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"/>
  </p:notesMasterIdLst>
  <p:sldIdLst>
    <p:sldId id="2147482713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94"/>
  </p:normalViewPr>
  <p:slideViewPr>
    <p:cSldViewPr snapToGrid="0">
      <p:cViewPr>
        <p:scale>
          <a:sx n="94" d="100"/>
          <a:sy n="94" d="100"/>
        </p:scale>
        <p:origin x="1320" y="5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B0C8B-874F-4807-94EC-F598AE1E5451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726EA-CE46-4691-ABA9-3ED2A77DC7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159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3969AC-DAB2-4390-9988-DA1FA14CE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0DE0EB-AC69-18A8-BAD4-A3866D9026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C3F9CB-89BF-A09B-10FF-27969D2C43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0911-5F74-366F-03BC-90364D5A69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2008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gouvernementfr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www.linkedin.com/groups/12732443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jpeg"/><Relationship Id="rId5" Type="http://schemas.openxmlformats.org/officeDocument/2006/relationships/image" Target="../media/image10.png"/><Relationship Id="rId10" Type="http://schemas.openxmlformats.org/officeDocument/2006/relationships/image" Target="../media/image4.png"/><Relationship Id="rId4" Type="http://schemas.openxmlformats.org/officeDocument/2006/relationships/image" Target="../media/image9.svg"/><Relationship Id="rId9" Type="http://schemas.openxmlformats.org/officeDocument/2006/relationships/hyperlink" Target="https://mobile.twitter.com/BrunoBonnellOff" TargetMode="Externa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6DED00-0ECA-1F32-08E3-7DB0B66877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C2DF9A6-492F-2252-CFCD-EB93CBE76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3F8473-404D-FD75-D989-2DB4C0DD4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148D-E7E7-4E8F-8CFB-F63C0D8D6997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379C2F-A79C-38C1-01CB-A89529AA2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F653B5-DDCC-7271-4E90-C5B454245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BFC0-1379-4C1B-A250-FD870EFB25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884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F04F0E-981E-7E6D-D23F-A312956F8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E188B5A-5BBF-A2AE-67F1-CCB9814430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40C734-9D24-B186-E8EA-E93F4BCAA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148D-E7E7-4E8F-8CFB-F63C0D8D6997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953F8A-3461-3A5F-6DD3-B4F6B69A4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A58CD5-6F55-FCA3-EE41-4B662A8BF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BFC0-1379-4C1B-A250-FD870EFB25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903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C9B7C0D-C249-96E9-43E9-67030A5D9A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ADF18E5-070D-922C-C5BB-F170E7E38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D89628-0E3F-99BA-48F4-BC4DE4693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148D-E7E7-4E8F-8CFB-F63C0D8D6997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4215FC-8AA4-2E44-D18D-1390E8955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34C5F6-CCB5-2140-9939-09CD8F77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BFC0-1379-4C1B-A250-FD870EFB25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2552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nature, lumière, objet d’extérieur, ciel nocturne&#10;&#10;Description générée automatiquement">
            <a:extLst>
              <a:ext uri="{FF2B5EF4-FFF2-40B4-BE49-F238E27FC236}">
                <a16:creationId xmlns:a16="http://schemas.microsoft.com/office/drawing/2014/main" id="{BE591817-8203-832D-A7E5-2EB63E42EC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86" r="1" b="445"/>
          <a:stretch/>
        </p:blipFill>
        <p:spPr bwMode="gray">
          <a:xfrm>
            <a:off x="493184" y="1431462"/>
            <a:ext cx="11698816" cy="4948172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2849053" y="3491141"/>
            <a:ext cx="8862947" cy="512961"/>
          </a:xfrm>
          <a:custGeom>
            <a:avLst/>
            <a:gdLst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0 w 6660272"/>
              <a:gd name="connsiteY0" fmla="*/ 792080 h 792088"/>
              <a:gd name="connsiteX1" fmla="*/ 0 w 6660272"/>
              <a:gd name="connsiteY1" fmla="*/ 8 h 79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0272" h="792088" stroke="0" extrusionOk="0">
                <a:moveTo>
                  <a:pt x="6660272" y="792088"/>
                </a:moveTo>
                <a:lnTo>
                  <a:pt x="0" y="792080"/>
                </a:lnTo>
                <a:lnTo>
                  <a:pt x="0" y="8"/>
                </a:lnTo>
                <a:cubicBezTo>
                  <a:pt x="0" y="4"/>
                  <a:pt x="2981905" y="0"/>
                  <a:pt x="6660272" y="0"/>
                </a:cubicBezTo>
                <a:lnTo>
                  <a:pt x="6660272" y="792088"/>
                </a:lnTo>
                <a:close/>
              </a:path>
              <a:path w="6660272" h="792088" fill="none">
                <a:moveTo>
                  <a:pt x="0" y="792080"/>
                </a:moveTo>
                <a:lnTo>
                  <a:pt x="0" y="8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lIns="468000" anchor="ctr" anchorCtr="0">
            <a:spAutoFit/>
          </a:bodyPr>
          <a:lstStyle>
            <a:lvl1pPr>
              <a:lnSpc>
                <a:spcPct val="100000"/>
              </a:lnSpc>
              <a:defRPr b="0">
                <a:solidFill>
                  <a:schemeClr val="bg1"/>
                </a:solidFill>
                <a:latin typeface="Marianne Medium" panose="02000000000000000000" pitchFamily="50" charset="0"/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D3F41D9-DFBE-7528-A09F-B6B5DA040619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E86DA40E-957B-824A-8EF1-CA26ACD8029B}" type="datetime1">
              <a:rPr lang="fr-FR" smtClean="0"/>
              <a:t>09/03/2026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F4D144D-632A-1EB8-C21B-24B990A89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2112000" y="567601"/>
            <a:ext cx="9600000" cy="480000"/>
          </a:xfrm>
        </p:spPr>
        <p:txBody>
          <a:bodyPr/>
          <a:lstStyle>
            <a:lvl1pPr>
              <a:defRPr sz="1467"/>
            </a:lvl1pPr>
          </a:lstStyle>
          <a:p>
            <a:pPr algn="r"/>
            <a:r>
              <a:rPr lang="fr-FR"/>
              <a:t>Secrétariat général pour l'investissement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77612D0-3A08-6094-C3D7-8130556B5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9A7857B-20DF-7064-FD17-CBCE82B124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80000" y="326172"/>
            <a:ext cx="856811" cy="936457"/>
          </a:xfrm>
          <a:prstGeom prst="rect">
            <a:avLst/>
          </a:prstGeom>
        </p:spPr>
      </p:pic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74806B71-7C79-7530-B038-954142DEB6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03712" y="4431865"/>
            <a:ext cx="7584843" cy="16319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Sous-titre de la présentation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8D24907-C15E-1A14-22E9-07D2D02529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11" y="3263853"/>
            <a:ext cx="1915421" cy="106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84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014">
          <p15:clr>
            <a:srgbClr val="FBAE40"/>
          </p15:clr>
        </p15:guide>
        <p15:guide id="4" pos="233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06AA737-3987-F261-F4FF-2514263E79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517" y="2336412"/>
            <a:ext cx="3360000" cy="3600000"/>
          </a:xfrm>
        </p:spPr>
        <p:txBody>
          <a:bodyPr/>
          <a:lstStyle>
            <a:lvl1pPr marL="357708" indent="-357708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599002" indent="-241294">
              <a:spcAft>
                <a:spcPts val="1067"/>
              </a:spcAft>
              <a:buFont typeface="+mj-lt"/>
              <a:buAutoNum type="arabicPeriod"/>
              <a:defRPr/>
            </a:lvl2pPr>
            <a:lvl3pPr marL="715415" indent="0">
              <a:buNone/>
              <a:defRPr/>
            </a:lvl3pPr>
            <a:lvl4pPr marL="715415" indent="0">
              <a:buNone/>
              <a:defRPr/>
            </a:lvl4pPr>
            <a:lvl5pPr marL="715415" indent="0">
              <a:buNone/>
              <a:defRPr/>
            </a:lvl5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E206DD2-7D81-8562-9038-393E55153C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79999" y="1161600"/>
            <a:ext cx="11232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Sommaire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C76F9F3-618C-F46A-E81F-42F59575942D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C439659-9259-BA44-B592-6AD8704D0F33}" type="datetime1">
              <a:rPr lang="fr-FR" smtClean="0"/>
              <a:t>09/03/2026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124E070-0173-FAC7-1448-EE06C8D6E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/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CB95EE2-3AFE-DA07-BDA5-E407C08AD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49057D4E-0D75-AC6E-3D12-B4958F40D6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5759" y="2336412"/>
            <a:ext cx="3360000" cy="3600000"/>
          </a:xfrm>
        </p:spPr>
        <p:txBody>
          <a:bodyPr/>
          <a:lstStyle>
            <a:lvl1pPr marL="357708" indent="-357708">
              <a:spcBef>
                <a:spcPts val="533"/>
              </a:spcBef>
              <a:spcAft>
                <a:spcPts val="1067"/>
              </a:spcAft>
              <a:buFont typeface="+mj-lt"/>
              <a:buAutoNum type="arabicPeriod" startAt="2"/>
              <a:defRPr b="1"/>
            </a:lvl1pPr>
            <a:lvl2pPr marL="662501" indent="-304792">
              <a:spcAft>
                <a:spcPts val="1067"/>
              </a:spcAft>
              <a:buFont typeface="+mj-lt"/>
              <a:buAutoNum type="arabicPeriod"/>
              <a:defRPr/>
            </a:lvl2pPr>
            <a:lvl3pPr marL="715415" indent="0">
              <a:buNone/>
              <a:defRPr/>
            </a:lvl3pPr>
            <a:lvl4pPr marL="715415" indent="0">
              <a:buNone/>
              <a:defRPr/>
            </a:lvl4pPr>
            <a:lvl5pPr marL="715415" indent="0">
              <a:buNone/>
              <a:defRPr/>
            </a:lvl5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84302239-674A-C477-892F-115154E66C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336412"/>
            <a:ext cx="3360000" cy="3600000"/>
          </a:xfrm>
        </p:spPr>
        <p:txBody>
          <a:bodyPr/>
          <a:lstStyle>
            <a:lvl1pPr marL="357708" indent="-357708">
              <a:spcBef>
                <a:spcPts val="533"/>
              </a:spcBef>
              <a:spcAft>
                <a:spcPts val="1067"/>
              </a:spcAft>
              <a:buFont typeface="+mj-lt"/>
              <a:buAutoNum type="arabicPeriod" startAt="3"/>
              <a:defRPr b="1"/>
            </a:lvl1pPr>
            <a:lvl2pPr marL="662501" indent="-304792">
              <a:spcAft>
                <a:spcPts val="1067"/>
              </a:spcAft>
              <a:buFont typeface="+mj-lt"/>
              <a:buAutoNum type="arabicPeriod"/>
              <a:defRPr/>
            </a:lvl2pPr>
            <a:lvl3pPr marL="715415" indent="0">
              <a:buNone/>
              <a:defRPr/>
            </a:lvl3pPr>
            <a:lvl4pPr marL="715415" indent="0">
              <a:buNone/>
              <a:defRPr/>
            </a:lvl4pPr>
            <a:lvl5pPr marL="715415" indent="0">
              <a:buNone/>
              <a:defRPr/>
            </a:lvl5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526410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E4D476C-3253-9F42-8E14-3D027026B8A9}"/>
              </a:ext>
            </a:extLst>
          </p:cNvPr>
          <p:cNvSpPr/>
          <p:nvPr userDrawn="1"/>
        </p:nvSpPr>
        <p:spPr bwMode="gray">
          <a:xfrm>
            <a:off x="0" y="941917"/>
            <a:ext cx="12192000" cy="59160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8B27D6D-508E-2817-7D11-1064067E1A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79999" y="1228876"/>
            <a:ext cx="11232000" cy="4448253"/>
          </a:xfrm>
        </p:spPr>
        <p:txBody>
          <a:bodyPr anchor="ctr" anchorCtr="0"/>
          <a:lstStyle>
            <a:lvl1pPr marL="719982" indent="-719982">
              <a:buFont typeface="+mj-lt"/>
              <a:buAutoNum type="arabicPeriod"/>
              <a:defRPr sz="4400" b="0">
                <a:solidFill>
                  <a:schemeClr val="bg1"/>
                </a:solidFill>
                <a:latin typeface="Marianne Medium" panose="02000000000000000000" pitchFamily="50" charset="0"/>
              </a:defRPr>
            </a:lvl1pPr>
          </a:lstStyle>
          <a:p>
            <a:r>
              <a:rPr lang="fr-FR"/>
              <a:t>Titre de partie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02E1C6F-3528-6BAE-1B8F-4215D43107E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74FDF2-B9D1-D340-8240-2D547E49A0F2}" type="datetime1">
              <a:rPr lang="fr-FR" smtClean="0"/>
              <a:t>09/03/2026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2CF9C70-9441-1A31-2B9B-825290875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/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D805E73-37D4-E877-89C4-F50BA4A0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15DB4B37-8921-4CDC-F899-5E4E781441AB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81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44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0AC7E9F4-168A-7346-DE2C-AA2EF59760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0" y="940816"/>
            <a:ext cx="12192000" cy="591718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8B27D6D-508E-2817-7D11-1064067E1A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79999" y="1228876"/>
            <a:ext cx="11232000" cy="4448253"/>
          </a:xfrm>
        </p:spPr>
        <p:txBody>
          <a:bodyPr anchor="ctr" anchorCtr="0"/>
          <a:lstStyle>
            <a:lvl1pPr marL="719982" indent="-719982">
              <a:buFont typeface="+mj-lt"/>
              <a:buAutoNum type="arabicPeriod"/>
              <a:defRPr sz="4400" b="0">
                <a:solidFill>
                  <a:schemeClr val="bg1"/>
                </a:solidFill>
                <a:latin typeface="Marianne Medium" panose="02000000000000000000" pitchFamily="50" charset="0"/>
              </a:defRPr>
            </a:lvl1pPr>
          </a:lstStyle>
          <a:p>
            <a:r>
              <a:rPr lang="fr-FR"/>
              <a:t>Titre de partie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02E1C6F-3528-6BAE-1B8F-4215D43107E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B4243E-5BFC-EB40-923F-E0D0C8E9CC1F}" type="datetime1">
              <a:rPr lang="fr-FR" smtClean="0"/>
              <a:t>09/03/2026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2CF9C70-9441-1A31-2B9B-825290875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/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D805E73-37D4-E877-89C4-F50BA4A0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58B5D9E3-62C4-DE11-CAB4-A34FD6EC0DFB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180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8CFCD422-33CB-8938-8277-EB716F97B4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4" r="114"/>
          <a:stretch/>
        </p:blipFill>
        <p:spPr bwMode="gray">
          <a:xfrm>
            <a:off x="2" y="939600"/>
            <a:ext cx="12191999" cy="59184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8B27D6D-508E-2817-7D11-1064067E1A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79999" y="1228800"/>
            <a:ext cx="11232000" cy="4449600"/>
          </a:xfrm>
        </p:spPr>
        <p:txBody>
          <a:bodyPr anchor="ctr" anchorCtr="0"/>
          <a:lstStyle>
            <a:lvl1pPr marL="719982" indent="-719982">
              <a:buFont typeface="+mj-lt"/>
              <a:buAutoNum type="arabicPeriod"/>
              <a:defRPr sz="4400" b="0">
                <a:solidFill>
                  <a:schemeClr val="bg1"/>
                </a:solidFill>
                <a:latin typeface="Marianne Medium" panose="02000000000000000000" pitchFamily="50" charset="0"/>
              </a:defRPr>
            </a:lvl1pPr>
          </a:lstStyle>
          <a:p>
            <a:r>
              <a:rPr lang="fr-FR"/>
              <a:t>Titre de partie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02E1C6F-3528-6BAE-1B8F-4215D43107E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E0EE09-3A95-B84F-BD35-5EE9339016AC}" type="datetime1">
              <a:rPr lang="fr-FR" smtClean="0"/>
              <a:t>09/03/2026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2CF9C70-9441-1A31-2B9B-825290875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/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D805E73-37D4-E877-89C4-F50BA4A0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9FF3853F-B1F6-D449-BD36-210D923B09A3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8344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18D742-097A-24FF-8042-38B9CC5B2F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7975C1F-851A-E3BA-3108-F40DB8458F2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7304A09-C513-A949-92D2-729F48DA7B3B}" type="datetime1">
              <a:rPr lang="fr-FR" smtClean="0"/>
              <a:t>09/03/2026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D00D454-0DEA-E8C2-834B-0750E610D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/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EF71611-FAB8-5C43-215D-2E3BBB85C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6F24484-8447-0C6E-7B2A-C7CF801B31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8368" y="1885209"/>
            <a:ext cx="11232000" cy="600000"/>
          </a:xfrm>
        </p:spPr>
        <p:txBody>
          <a:bodyPr/>
          <a:lstStyle>
            <a:lvl1pPr>
              <a:spcAft>
                <a:spcPts val="0"/>
              </a:spcAft>
              <a:defRPr sz="2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6EB7D7-65F1-6B8E-5AF5-4239075B4D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8368" y="2524800"/>
            <a:ext cx="11233149" cy="3600000"/>
          </a:xfrm>
        </p:spPr>
        <p:txBody>
          <a:bodyPr/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2730743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sur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18D742-097A-24FF-8042-38B9CC5B2F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7975C1F-851A-E3BA-3108-F40DB8458F2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AF892652-7149-CC4F-A4DC-0DCC12314012}" type="datetime1">
              <a:rPr lang="fr-FR" smtClean="0"/>
              <a:t>09/03/2026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D00D454-0DEA-E8C2-834B-0750E610D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/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EF71611-FAB8-5C43-215D-2E3BBB85C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6EB7D7-65F1-6B8E-5AF5-4239075B4D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8368" y="2524800"/>
            <a:ext cx="3360000" cy="3600000"/>
          </a:xfrm>
        </p:spPr>
        <p:txBody>
          <a:bodyPr/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6" name="Espace réservé du texte 8">
            <a:extLst>
              <a:ext uri="{FF2B5EF4-FFF2-40B4-BE49-F238E27FC236}">
                <a16:creationId xmlns:a16="http://schemas.microsoft.com/office/drawing/2014/main" id="{88803912-4071-9F79-A27D-2DB1F52F3A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14368" y="2524800"/>
            <a:ext cx="3360000" cy="3600000"/>
          </a:xfrm>
        </p:spPr>
        <p:txBody>
          <a:bodyPr/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8CEA19CE-7F2F-A891-9CD8-BC3BD07EA0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350368" y="2524800"/>
            <a:ext cx="3360000" cy="3600000"/>
          </a:xfrm>
        </p:spPr>
        <p:txBody>
          <a:bodyPr/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813651C2-0B74-DA3A-53B9-E1D72C423B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8368" y="1885209"/>
            <a:ext cx="11232000" cy="600000"/>
          </a:xfrm>
        </p:spPr>
        <p:txBody>
          <a:bodyPr/>
          <a:lstStyle>
            <a:lvl1pPr>
              <a:spcAft>
                <a:spcPts val="0"/>
              </a:spcAft>
              <a:defRPr sz="2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838297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avec visuel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18D742-097A-24FF-8042-38B9CC5B2F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7975C1F-851A-E3BA-3108-F40DB8458F2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492D429E-49CE-1D4A-975D-C9FFE0829B28}" type="datetime1">
              <a:rPr lang="fr-FR" smtClean="0"/>
              <a:t>09/03/2026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D00D454-0DEA-E8C2-834B-0750E610D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2112000" y="259200"/>
            <a:ext cx="9600000" cy="480000"/>
          </a:xfrm>
        </p:spPr>
        <p:txBody>
          <a:bodyPr/>
          <a:lstStyle/>
          <a:p>
            <a:pPr algn="r"/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EF71611-FAB8-5C43-215D-2E3BBB85C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pour une image  10">
            <a:extLst>
              <a:ext uri="{FF2B5EF4-FFF2-40B4-BE49-F238E27FC236}">
                <a16:creationId xmlns:a16="http://schemas.microsoft.com/office/drawing/2014/main" id="{31321762-CCD7-8767-0D39-27A762F14B3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272000" y="2524800"/>
            <a:ext cx="7440000" cy="3600000"/>
          </a:xfrm>
          <a:solidFill>
            <a:schemeClr val="bg1">
              <a:lumMod val="95000"/>
            </a:schemeClr>
          </a:solidFill>
        </p:spPr>
        <p:txBody>
          <a:bodyPr tIns="900000" anchor="ctr" anchorCtr="0"/>
          <a:lstStyle>
            <a:lvl1pPr marL="0" marR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333" b="1"/>
            </a:lvl1pPr>
          </a:lstStyle>
          <a:p>
            <a:r>
              <a:rPr lang="fr-FR" noProof="0"/>
              <a:t>Sélectionner l’icône pour insérer une image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915C2781-143D-B477-2591-EABF5D89A2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8368" y="2524799"/>
            <a:ext cx="3360000" cy="3599999"/>
          </a:xfrm>
        </p:spPr>
        <p:txBody>
          <a:bodyPr/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F2C84D93-C1BE-9CFF-E67C-BD9698C27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8368" y="1885209"/>
            <a:ext cx="11232000" cy="600000"/>
          </a:xfrm>
        </p:spPr>
        <p:txBody>
          <a:bodyPr/>
          <a:lstStyle>
            <a:lvl1pPr>
              <a:spcAft>
                <a:spcPts val="0"/>
              </a:spcAft>
              <a:defRPr sz="2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96365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E7A682-6DFF-2FAB-3F92-F3B5E9742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6DA400-2420-BAFC-00E0-E8C279E8E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0C76FE-3EE7-8DBE-6390-32EC75A51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148D-E7E7-4E8F-8CFB-F63C0D8D6997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606817-DA7F-B472-D767-C8CEAFC12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E7075E-A611-5339-3032-0D3A3F7DB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BFC0-1379-4C1B-A250-FD870EFB25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99381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texte avec visuel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18D742-097A-24FF-8042-38B9CC5B2F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79999" y="1161540"/>
            <a:ext cx="11232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7975C1F-851A-E3BA-3108-F40DB8458F2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480000" y="6379200"/>
            <a:ext cx="1632000" cy="360000"/>
          </a:xfrm>
        </p:spPr>
        <p:txBody>
          <a:bodyPr/>
          <a:lstStyle/>
          <a:p>
            <a:fld id="{369953E5-BB8B-E343-940B-4E8411618F11}" type="datetime1">
              <a:rPr lang="fr-FR" smtClean="0"/>
              <a:t>09/03/2026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D00D454-0DEA-E8C2-834B-0750E610D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2112000" y="259200"/>
            <a:ext cx="9600000" cy="480000"/>
          </a:xfrm>
        </p:spPr>
        <p:txBody>
          <a:bodyPr/>
          <a:lstStyle/>
          <a:p>
            <a:pPr algn="r"/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EF71611-FAB8-5C43-215D-2E3BBB85C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graphique 8">
            <a:extLst>
              <a:ext uri="{FF2B5EF4-FFF2-40B4-BE49-F238E27FC236}">
                <a16:creationId xmlns:a16="http://schemas.microsoft.com/office/drawing/2014/main" id="{C566DB2C-6195-51DF-30D2-BB833662ECEE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480000" y="2084851"/>
            <a:ext cx="5232912" cy="4032316"/>
          </a:xfrm>
        </p:spPr>
        <p:txBody>
          <a:bodyPr tIns="900000" anchor="ctr" anchorCtr="0"/>
          <a:lstStyle>
            <a:lvl1pPr algn="ctr">
              <a:defRPr sz="1333" b="1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Sélectionner l’icône pour insérer une image</a:t>
            </a:r>
          </a:p>
        </p:txBody>
      </p:sp>
      <p:sp>
        <p:nvSpPr>
          <p:cNvPr id="11" name="Espace réservé du graphique 8">
            <a:extLst>
              <a:ext uri="{FF2B5EF4-FFF2-40B4-BE49-F238E27FC236}">
                <a16:creationId xmlns:a16="http://schemas.microsoft.com/office/drawing/2014/main" id="{6A93FE4E-87DD-3EDC-4DA1-58EFE4618A2E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6479087" y="2084851"/>
            <a:ext cx="5232912" cy="4032316"/>
          </a:xfrm>
        </p:spPr>
        <p:txBody>
          <a:bodyPr tIns="900000" anchor="ctr" anchorCtr="0"/>
          <a:lstStyle>
            <a:lvl1pPr algn="ctr">
              <a:defRPr sz="1333" b="1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Sélectionner l’icône pour insérer une image</a:t>
            </a:r>
          </a:p>
        </p:txBody>
      </p:sp>
    </p:spTree>
    <p:extLst>
      <p:ext uri="{BB962C8B-B14F-4D97-AF65-F5344CB8AC3E}">
        <p14:creationId xmlns:p14="http://schemas.microsoft.com/office/powerpoint/2010/main" val="2946553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rniè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nature, ciel nocturne&#10;&#10;Description générée automatiquement">
            <a:extLst>
              <a:ext uri="{FF2B5EF4-FFF2-40B4-BE49-F238E27FC236}">
                <a16:creationId xmlns:a16="http://schemas.microsoft.com/office/drawing/2014/main" id="{E5CF2076-BF42-5581-0160-6368CA9416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22" b="200"/>
          <a:stretch/>
        </p:blipFill>
        <p:spPr bwMode="gray">
          <a:xfrm>
            <a:off x="493184" y="1431461"/>
            <a:ext cx="11698816" cy="4948171"/>
          </a:xfrm>
          <a:prstGeom prst="rect">
            <a:avLst/>
          </a:prstGeom>
        </p:spPr>
      </p:pic>
      <p:pic>
        <p:nvPicPr>
          <p:cNvPr id="16" name="Graphique 15">
            <a:extLst>
              <a:ext uri="{FF2B5EF4-FFF2-40B4-BE49-F238E27FC236}">
                <a16:creationId xmlns:a16="http://schemas.microsoft.com/office/drawing/2014/main" id="{6FE0620A-8C0D-5F82-ABB2-35ACA2408C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90884" y="3826939"/>
            <a:ext cx="254400" cy="254400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4267924" y="3232141"/>
            <a:ext cx="6028723" cy="868948"/>
          </a:xfrm>
          <a:custGeom>
            <a:avLst/>
            <a:gdLst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0 w 6660272"/>
              <a:gd name="connsiteY0" fmla="*/ 792080 h 792088"/>
              <a:gd name="connsiteX1" fmla="*/ 0 w 6660272"/>
              <a:gd name="connsiteY1" fmla="*/ 8 h 79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0272" h="792088" stroke="0" extrusionOk="0">
                <a:moveTo>
                  <a:pt x="6660272" y="792088"/>
                </a:moveTo>
                <a:lnTo>
                  <a:pt x="0" y="792080"/>
                </a:lnTo>
                <a:lnTo>
                  <a:pt x="0" y="8"/>
                </a:lnTo>
                <a:cubicBezTo>
                  <a:pt x="0" y="4"/>
                  <a:pt x="2981905" y="0"/>
                  <a:pt x="6660272" y="0"/>
                </a:cubicBezTo>
                <a:lnTo>
                  <a:pt x="6660272" y="792088"/>
                </a:lnTo>
                <a:close/>
              </a:path>
              <a:path w="6660272" h="792088" fill="none">
                <a:moveTo>
                  <a:pt x="0" y="792080"/>
                </a:moveTo>
                <a:lnTo>
                  <a:pt x="0" y="8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wrap="square" lIns="468000" tIns="144000" bIns="432000" anchor="t" anchorCtr="0">
            <a:spAutoFit/>
          </a:bodyPr>
          <a:lstStyle>
            <a:lvl1pPr>
              <a:lnSpc>
                <a:spcPct val="100000"/>
              </a:lnSpc>
              <a:defRPr sz="1867" b="0">
                <a:solidFill>
                  <a:schemeClr val="bg1"/>
                </a:solidFill>
                <a:latin typeface="Marianne Medium" panose="02000000000000000000" pitchFamily="50" charset="0"/>
              </a:defRPr>
            </a:lvl1pPr>
          </a:lstStyle>
          <a:p>
            <a:r>
              <a:rPr lang="fr-FR"/>
              <a:t>Retrouvez toutes nos actualités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D3F41D9-DFBE-7528-A09F-B6B5DA040619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E1A4E996-1EB3-3147-8FBB-D3718A61DC7D}" type="datetime1">
              <a:rPr lang="fr-FR" smtClean="0"/>
              <a:t>09/03/2026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F4D144D-632A-1EB8-C21B-24B990A89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2112000" y="560344"/>
            <a:ext cx="9600000" cy="480000"/>
          </a:xfrm>
        </p:spPr>
        <p:txBody>
          <a:bodyPr/>
          <a:lstStyle>
            <a:lvl1pPr>
              <a:defRPr sz="1467"/>
            </a:lvl1pPr>
          </a:lstStyle>
          <a:p>
            <a:pPr algn="r"/>
            <a:r>
              <a:rPr lang="fr-FR"/>
              <a:t>Secrétariat général pour l'investissement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77612D0-3A08-6094-C3D7-8130556B5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829B01D5-ABF4-7E46-60E0-6EB273AF2B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69997"/>
          <a:stretch/>
        </p:blipFill>
        <p:spPr bwMode="gray">
          <a:xfrm>
            <a:off x="4900663" y="3810339"/>
            <a:ext cx="288032" cy="28881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712EFCE-9C74-4A1A-D52C-E7C80CF5875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80000" y="326172"/>
            <a:ext cx="856811" cy="936457"/>
          </a:xfrm>
          <a:prstGeom prst="rect">
            <a:avLst/>
          </a:prstGeom>
        </p:spPr>
      </p:pic>
      <p:pic>
        <p:nvPicPr>
          <p:cNvPr id="3" name="Image 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3D39E13B-C318-3C6A-B069-46C955842A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5004" r="34993"/>
          <a:stretch/>
        </p:blipFill>
        <p:spPr bwMode="gray">
          <a:xfrm>
            <a:off x="5236700" y="3810339"/>
            <a:ext cx="288032" cy="288813"/>
          </a:xfrm>
          <a:prstGeom prst="rect">
            <a:avLst/>
          </a:prstGeom>
        </p:spPr>
      </p:pic>
      <p:sp>
        <p:nvSpPr>
          <p:cNvPr id="5" name="Rectangle 4">
            <a:hlinkClick r:id="rId7"/>
            <a:extLst>
              <a:ext uri="{FF2B5EF4-FFF2-40B4-BE49-F238E27FC236}">
                <a16:creationId xmlns:a16="http://schemas.microsoft.com/office/drawing/2014/main" id="{510FD913-EBE9-547D-8503-AF6A698D2630}"/>
              </a:ext>
            </a:extLst>
          </p:cNvPr>
          <p:cNvSpPr/>
          <p:nvPr userDrawn="1"/>
        </p:nvSpPr>
        <p:spPr>
          <a:xfrm>
            <a:off x="5569092" y="3810338"/>
            <a:ext cx="288032" cy="288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0" name="Rectangle 9">
            <a:hlinkClick r:id="rId8"/>
            <a:extLst>
              <a:ext uri="{FF2B5EF4-FFF2-40B4-BE49-F238E27FC236}">
                <a16:creationId xmlns:a16="http://schemas.microsoft.com/office/drawing/2014/main" id="{68F0D5B8-C391-7154-49C0-7345B81F1777}"/>
              </a:ext>
            </a:extLst>
          </p:cNvPr>
          <p:cNvSpPr/>
          <p:nvPr userDrawn="1"/>
        </p:nvSpPr>
        <p:spPr>
          <a:xfrm>
            <a:off x="5236700" y="3810337"/>
            <a:ext cx="287925" cy="288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1" name="Rectangle 10">
            <a:hlinkClick r:id="rId9"/>
            <a:extLst>
              <a:ext uri="{FF2B5EF4-FFF2-40B4-BE49-F238E27FC236}">
                <a16:creationId xmlns:a16="http://schemas.microsoft.com/office/drawing/2014/main" id="{D0EBA8ED-96F3-636E-0A55-6C52696734BF}"/>
              </a:ext>
            </a:extLst>
          </p:cNvPr>
          <p:cNvSpPr/>
          <p:nvPr userDrawn="1"/>
        </p:nvSpPr>
        <p:spPr>
          <a:xfrm>
            <a:off x="4898871" y="3813043"/>
            <a:ext cx="289717" cy="286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3E1E606-9E47-2D0C-442B-EF466678AC8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37" y="2852937"/>
            <a:ext cx="3203868" cy="177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136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>
            <a:extLst>
              <a:ext uri="{FF2B5EF4-FFF2-40B4-BE49-F238E27FC236}">
                <a16:creationId xmlns:a16="http://schemas.microsoft.com/office/drawing/2014/main" id="{5865BDDB-9A10-195C-4060-DABBCC02CD79}"/>
              </a:ext>
            </a:extLst>
          </p:cNvPr>
          <p:cNvSpPr/>
          <p:nvPr userDrawn="1"/>
        </p:nvSpPr>
        <p:spPr>
          <a:xfrm>
            <a:off x="11333400" y="6286116"/>
            <a:ext cx="572400" cy="57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DB0FB0E-75C7-667D-940F-E5AF7FF40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9600" y="6286116"/>
            <a:ext cx="572400" cy="572400"/>
          </a:xfrm>
          <a:solidFill>
            <a:schemeClr val="accent1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B8AE07A-3A18-FA40-912D-B9E2BF91D803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B7A8C39-DA7D-897B-76FE-442C7694AE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263" y="6234747"/>
            <a:ext cx="1708591" cy="435360"/>
          </a:xfrm>
          <a:prstGeom prst="rect">
            <a:avLst/>
          </a:prstGeom>
        </p:spPr>
      </p:pic>
      <p:sp>
        <p:nvSpPr>
          <p:cNvPr id="9" name="Espace réservé du titre 1">
            <a:extLst>
              <a:ext uri="{FF2B5EF4-FFF2-40B4-BE49-F238E27FC236}">
                <a16:creationId xmlns:a16="http://schemas.microsoft.com/office/drawing/2014/main" id="{B2464E2D-F27C-7864-20D2-C070A8A3C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268761"/>
            <a:ext cx="12191999" cy="280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400" b="1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8" name="Sous-titre 2">
            <a:extLst>
              <a:ext uri="{FF2B5EF4-FFF2-40B4-BE49-F238E27FC236}">
                <a16:creationId xmlns:a16="http://schemas.microsoft.com/office/drawing/2014/main" id="{31D1530D-EDD6-07E9-79AF-C3C75C66B4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604049"/>
            <a:ext cx="9144000" cy="280443"/>
          </a:xfr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C09FEB1F-EB13-94A1-77FB-4920EA8D1467}"/>
              </a:ext>
            </a:extLst>
          </p:cNvPr>
          <p:cNvCxnSpPr>
            <a:cxnSpLocks/>
          </p:cNvCxnSpPr>
          <p:nvPr userDrawn="1"/>
        </p:nvCxnSpPr>
        <p:spPr>
          <a:xfrm>
            <a:off x="5252327" y="1020723"/>
            <a:ext cx="168734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955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7E649E-D549-2C25-A3A7-B6C76E49F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88F089-C153-FA00-DE76-EF3521754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9647B0-97A2-8640-BC3A-64F973BFD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148D-E7E7-4E8F-8CFB-F63C0D8D6997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E02E6D-0551-2F35-47AA-115927426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33ECAB-95C6-C7A7-48AB-176636665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BFC0-1379-4C1B-A250-FD870EFB25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5442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7BC415-FA5F-D133-A2A2-C529AB406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424BB4-57E5-48E5-3861-41E2CE224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DC78F5E-F3EB-6BFF-D38F-C63828DBA0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F6B3657-4CC6-DB15-5BCB-C4E97D9C9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148D-E7E7-4E8F-8CFB-F63C0D8D6997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9E5C56-D0AE-573D-794F-45865E1E8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5625A7B-EDD6-26E9-089C-9BA531024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BFC0-1379-4C1B-A250-FD870EFB25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497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0FCADC-FFC5-59E3-7AFF-F56B98C48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4F6C78F-62C8-DA0E-2D9E-9FDB28B7D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0F66030-7959-4786-D9CE-6E42B7FB40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7B70CD1-A4E7-CBDA-5AA9-CD2A79D58B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ED9DAC3-5996-A33B-4758-CAE3EEFAAC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C40C6DB-9E53-898A-648B-75DEDFEE3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148D-E7E7-4E8F-8CFB-F63C0D8D6997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9B39737-CBC0-DABD-40D2-4A559CD81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AE6CF0D-3F8D-4C7B-96FE-A1EB11606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BFC0-1379-4C1B-A250-FD870EFB25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3834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9AC89E-F04B-2F05-2378-6E947A529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4A8B047-DFF1-7054-F7EA-B6446A0F2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148D-E7E7-4E8F-8CFB-F63C0D8D6997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F9FF63F-F07F-FB10-E5FE-69EB02655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8ED9062-7FEC-CFE5-A34E-84F3F4D9A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BFC0-1379-4C1B-A250-FD870EFB25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107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124BF9C-03E2-13FC-73CE-823A99D83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148D-E7E7-4E8F-8CFB-F63C0D8D6997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14E6138-0A66-5BD0-0116-EE31A88E4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03D32D5-6FFC-7796-7D27-A2C3744FC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BFC0-1379-4C1B-A250-FD870EFB25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589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97231A-2F30-EDC0-DDBB-F176E428D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593536-F823-B6AA-A8C7-C4552768C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3B89ADB-05E5-9FA9-F57D-61FAA93D2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193FCDF-80B4-143D-3B37-48F1CD930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148D-E7E7-4E8F-8CFB-F63C0D8D6997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BBD2E35-7D1C-20F3-9AF6-225C75DF5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EC58004-0B49-FF23-7B66-B277D9C78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BFC0-1379-4C1B-A250-FD870EFB25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7338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C0D166-CE09-2B76-DDA8-753F7481B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6BE1B82-E1E8-96BB-9952-D00A3D9839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1F0BEE6-2E81-94DB-0A65-4EC14D6B98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EE39224-627A-0FFA-2267-E4D5B7FB5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148D-E7E7-4E8F-8CFB-F63C0D8D6997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F5255D-56C6-0763-4773-848ACF9C6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85D37E0-5421-1DC7-59B4-F7045BDFF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BFC0-1379-4C1B-A250-FD870EFB25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9439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1C06160-1325-F379-3DDB-061638027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E52445-887B-BBF1-D290-1753839AF0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1BCA53-5FAE-6E59-063F-AAF2A2D043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00148D-E7E7-4E8F-8CFB-F63C0D8D6997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3192E6-830F-BC09-0E8D-A29EAC37CB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105D64-70B3-55A3-3BDA-16F50A8F4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D3BFC0-1379-4C1B-A250-FD870EFB25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033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479999" y="1161540"/>
            <a:ext cx="11232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80000" y="2524740"/>
            <a:ext cx="11232000" cy="36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480000" y="6379200"/>
            <a:ext cx="1632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33" b="1">
                <a:solidFill>
                  <a:schemeClr val="accent1"/>
                </a:solidFill>
              </a:defRPr>
            </a:lvl1pPr>
          </a:lstStyle>
          <a:p>
            <a:fld id="{3EC2EA24-8B9E-4246-A3D8-242A650C417C}" type="datetime1">
              <a:rPr lang="fr-FR" smtClean="0"/>
              <a:t>09/03/2026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274291" y="259200"/>
            <a:ext cx="9437709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67" b="1">
                <a:solidFill>
                  <a:schemeClr val="accent1"/>
                </a:solidFill>
              </a:defRPr>
            </a:lvl1pPr>
          </a:lstStyle>
          <a:p>
            <a:pPr algn="r"/>
            <a:r>
              <a:rPr lang="fr-FR"/>
              <a:t>Secrétariat général pour l'investissement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11088555" y="6379200"/>
            <a:ext cx="623445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33" b="1">
                <a:solidFill>
                  <a:schemeClr val="accent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3FDD885-E79E-4515-89C0-6E3DA503D302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>
            <a:extLst>
              <a:ext uri="{FF2B5EF4-FFF2-40B4-BE49-F238E27FC236}">
                <a16:creationId xmlns:a16="http://schemas.microsoft.com/office/drawing/2014/main" id="{86E0E27F-64FB-4999-FC79-5F4EA0AE05E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80001" y="275398"/>
            <a:ext cx="460695" cy="50351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00F7CAC-0071-7A18-C56B-3EFD8B32FD4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34" y="181837"/>
            <a:ext cx="1247999" cy="69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30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2" r:id="rId11"/>
  </p:sldLayoutIdLst>
  <p:hf hdr="0"/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3333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40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Arial" pitchFamily="34" charset="0"/>
        <a:buNone/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69398" indent="-228594" algn="l" defTabSz="121914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08570" indent="-228594" algn="l" defTabSz="121914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Wingdings" panose="05000000000000000000" pitchFamily="2" charset="2"/>
        <a:buChar char="§"/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948558" indent="-228594" algn="l" defTabSz="121914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anose="020B0604020202020204" pitchFamily="34" charset="0"/>
        <a:buChar char="•"/>
        <a:defRPr sz="1067" kern="1200">
          <a:solidFill>
            <a:schemeClr val="tx1"/>
          </a:solidFill>
          <a:latin typeface="+mn-lt"/>
          <a:ea typeface="+mn-ea"/>
          <a:cs typeface="+mn-cs"/>
        </a:defRPr>
      </a:lvl4pPr>
      <a:lvl5pPr marL="1188546" indent="-228594" algn="l" defTabSz="121914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Wingdings" panose="05000000000000000000" pitchFamily="2" charset="2"/>
        <a:buChar char="§"/>
        <a:defRPr sz="9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3753D-3C7F-75B1-EB66-153546B1F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FBABBF61-0749-94C3-B026-D7C2BC92D2D8}"/>
              </a:ext>
            </a:extLst>
          </p:cNvPr>
          <p:cNvSpPr txBox="1">
            <a:spLocks/>
          </p:cNvSpPr>
          <p:nvPr/>
        </p:nvSpPr>
        <p:spPr bwMode="gray">
          <a:xfrm>
            <a:off x="991200" y="305024"/>
            <a:ext cx="9767152" cy="4886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792" algn="ctr"/>
            <a:r>
              <a:rPr lang="en-US" sz="2133" spc="-120">
                <a:solidFill>
                  <a:srgbClr val="C00000"/>
                </a:solidFill>
                <a:latin typeface="Arial MT"/>
                <a:ea typeface="DengXian" panose="02010600030101010101" pitchFamily="2" charset="-122"/>
                <a:cs typeface="Arial" panose="020B0604020202020204" pitchFamily="34" charset="0"/>
              </a:rPr>
              <a:t>Visiting Professor Pre-Program</a:t>
            </a:r>
            <a:endParaRPr lang="fr-FR" sz="2133">
              <a:latin typeface="Arial MT"/>
              <a:ea typeface="Arial MT"/>
              <a:cs typeface="Arial MT"/>
            </a:endParaRPr>
          </a:p>
          <a:p>
            <a:pPr marL="177792" algn="ctr"/>
            <a:r>
              <a:rPr lang="en-US" sz="1867">
                <a:latin typeface="Arial MT"/>
                <a:ea typeface="DengXian" panose="02010600030101010101" pitchFamily="2" charset="-122"/>
                <a:cs typeface="Arial MT"/>
              </a:rPr>
              <a:t>Brenda </a:t>
            </a:r>
            <a:r>
              <a:rPr lang="en-US" sz="1867" err="1">
                <a:latin typeface="Arial MT"/>
                <a:ea typeface="DengXian" panose="02010600030101010101" pitchFamily="2" charset="-122"/>
                <a:cs typeface="Arial MT"/>
              </a:rPr>
              <a:t>Penninx</a:t>
            </a:r>
            <a:endParaRPr lang="fr-FR" sz="1867">
              <a:latin typeface="Arial MT"/>
              <a:ea typeface="Arial MT"/>
              <a:cs typeface="Arial MT"/>
            </a:endParaRPr>
          </a:p>
          <a:p>
            <a:pPr marL="177792" algn="ctr"/>
            <a:r>
              <a:rPr lang="en-US" sz="1600" i="1">
                <a:latin typeface="Arial MT"/>
                <a:ea typeface="DengXian" panose="02010600030101010101" pitchFamily="2" charset="-122"/>
                <a:cs typeface="Arial MT"/>
              </a:rPr>
              <a:t>Professor, Vice-Chair at the department of Psychiatry of Amsterdam UMC</a:t>
            </a:r>
            <a:endParaRPr lang="fr-FR" sz="1600">
              <a:latin typeface="Arial MT"/>
              <a:ea typeface="Arial MT"/>
              <a:cs typeface="Arial MT"/>
            </a:endParaRPr>
          </a:p>
          <a:p>
            <a:pPr algn="ctr">
              <a:buNone/>
            </a:pPr>
            <a:br>
              <a:rPr lang="en-US" sz="1600" kern="0">
                <a:latin typeface="Arial MT"/>
                <a:ea typeface="DengXian" panose="02010600030101010101" pitchFamily="2" charset="-122"/>
                <a:cs typeface="Arial MT"/>
              </a:rPr>
            </a:br>
            <a:br>
              <a:rPr lang="fr-FR" sz="3333"/>
            </a:br>
            <a:br>
              <a:rPr lang="fr-FR" sz="3333"/>
            </a:br>
            <a:br>
              <a:rPr lang="fr-FR" sz="3333"/>
            </a:br>
            <a:br>
              <a:rPr lang="fr-FR" sz="3333"/>
            </a:br>
            <a:endParaRPr lang="fr-FR" sz="3333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31C5C164-3442-F6DC-40A1-44310DEAC498}"/>
              </a:ext>
            </a:extLst>
          </p:cNvPr>
          <p:cNvGrpSpPr/>
          <p:nvPr/>
        </p:nvGrpSpPr>
        <p:grpSpPr>
          <a:xfrm>
            <a:off x="798256" y="1075302"/>
            <a:ext cx="10841297" cy="553940"/>
            <a:chOff x="0" y="-146809"/>
            <a:chExt cx="9944100" cy="574701"/>
          </a:xfrm>
        </p:grpSpPr>
        <p:sp>
          <p:nvSpPr>
            <p:cNvPr id="48" name="Zone de texte 3">
              <a:extLst>
                <a:ext uri="{FF2B5EF4-FFF2-40B4-BE49-F238E27FC236}">
                  <a16:creationId xmlns:a16="http://schemas.microsoft.com/office/drawing/2014/main" id="{3B477924-D15B-31AE-6E97-440CCD7EA57C}"/>
                </a:ext>
              </a:extLst>
            </p:cNvPr>
            <p:cNvSpPr txBox="1"/>
            <p:nvPr/>
          </p:nvSpPr>
          <p:spPr>
            <a:xfrm>
              <a:off x="2349304" y="-146809"/>
              <a:ext cx="5029201" cy="34289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40">
                <a:lnSpc>
                  <a:spcPct val="115000"/>
                </a:lnSpc>
                <a:spcAft>
                  <a:spcPts val="1067"/>
                </a:spcAft>
                <a:defRPr/>
              </a:pPr>
              <a:r>
                <a:rPr lang="en-GB" sz="1600" b="1" kern="100">
                  <a:solidFill>
                    <a:srgbClr val="385623"/>
                  </a:solidFill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First Visit         17 March-19 March 2026</a:t>
              </a:r>
              <a:endParaRPr lang="fr-FR" sz="1600" kern="100">
                <a:solidFill>
                  <a:sysClr val="windowText" lastClr="000000"/>
                </a:solidFill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9" name="Flèche : droite 48">
              <a:extLst>
                <a:ext uri="{FF2B5EF4-FFF2-40B4-BE49-F238E27FC236}">
                  <a16:creationId xmlns:a16="http://schemas.microsoft.com/office/drawing/2014/main" id="{DE737D9E-4A87-E602-EEB0-003597DD3050}"/>
                </a:ext>
              </a:extLst>
            </p:cNvPr>
            <p:cNvSpPr/>
            <p:nvPr/>
          </p:nvSpPr>
          <p:spPr>
            <a:xfrm>
              <a:off x="0" y="187862"/>
              <a:ext cx="9944100" cy="240030"/>
            </a:xfrm>
            <a:prstGeom prst="rightArrow">
              <a:avLst/>
            </a:prstGeom>
            <a:gradFill flip="none" rotWithShape="1">
              <a:gsLst>
                <a:gs pos="86000">
                  <a:srgbClr val="70AD47">
                    <a:lumMod val="67000"/>
                  </a:srgbClr>
                </a:gs>
                <a:gs pos="53000">
                  <a:srgbClr val="70AD47">
                    <a:lumMod val="97000"/>
                    <a:lumOff val="3000"/>
                  </a:srgbClr>
                </a:gs>
                <a:gs pos="30000">
                  <a:srgbClr val="70AD47">
                    <a:lumMod val="60000"/>
                    <a:lumOff val="40000"/>
                  </a:srgbClr>
                </a:gs>
              </a:gsLst>
              <a:lin ang="2700000" scaled="1"/>
              <a:tileRect/>
            </a:gradFill>
            <a:ln w="12700" cap="flat" cmpd="sng" algn="ctr">
              <a:solidFill>
                <a:srgbClr val="5B9BD5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40">
                <a:defRPr/>
              </a:pPr>
              <a:endParaRPr lang="fr-FR" sz="2400" kern="0">
                <a:solidFill>
                  <a:sysClr val="window" lastClr="FFFFFF"/>
                </a:solidFill>
                <a:latin typeface="Aptos" panose="02110004020202020204"/>
              </a:endParaRP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6FD93BE7-9458-AB86-BAC2-AA050B0DD5F7}"/>
              </a:ext>
            </a:extLst>
          </p:cNvPr>
          <p:cNvGrpSpPr/>
          <p:nvPr/>
        </p:nvGrpSpPr>
        <p:grpSpPr>
          <a:xfrm>
            <a:off x="787369" y="1655043"/>
            <a:ext cx="3702811" cy="4574307"/>
            <a:chOff x="-10496" y="0"/>
            <a:chExt cx="3570435" cy="4091000"/>
          </a:xfrm>
        </p:grpSpPr>
        <p:grpSp>
          <p:nvGrpSpPr>
            <p:cNvPr id="39" name="Groupe 38">
              <a:extLst>
                <a:ext uri="{FF2B5EF4-FFF2-40B4-BE49-F238E27FC236}">
                  <a16:creationId xmlns:a16="http://schemas.microsoft.com/office/drawing/2014/main" id="{AD6CF55F-0568-DA2B-9097-4D9663293BB2}"/>
                </a:ext>
              </a:extLst>
            </p:cNvPr>
            <p:cNvGrpSpPr/>
            <p:nvPr/>
          </p:nvGrpSpPr>
          <p:grpSpPr>
            <a:xfrm>
              <a:off x="-10496" y="0"/>
              <a:ext cx="1531792" cy="4091000"/>
              <a:chOff x="-10496" y="0"/>
              <a:chExt cx="1531792" cy="4091560"/>
            </a:xfrm>
          </p:grpSpPr>
          <p:sp>
            <p:nvSpPr>
              <p:cNvPr id="41" name="Zone de texte 13">
                <a:extLst>
                  <a:ext uri="{FF2B5EF4-FFF2-40B4-BE49-F238E27FC236}">
                    <a16:creationId xmlns:a16="http://schemas.microsoft.com/office/drawing/2014/main" id="{F6444B27-FE3B-819F-DA03-CD6F3226061B}"/>
                  </a:ext>
                </a:extLst>
              </p:cNvPr>
              <p:cNvSpPr txBox="1"/>
              <p:nvPr/>
            </p:nvSpPr>
            <p:spPr>
              <a:xfrm>
                <a:off x="-10496" y="0"/>
                <a:ext cx="1531792" cy="365666"/>
              </a:xfrm>
              <a:prstGeom prst="rect">
                <a:avLst/>
              </a:prstGeom>
              <a:solidFill>
                <a:srgbClr val="70AD47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121920" tIns="60960" rIns="121920" bIns="6096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fr-FR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9140">
                  <a:lnSpc>
                    <a:spcPct val="115000"/>
                  </a:lnSpc>
                  <a:spcAft>
                    <a:spcPts val="1067"/>
                  </a:spcAft>
                  <a:defRPr/>
                </a:pPr>
                <a:r>
                  <a:rPr lang="en-GB" sz="1400" b="1" kern="10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Tues17/03</a:t>
                </a:r>
                <a:endParaRPr lang="fr-FR" sz="1400" kern="100">
                  <a:solidFill>
                    <a:sysClr val="windowText" lastClr="000000"/>
                  </a:solidFill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42" name="Groupe 41">
                <a:extLst>
                  <a:ext uri="{FF2B5EF4-FFF2-40B4-BE49-F238E27FC236}">
                    <a16:creationId xmlns:a16="http://schemas.microsoft.com/office/drawing/2014/main" id="{2C8338BB-9C6F-A5FD-F2A9-988BABF482EF}"/>
                  </a:ext>
                </a:extLst>
              </p:cNvPr>
              <p:cNvGrpSpPr/>
              <p:nvPr/>
            </p:nvGrpSpPr>
            <p:grpSpPr>
              <a:xfrm>
                <a:off x="266091" y="335280"/>
                <a:ext cx="103479" cy="3756280"/>
                <a:chOff x="-609" y="0"/>
                <a:chExt cx="103479" cy="3557044"/>
              </a:xfrm>
            </p:grpSpPr>
            <p:cxnSp>
              <p:nvCxnSpPr>
                <p:cNvPr id="43" name="Connecteur droit 42">
                  <a:extLst>
                    <a:ext uri="{FF2B5EF4-FFF2-40B4-BE49-F238E27FC236}">
                      <a16:creationId xmlns:a16="http://schemas.microsoft.com/office/drawing/2014/main" id="{3ADBAA59-EDFD-9D81-1F66-EFEC9D43F4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530" y="0"/>
                  <a:ext cx="5715" cy="3557044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70AD47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44" name="Ellipse 43">
                  <a:extLst>
                    <a:ext uri="{FF2B5EF4-FFF2-40B4-BE49-F238E27FC236}">
                      <a16:creationId xmlns:a16="http://schemas.microsoft.com/office/drawing/2014/main" id="{F2BF4FFE-FE81-FD45-1A2F-B14CC8B402F5}"/>
                    </a:ext>
                  </a:extLst>
                </p:cNvPr>
                <p:cNvSpPr/>
                <p:nvPr/>
              </p:nvSpPr>
              <p:spPr>
                <a:xfrm>
                  <a:off x="-609" y="433635"/>
                  <a:ext cx="95250" cy="83820"/>
                </a:xfrm>
                <a:prstGeom prst="ellipse">
                  <a:avLst/>
                </a:prstGeom>
                <a:solidFill>
                  <a:srgbClr val="5B9BD5"/>
                </a:solidFill>
                <a:ln w="12700" cap="flat" cmpd="sng" algn="ctr">
                  <a:solidFill>
                    <a:srgbClr val="5B9BD5">
                      <a:shade val="1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fr-FR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140">
                    <a:defRPr/>
                  </a:pPr>
                  <a:endParaRPr lang="fr-FR" sz="2400" kern="0">
                    <a:solidFill>
                      <a:sysClr val="window" lastClr="FFFFFF"/>
                    </a:solidFill>
                    <a:latin typeface="Aptos" panose="02110004020202020204"/>
                  </a:endParaRPr>
                </a:p>
              </p:txBody>
            </p:sp>
            <p:sp>
              <p:nvSpPr>
                <p:cNvPr id="45" name="Ellipse 44">
                  <a:extLst>
                    <a:ext uri="{FF2B5EF4-FFF2-40B4-BE49-F238E27FC236}">
                      <a16:creationId xmlns:a16="http://schemas.microsoft.com/office/drawing/2014/main" id="{BBD5F24A-AB25-253A-87BB-B42DE3CCDE03}"/>
                    </a:ext>
                  </a:extLst>
                </p:cNvPr>
                <p:cNvSpPr/>
                <p:nvPr/>
              </p:nvSpPr>
              <p:spPr>
                <a:xfrm>
                  <a:off x="0" y="1065718"/>
                  <a:ext cx="95249" cy="83820"/>
                </a:xfrm>
                <a:prstGeom prst="ellipse">
                  <a:avLst/>
                </a:prstGeom>
                <a:solidFill>
                  <a:srgbClr val="5B9BD5"/>
                </a:solidFill>
                <a:ln w="12700" cap="flat" cmpd="sng" algn="ctr">
                  <a:solidFill>
                    <a:srgbClr val="5B9BD5">
                      <a:shade val="1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fr-FR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140">
                    <a:defRPr/>
                  </a:pPr>
                  <a:endParaRPr lang="fr-FR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6" name="Ellipse 45">
                  <a:extLst>
                    <a:ext uri="{FF2B5EF4-FFF2-40B4-BE49-F238E27FC236}">
                      <a16:creationId xmlns:a16="http://schemas.microsoft.com/office/drawing/2014/main" id="{6520DD44-B9CE-EC48-97EC-149D0C489635}"/>
                    </a:ext>
                  </a:extLst>
                </p:cNvPr>
                <p:cNvSpPr/>
                <p:nvPr/>
              </p:nvSpPr>
              <p:spPr>
                <a:xfrm>
                  <a:off x="0" y="2477448"/>
                  <a:ext cx="95249" cy="83820"/>
                </a:xfrm>
                <a:prstGeom prst="ellipse">
                  <a:avLst/>
                </a:prstGeom>
                <a:solidFill>
                  <a:srgbClr val="5B9BD5"/>
                </a:solidFill>
                <a:ln w="12700" cap="flat" cmpd="sng" algn="ctr">
                  <a:solidFill>
                    <a:srgbClr val="5B9BD5">
                      <a:shade val="1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fr-FR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140">
                    <a:defRPr/>
                  </a:pPr>
                  <a:endParaRPr lang="fr-FR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7" name="Ellipse 46">
                  <a:extLst>
                    <a:ext uri="{FF2B5EF4-FFF2-40B4-BE49-F238E27FC236}">
                      <a16:creationId xmlns:a16="http://schemas.microsoft.com/office/drawing/2014/main" id="{33DFE2C0-01E9-6582-CA4A-29D7D0E39DB2}"/>
                    </a:ext>
                  </a:extLst>
                </p:cNvPr>
                <p:cNvSpPr/>
                <p:nvPr/>
              </p:nvSpPr>
              <p:spPr>
                <a:xfrm>
                  <a:off x="7621" y="3212133"/>
                  <a:ext cx="95249" cy="83820"/>
                </a:xfrm>
                <a:prstGeom prst="ellipse">
                  <a:avLst/>
                </a:prstGeom>
                <a:solidFill>
                  <a:srgbClr val="5B9BD5"/>
                </a:solidFill>
                <a:ln w="12700" cap="flat" cmpd="sng" algn="ctr">
                  <a:solidFill>
                    <a:srgbClr val="5B9BD5">
                      <a:shade val="1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fr-FR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140">
                    <a:defRPr/>
                  </a:pPr>
                  <a:endParaRPr lang="fr-FR" sz="24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40" name="Zone de texte 4">
              <a:extLst>
                <a:ext uri="{FF2B5EF4-FFF2-40B4-BE49-F238E27FC236}">
                  <a16:creationId xmlns:a16="http://schemas.microsoft.com/office/drawing/2014/main" id="{C036526F-3D6C-E745-F14A-68A32EE26A37}"/>
                </a:ext>
              </a:extLst>
            </p:cNvPr>
            <p:cNvSpPr txBox="1"/>
            <p:nvPr/>
          </p:nvSpPr>
          <p:spPr>
            <a:xfrm>
              <a:off x="277920" y="335234"/>
              <a:ext cx="3282019" cy="366872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40">
                <a:defRPr/>
              </a:pPr>
              <a:r>
                <a:rPr lang="en-GB" sz="1333" b="1" kern="0" dirty="0">
                  <a:solidFill>
                    <a:srgbClr val="2E74B5"/>
                  </a:solidFill>
                  <a:latin typeface="Arial" panose="020B0604020202020204" pitchFamily="34" charset="0"/>
                  <a:ea typeface="Arial MT"/>
                  <a:cs typeface="Arial" panose="020B0604020202020204" pitchFamily="34" charset="0"/>
                </a:rPr>
                <a:t>Presentation of the cohort </a:t>
              </a:r>
              <a:endParaRPr lang="fr-FR" sz="1333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Arial MT"/>
                <a:cs typeface="Arial" panose="020B0604020202020204" pitchFamily="34" charset="0"/>
              </a:endParaRPr>
            </a:p>
            <a:p>
              <a:pPr defTabSz="1219140">
                <a:defRPr/>
              </a:pPr>
              <a:r>
                <a:rPr lang="en-GB" sz="1333" b="1" kern="0" dirty="0">
                  <a:solidFill>
                    <a:srgbClr val="2E74B5"/>
                  </a:solidFill>
                  <a:latin typeface="Arial" panose="020B0604020202020204" pitchFamily="34" charset="0"/>
                  <a:ea typeface="Arial MT"/>
                  <a:cs typeface="Arial" panose="020B0604020202020204" pitchFamily="34" charset="0"/>
                </a:rPr>
                <a:t>French Mind</a:t>
              </a:r>
              <a:endParaRPr lang="fr-FR" sz="1333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defTabSz="1219140">
                <a:defRPr/>
              </a:pPr>
              <a:r>
                <a:rPr lang="en-GB" sz="1467" kern="1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   </a:t>
              </a:r>
              <a:r>
                <a:rPr lang="en-US" sz="1200" kern="1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Overview of the French Program </a:t>
              </a:r>
              <a:endParaRPr lang="fr-FR" sz="12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defTabSz="1219140">
                <a:defRPr/>
              </a:pPr>
              <a:r>
                <a:rPr lang="en-US" sz="1200" kern="1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    in Precision Psychiatry</a:t>
              </a:r>
              <a:endParaRPr lang="fr-FR" sz="12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defTabSz="1219140">
                <a:defRPr/>
              </a:pPr>
              <a:r>
                <a:rPr lang="en-US" sz="1200" b="1" kern="1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                          (Marion Leboyer)</a:t>
              </a:r>
              <a:endParaRPr lang="fr-FR" sz="1200" b="1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defTabSz="1219140">
                <a:defRPr/>
              </a:pPr>
              <a:endParaRPr lang="fr-FR" sz="12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defTabSz="1219140">
                <a:defRPr/>
              </a:pPr>
              <a:r>
                <a:rPr lang="en-GB" sz="1200" b="1" kern="100" dirty="0">
                  <a:solidFill>
                    <a:srgbClr val="0070C0"/>
                  </a:solidFill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   </a:t>
              </a:r>
              <a:r>
                <a:rPr lang="en-GB" sz="1200" kern="100" dirty="0">
                  <a:solidFill>
                    <a:srgbClr val="000000"/>
                  </a:solidFill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Biological Variables </a:t>
              </a:r>
            </a:p>
            <a:p>
              <a:pPr defTabSz="1219140">
                <a:defRPr/>
              </a:pPr>
              <a:r>
                <a:rPr lang="fr-FR" sz="1200" kern="1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     </a:t>
              </a:r>
              <a:r>
                <a:rPr lang="en-GB" sz="12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  <a:sym typeface="Wingdings 2" panose="05020102010507070707" pitchFamily="18" charset="2"/>
                </a:rPr>
                <a:t></a:t>
              </a:r>
              <a:r>
                <a:rPr lang="fr-FR" sz="1200" kern="1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fr-FR" sz="1200" kern="1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Clinical</a:t>
              </a:r>
              <a:r>
                <a:rPr lang="fr-FR" sz="1200" kern="1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 variables (</a:t>
              </a:r>
              <a:r>
                <a:rPr lang="fr-FR" sz="1200" b="1" kern="1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Ophélia Godin</a:t>
              </a:r>
              <a:r>
                <a:rPr lang="fr-FR" sz="1200" kern="1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)</a:t>
              </a:r>
            </a:p>
            <a:p>
              <a:pPr marL="608738" indent="-608738" defTabSz="1219140">
                <a:defRPr/>
              </a:pPr>
              <a:r>
                <a:rPr lang="en-GB" sz="12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  <a:sym typeface="Wingdings 2" panose="05020102010507070707" pitchFamily="18" charset="2"/>
                </a:rPr>
                <a:t>     </a:t>
              </a:r>
              <a:r>
                <a:rPr lang="de-CH" sz="12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Arial MT"/>
                  <a:cs typeface="Arial" panose="020B0604020202020204" pitchFamily="34" charset="0"/>
                </a:rPr>
                <a:t> EEG</a:t>
              </a:r>
              <a:r>
                <a:rPr lang="de-CH" sz="12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Arial MT"/>
                  <a:cs typeface="Arial" panose="020B0604020202020204" pitchFamily="34" charset="0"/>
                </a:rPr>
                <a:t> (Aline Lefevre)</a:t>
              </a:r>
              <a:endParaRPr lang="fr-FR" sz="1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Arial MT"/>
                <a:cs typeface="Arial" panose="020B0604020202020204" pitchFamily="34" charset="0"/>
              </a:endParaRPr>
            </a:p>
            <a:p>
              <a:pPr marL="608738" indent="-608738" defTabSz="1219140">
                <a:defRPr/>
              </a:pPr>
              <a:r>
                <a:rPr lang="en-GB" sz="12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  <a:sym typeface="Wingdings 2" panose="05020102010507070707" pitchFamily="18" charset="2"/>
                </a:rPr>
                <a:t>      </a:t>
              </a:r>
              <a:r>
                <a:rPr lang="en-GB" sz="12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Genetic marker </a:t>
              </a:r>
              <a:r>
                <a:rPr lang="en-GB" sz="1200" b="1" kern="0" dirty="0">
                  <a:solidFill>
                    <a:srgbClr val="000000"/>
                  </a:solidFill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(Boris </a:t>
              </a:r>
              <a:r>
                <a:rPr lang="en-GB" sz="1200" b="1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Chaumette</a:t>
              </a:r>
              <a:r>
                <a:rPr lang="en-GB" sz="1200" b="1" kern="0" dirty="0">
                  <a:solidFill>
                    <a:srgbClr val="000000"/>
                  </a:solidFill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)</a:t>
              </a:r>
              <a:endParaRPr lang="fr-FR" sz="12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608738" indent="-608738" defTabSz="1219140">
                <a:defRPr/>
              </a:pPr>
              <a:r>
                <a:rPr lang="en-GB" sz="1200" kern="0" dirty="0">
                  <a:solidFill>
                    <a:srgbClr val="000000"/>
                  </a:solidFill>
                  <a:latin typeface="Arial"/>
                  <a:ea typeface="DengXian"/>
                  <a:cs typeface="Arial"/>
                  <a:sym typeface="Wingdings 2" panose="05020102010507070707" pitchFamily="18" charset="2"/>
                </a:rPr>
                <a:t>      </a:t>
              </a:r>
              <a:r>
                <a:rPr lang="en-GB" sz="1200" kern="0" dirty="0">
                  <a:solidFill>
                    <a:srgbClr val="000000"/>
                  </a:solidFill>
                  <a:latin typeface="Arial"/>
                  <a:ea typeface="DengXian"/>
                  <a:cs typeface="Arial"/>
                </a:rPr>
                <a:t>Immune marker</a:t>
              </a:r>
              <a:r>
                <a:rPr lang="en-GB" sz="1200" b="1" kern="100" dirty="0">
                  <a:solidFill>
                    <a:srgbClr val="000000"/>
                  </a:solidFill>
                  <a:latin typeface="Arial"/>
                  <a:ea typeface="DengXian"/>
                  <a:cs typeface="Arial"/>
                </a:rPr>
                <a:t> </a:t>
              </a:r>
              <a:r>
                <a:rPr lang="en-GB" sz="1200" b="1" kern="0" dirty="0">
                  <a:solidFill>
                    <a:srgbClr val="000000"/>
                  </a:solidFill>
                  <a:latin typeface="Arial"/>
                  <a:ea typeface="DengXian"/>
                  <a:cs typeface="Arial"/>
                </a:rPr>
                <a:t>(Wahid </a:t>
              </a:r>
              <a:r>
                <a:rPr lang="en-GB" sz="1200" b="1" kern="0" dirty="0" err="1">
                  <a:solidFill>
                    <a:srgbClr val="000000"/>
                  </a:solidFill>
                  <a:latin typeface="Arial"/>
                  <a:ea typeface="DengXian"/>
                  <a:cs typeface="Arial"/>
                </a:rPr>
                <a:t>Boukouaci</a:t>
              </a:r>
              <a:r>
                <a:rPr lang="en-GB" sz="1200" b="1" kern="0" dirty="0">
                  <a:solidFill>
                    <a:srgbClr val="000000"/>
                  </a:solidFill>
                  <a:latin typeface="Arial"/>
                  <a:ea typeface="DengXian"/>
                  <a:cs typeface="Arial"/>
                </a:rPr>
                <a:t>)</a:t>
              </a:r>
              <a:endParaRPr lang="fr-FR" sz="1200" kern="100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608738" indent="-608738" defTabSz="1219140">
                <a:defRPr/>
              </a:pPr>
              <a:endParaRPr lang="en-GB" sz="1200" b="1" kern="0" dirty="0">
                <a:solidFill>
                  <a:srgbClr val="000000"/>
                </a:solidFill>
                <a:latin typeface="Arial"/>
                <a:ea typeface="DengXian"/>
                <a:cs typeface="Arial"/>
              </a:endParaRPr>
            </a:p>
            <a:p>
              <a:pPr marL="608738" indent="-608738" defTabSz="1219140">
                <a:defRPr/>
              </a:pPr>
              <a:r>
                <a:rPr lang="en-GB" sz="1200" b="1" kern="0" dirty="0">
                  <a:solidFill>
                    <a:srgbClr val="0070C0"/>
                  </a:solidFill>
                  <a:latin typeface="Arial"/>
                  <a:ea typeface="DengXian"/>
                  <a:cs typeface="Arial"/>
                </a:rPr>
                <a:t>                        Lunch</a:t>
              </a:r>
            </a:p>
            <a:p>
              <a:pPr marL="608738" indent="-608738" defTabSz="1219140">
                <a:defRPr/>
              </a:pPr>
              <a:r>
                <a:rPr lang="en-GB" sz="1200" b="1" kern="0" dirty="0">
                  <a:solidFill>
                    <a:srgbClr val="0070C0"/>
                  </a:solidFill>
                  <a:latin typeface="Arial"/>
                  <a:ea typeface="DengXian"/>
                  <a:cs typeface="Arial"/>
                </a:rPr>
                <a:t>   </a:t>
              </a:r>
              <a:r>
                <a:rPr lang="de-CH" sz="12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Arial MT"/>
                  <a:cs typeface="Arial" panose="020B0604020202020204" pitchFamily="34" charset="0"/>
                  <a:sym typeface="Wingdings 2" panose="05020102010507070707" pitchFamily="18" charset="2"/>
                </a:rPr>
                <a:t> </a:t>
              </a:r>
              <a:r>
                <a:rPr lang="de-CH" sz="12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Arial MT"/>
                  <a:cs typeface="Arial" panose="020B0604020202020204" pitchFamily="34" charset="0"/>
                </a:rPr>
                <a:t>Brain Imaging </a:t>
              </a:r>
              <a:r>
                <a:rPr lang="de-CH" sz="12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Arial MT"/>
                  <a:cs typeface="Arial" panose="020B0604020202020204" pitchFamily="34" charset="0"/>
                </a:rPr>
                <a:t>(Charles </a:t>
              </a:r>
              <a:r>
                <a:rPr lang="de-CH" sz="1200" b="1" kern="0" dirty="0" err="1">
                  <a:solidFill>
                    <a:sysClr val="windowText" lastClr="000000"/>
                  </a:solidFill>
                  <a:latin typeface="Arial" panose="020B0604020202020204" pitchFamily="34" charset="0"/>
                  <a:ea typeface="Arial MT"/>
                  <a:cs typeface="Arial" panose="020B0604020202020204" pitchFamily="34" charset="0"/>
                </a:rPr>
                <a:t>La</a:t>
              </a:r>
              <a:r>
                <a:rPr lang="de-CH" sz="1200" b="1" kern="0" dirty="0" err="1">
                  <a:solidFill>
                    <a:sysClr val="windowText" lastClr="000000"/>
                  </a:solidFill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i</a:t>
              </a:r>
              <a:r>
                <a:rPr lang="de-CH" sz="1200" b="1" kern="0" dirty="0" err="1">
                  <a:solidFill>
                    <a:sysClr val="windowText" lastClr="000000"/>
                  </a:solidFill>
                  <a:latin typeface="Arial" panose="020B0604020202020204" pitchFamily="34" charset="0"/>
                  <a:ea typeface="Arial MT"/>
                  <a:cs typeface="Arial" panose="020B0604020202020204" pitchFamily="34" charset="0"/>
                </a:rPr>
                <a:t>di</a:t>
              </a:r>
              <a:r>
                <a:rPr lang="de-CH" sz="12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Arial MT"/>
                  <a:cs typeface="Arial" panose="020B0604020202020204" pitchFamily="34" charset="0"/>
                </a:rPr>
                <a:t>)</a:t>
              </a:r>
            </a:p>
            <a:p>
              <a:pPr marL="608738" indent="-608738" defTabSz="1219140">
                <a:defRPr/>
              </a:pPr>
              <a:endParaRPr lang="fr-FR" sz="1200" kern="100" dirty="0">
                <a:solidFill>
                  <a:srgbClr val="0070C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defTabSz="1219140">
                <a:defRPr/>
              </a:pPr>
              <a:r>
                <a:rPr lang="fr-FR" sz="1200" kern="100" dirty="0">
                  <a:solidFill>
                    <a:sysClr val="windowText" lastClr="000000"/>
                  </a:solidFill>
                  <a:latin typeface="Arial"/>
                  <a:ea typeface="DengXian"/>
                  <a:cs typeface="Arial"/>
                </a:rPr>
                <a:t>  </a:t>
              </a:r>
              <a:r>
                <a:rPr lang="en-GB" sz="1200" b="1" kern="1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/>
                  <a:ea typeface="DengXian"/>
                  <a:cs typeface="Arial"/>
                </a:rPr>
                <a:t> </a:t>
              </a:r>
              <a:r>
                <a:rPr lang="en-GB" sz="1200" kern="100" dirty="0">
                  <a:solidFill>
                    <a:sysClr val="windowText" lastClr="000000"/>
                  </a:solidFill>
                  <a:latin typeface="Arial"/>
                  <a:ea typeface="DengXian"/>
                  <a:cs typeface="Arial"/>
                </a:rPr>
                <a:t>French Mind data warehouse</a:t>
              </a:r>
              <a:endParaRPr lang="fr-FR" sz="1200" kern="100" dirty="0">
                <a:solidFill>
                  <a:sysClr val="windowText" lastClr="000000"/>
                </a:solidFill>
                <a:latin typeface="Arial"/>
                <a:ea typeface="DengXian"/>
                <a:cs typeface="Arial"/>
              </a:endParaRPr>
            </a:p>
            <a:p>
              <a:pPr defTabSz="1219140">
                <a:defRPr/>
              </a:pPr>
              <a:r>
                <a:rPr lang="en-GB" sz="1200" b="1" kern="1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                    (Andrii </a:t>
              </a:r>
              <a:r>
                <a:rPr lang="en-GB" sz="1200" b="1" kern="1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Kulakowskiy</a:t>
              </a:r>
              <a:r>
                <a:rPr lang="en-GB" sz="1200" b="1" kern="1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)</a:t>
              </a:r>
              <a:r>
                <a:rPr lang="en-GB" sz="1200" kern="1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 </a:t>
              </a:r>
              <a:endParaRPr lang="fr-FR" sz="12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defTabSz="1219140">
                <a:defRPr/>
              </a:pPr>
              <a:r>
                <a:rPr lang="en-GB" sz="12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   </a:t>
              </a:r>
              <a:r>
                <a:rPr lang="en-GB" sz="12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Arial MT"/>
                  <a:cs typeface="Arial" panose="020B0604020202020204" pitchFamily="34" charset="0"/>
                </a:rPr>
                <a:t>Digital Tools </a:t>
              </a:r>
            </a:p>
            <a:p>
              <a:pPr defTabSz="1219140">
                <a:defRPr/>
              </a:pPr>
              <a:r>
                <a:rPr lang="en-GB" sz="12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Arial MT"/>
                  <a:cs typeface="Arial" panose="020B0604020202020204" pitchFamily="34" charset="0"/>
                </a:rPr>
                <a:t>      (</a:t>
              </a:r>
              <a:r>
                <a:rPr lang="en-GB" sz="1200" b="1" kern="0" dirty="0">
                  <a:latin typeface="Arial" panose="020B0604020202020204" pitchFamily="34" charset="0"/>
                  <a:ea typeface="Arial MT"/>
                  <a:cs typeface="Arial" panose="020B0604020202020204" pitchFamily="34" charset="0"/>
                </a:rPr>
                <a:t>Pierre Philipp/Ludovic </a:t>
              </a:r>
              <a:r>
                <a:rPr lang="en-GB" sz="1200" b="1" kern="0" dirty="0" err="1">
                  <a:latin typeface="Arial" panose="020B0604020202020204" pitchFamily="34" charset="0"/>
                  <a:ea typeface="Arial MT"/>
                  <a:cs typeface="Arial" panose="020B0604020202020204" pitchFamily="34" charset="0"/>
                </a:rPr>
                <a:t>Samalin</a:t>
              </a:r>
              <a:r>
                <a:rPr lang="en-GB" sz="1200" b="1" kern="0" dirty="0">
                  <a:latin typeface="Arial" panose="020B0604020202020204" pitchFamily="34" charset="0"/>
                  <a:ea typeface="Arial MT"/>
                  <a:cs typeface="Arial" panose="020B0604020202020204" pitchFamily="34" charset="0"/>
                </a:rPr>
                <a:t>)</a:t>
              </a:r>
              <a:endParaRPr lang="fr-FR" sz="1200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defTabSz="1219140">
                <a:defRPr/>
              </a:pPr>
              <a:endParaRPr lang="fr-FR" sz="12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defTabSz="1219140">
                <a:defRPr/>
              </a:pPr>
              <a:r>
                <a:rPr lang="en-GB" sz="1200" kern="100" dirty="0">
                  <a:solidFill>
                    <a:srgbClr val="000000"/>
                  </a:solidFill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   </a:t>
              </a:r>
              <a:r>
                <a:rPr lang="fr-FR" sz="12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General discussion </a:t>
              </a:r>
              <a:r>
                <a:rPr lang="fr-FR" sz="1200" kern="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with</a:t>
              </a:r>
              <a:r>
                <a:rPr lang="fr-FR" sz="12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2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Brenda </a:t>
              </a:r>
              <a:r>
                <a:rPr lang="fr-FR" sz="1200" b="1" kern="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Penninx</a:t>
              </a:r>
              <a:r>
                <a:rPr lang="fr-FR" sz="12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pPr defTabSz="1219140">
                <a:defRPr/>
              </a:pPr>
              <a:r>
                <a:rPr lang="en-GB" sz="1200" kern="100" dirty="0">
                  <a:solidFill>
                    <a:srgbClr val="000000"/>
                  </a:solidFill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   Uni-and Multi-modal data analysis </a:t>
              </a:r>
              <a:endParaRPr lang="fr-FR" sz="12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defTabSz="1219140">
                <a:defRPr/>
              </a:pPr>
              <a:endParaRPr lang="fr-FR" sz="12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DD797705-0DB8-1259-0B34-3354C6870FD4}"/>
              </a:ext>
            </a:extLst>
          </p:cNvPr>
          <p:cNvGrpSpPr/>
          <p:nvPr/>
        </p:nvGrpSpPr>
        <p:grpSpPr>
          <a:xfrm>
            <a:off x="4618039" y="1643942"/>
            <a:ext cx="3798956" cy="4776021"/>
            <a:chOff x="49530" y="0"/>
            <a:chExt cx="3662779" cy="4846794"/>
          </a:xfrm>
        </p:grpSpPr>
        <p:grpSp>
          <p:nvGrpSpPr>
            <p:cNvPr id="28" name="Groupe 27">
              <a:extLst>
                <a:ext uri="{FF2B5EF4-FFF2-40B4-BE49-F238E27FC236}">
                  <a16:creationId xmlns:a16="http://schemas.microsoft.com/office/drawing/2014/main" id="{C7679E5F-D007-13BE-51FC-7C0B662BFA47}"/>
                </a:ext>
              </a:extLst>
            </p:cNvPr>
            <p:cNvGrpSpPr/>
            <p:nvPr/>
          </p:nvGrpSpPr>
          <p:grpSpPr>
            <a:xfrm>
              <a:off x="49530" y="0"/>
              <a:ext cx="1191885" cy="4383550"/>
              <a:chOff x="49530" y="-38100"/>
              <a:chExt cx="1191885" cy="4326553"/>
            </a:xfrm>
          </p:grpSpPr>
          <p:grpSp>
            <p:nvGrpSpPr>
              <p:cNvPr id="30" name="Groupe 29">
                <a:extLst>
                  <a:ext uri="{FF2B5EF4-FFF2-40B4-BE49-F238E27FC236}">
                    <a16:creationId xmlns:a16="http://schemas.microsoft.com/office/drawing/2014/main" id="{54C4335A-9110-1AAF-FADE-5510781A7057}"/>
                  </a:ext>
                </a:extLst>
              </p:cNvPr>
              <p:cNvGrpSpPr/>
              <p:nvPr/>
            </p:nvGrpSpPr>
            <p:grpSpPr>
              <a:xfrm>
                <a:off x="49530" y="-38100"/>
                <a:ext cx="1191885" cy="4326553"/>
                <a:chOff x="49530" y="-38100"/>
                <a:chExt cx="1191885" cy="4326553"/>
              </a:xfrm>
            </p:grpSpPr>
            <p:sp>
              <p:nvSpPr>
                <p:cNvPr id="35" name="Zone de texte 13">
                  <a:extLst>
                    <a:ext uri="{FF2B5EF4-FFF2-40B4-BE49-F238E27FC236}">
                      <a16:creationId xmlns:a16="http://schemas.microsoft.com/office/drawing/2014/main" id="{C92A2AA0-CDD3-3C2F-838F-C1947AEFBA0D}"/>
                    </a:ext>
                  </a:extLst>
                </p:cNvPr>
                <p:cNvSpPr txBox="1"/>
                <p:nvPr/>
              </p:nvSpPr>
              <p:spPr>
                <a:xfrm>
                  <a:off x="49530" y="-38100"/>
                  <a:ext cx="1191885" cy="348785"/>
                </a:xfrm>
                <a:prstGeom prst="rect">
                  <a:avLst/>
                </a:prstGeom>
                <a:solidFill>
                  <a:srgbClr val="70AD47"/>
                </a:solidFill>
                <a:ln w="6350">
                  <a:solidFill>
                    <a:prstClr val="black"/>
                  </a:solidFill>
                </a:ln>
              </p:spPr>
              <p:txBody>
                <a:bodyPr rot="0" spcFirstLastPara="0" vert="horz" wrap="square" lIns="121920" tIns="60960" rIns="121920" bIns="6096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fr-FR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1219140">
                    <a:lnSpc>
                      <a:spcPct val="115000"/>
                    </a:lnSpc>
                    <a:spcAft>
                      <a:spcPts val="1067"/>
                    </a:spcAft>
                    <a:defRPr/>
                  </a:pPr>
                  <a:r>
                    <a:rPr lang="en-GB" sz="1400" b="1" kern="10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DengXian" panose="02010600030101010101" pitchFamily="2" charset="-122"/>
                      <a:cs typeface="Arial" panose="020B0604020202020204" pitchFamily="34" charset="0"/>
                    </a:rPr>
                    <a:t>Wed 18/03</a:t>
                  </a:r>
                  <a:endParaRPr lang="fr-FR" sz="1400" kern="10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6" name="Groupe 35">
                  <a:extLst>
                    <a:ext uri="{FF2B5EF4-FFF2-40B4-BE49-F238E27FC236}">
                      <a16:creationId xmlns:a16="http://schemas.microsoft.com/office/drawing/2014/main" id="{FAFF50B7-8D83-CD72-8E02-FE2112A603DD}"/>
                    </a:ext>
                  </a:extLst>
                </p:cNvPr>
                <p:cNvGrpSpPr/>
                <p:nvPr/>
              </p:nvGrpSpPr>
              <p:grpSpPr>
                <a:xfrm>
                  <a:off x="350135" y="304800"/>
                  <a:ext cx="95250" cy="3983653"/>
                  <a:chOff x="7235" y="-51470"/>
                  <a:chExt cx="95250" cy="3843986"/>
                </a:xfrm>
              </p:grpSpPr>
              <p:cxnSp>
                <p:nvCxnSpPr>
                  <p:cNvPr id="37" name="Connecteur droit 36">
                    <a:extLst>
                      <a:ext uri="{FF2B5EF4-FFF2-40B4-BE49-F238E27FC236}">
                        <a16:creationId xmlns:a16="http://schemas.microsoft.com/office/drawing/2014/main" id="{0554C065-707C-E9AB-2455-996677938EA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9530" y="-51470"/>
                    <a:ext cx="0" cy="3843986"/>
                  </a:xfrm>
                  <a:prstGeom prst="line">
                    <a:avLst/>
                  </a:prstGeom>
                  <a:noFill/>
                  <a:ln w="57150" cap="flat" cmpd="sng" algn="ctr">
                    <a:solidFill>
                      <a:srgbClr val="70AD47"/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38" name="Ellipse 37">
                    <a:extLst>
                      <a:ext uri="{FF2B5EF4-FFF2-40B4-BE49-F238E27FC236}">
                        <a16:creationId xmlns:a16="http://schemas.microsoft.com/office/drawing/2014/main" id="{6E8A67F6-719F-EDC7-E6FD-D4F36D9AA019}"/>
                      </a:ext>
                    </a:extLst>
                  </p:cNvPr>
                  <p:cNvSpPr/>
                  <p:nvPr/>
                </p:nvSpPr>
                <p:spPr>
                  <a:xfrm>
                    <a:off x="7235" y="1311092"/>
                    <a:ext cx="95250" cy="83821"/>
                  </a:xfrm>
                  <a:prstGeom prst="ellipse">
                    <a:avLst/>
                  </a:prstGeom>
                  <a:solidFill>
                    <a:srgbClr val="5B9BD5"/>
                  </a:solidFill>
                  <a:ln w="12700" cap="flat" cmpd="sng" algn="ctr">
                    <a:solidFill>
                      <a:srgbClr val="5B9BD5">
                        <a:shade val="1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121920" tIns="60960" rIns="121920" bIns="6096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1219140">
                      <a:defRPr/>
                    </a:pPr>
                    <a:endParaRPr lang="fr-FR" sz="2400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</p:grpSp>
          <p:sp>
            <p:nvSpPr>
              <p:cNvPr id="31" name="Ellipse 30">
                <a:extLst>
                  <a:ext uri="{FF2B5EF4-FFF2-40B4-BE49-F238E27FC236}">
                    <a16:creationId xmlns:a16="http://schemas.microsoft.com/office/drawing/2014/main" id="{6C89600F-EBED-6FD2-1A21-80370DF1DD47}"/>
                  </a:ext>
                </a:extLst>
              </p:cNvPr>
              <p:cNvSpPr/>
              <p:nvPr/>
            </p:nvSpPr>
            <p:spPr>
              <a:xfrm>
                <a:off x="343745" y="891094"/>
                <a:ext cx="95249" cy="86360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fr-FR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40">
                  <a:defRPr/>
                </a:pPr>
                <a:endParaRPr lang="fr-FR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id="{590A9FEC-69DD-BA88-D922-1FDA952A1EE4}"/>
                  </a:ext>
                </a:extLst>
              </p:cNvPr>
              <p:cNvSpPr/>
              <p:nvPr/>
            </p:nvSpPr>
            <p:spPr>
              <a:xfrm>
                <a:off x="343745" y="1235078"/>
                <a:ext cx="95249" cy="86360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fr-FR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40">
                  <a:defRPr/>
                </a:pPr>
                <a:endParaRPr lang="fr-FR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" name="Ellipse 32">
                <a:extLst>
                  <a:ext uri="{FF2B5EF4-FFF2-40B4-BE49-F238E27FC236}">
                    <a16:creationId xmlns:a16="http://schemas.microsoft.com/office/drawing/2014/main" id="{5742B85B-7234-FA42-C9D1-A63BD31BFF23}"/>
                  </a:ext>
                </a:extLst>
              </p:cNvPr>
              <p:cNvSpPr/>
              <p:nvPr/>
            </p:nvSpPr>
            <p:spPr>
              <a:xfrm>
                <a:off x="348535" y="3422154"/>
                <a:ext cx="95249" cy="86360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fr-FR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40">
                  <a:defRPr/>
                </a:pPr>
                <a:endParaRPr lang="fr-FR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" name="Ellipse 33">
                <a:extLst>
                  <a:ext uri="{FF2B5EF4-FFF2-40B4-BE49-F238E27FC236}">
                    <a16:creationId xmlns:a16="http://schemas.microsoft.com/office/drawing/2014/main" id="{C1A0078F-DAC5-FFD3-023D-A7E5085A308C}"/>
                  </a:ext>
                </a:extLst>
              </p:cNvPr>
              <p:cNvSpPr/>
              <p:nvPr/>
            </p:nvSpPr>
            <p:spPr>
              <a:xfrm>
                <a:off x="344617" y="2551984"/>
                <a:ext cx="95249" cy="86360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fr-FR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40">
                  <a:defRPr/>
                </a:pPr>
                <a:endParaRPr lang="fr-FR" sz="240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9" name="Zone de texte 4">
              <a:extLst>
                <a:ext uri="{FF2B5EF4-FFF2-40B4-BE49-F238E27FC236}">
                  <a16:creationId xmlns:a16="http://schemas.microsoft.com/office/drawing/2014/main" id="{937F68E8-EBCA-AAE1-4D31-392DDA59BF0E}"/>
                </a:ext>
              </a:extLst>
            </p:cNvPr>
            <p:cNvSpPr txBox="1"/>
            <p:nvPr/>
          </p:nvSpPr>
          <p:spPr>
            <a:xfrm>
              <a:off x="332901" y="323046"/>
              <a:ext cx="3379408" cy="452374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40" eaLnBrk="0" hangingPunct="0">
                <a:defRPr/>
              </a:pPr>
              <a:r>
                <a:rPr lang="de-CH" sz="1333" b="1" kern="0" dirty="0">
                  <a:solidFill>
                    <a:srgbClr val="2E74B5"/>
                  </a:solidFill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Mental </a:t>
              </a:r>
              <a:r>
                <a:rPr lang="de-CH" sz="1333" b="1" kern="0" dirty="0" err="1">
                  <a:solidFill>
                    <a:srgbClr val="2E74B5"/>
                  </a:solidFill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Disorders</a:t>
              </a:r>
              <a:r>
                <a:rPr lang="de-CH" sz="1333" b="1" kern="0" dirty="0">
                  <a:solidFill>
                    <a:srgbClr val="2E74B5"/>
                  </a:solidFill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: </a:t>
              </a:r>
            </a:p>
            <a:p>
              <a:pPr defTabSz="1219140" eaLnBrk="0" hangingPunct="0">
                <a:lnSpc>
                  <a:spcPts val="1333"/>
                </a:lnSpc>
                <a:defRPr/>
              </a:pPr>
              <a:r>
                <a:rPr lang="en-GB" sz="1333" b="1" kern="0" dirty="0" err="1">
                  <a:solidFill>
                    <a:srgbClr val="2E74B5"/>
                  </a:solidFill>
                  <a:latin typeface="Arial"/>
                  <a:ea typeface="DengXian"/>
                  <a:cs typeface="Arial"/>
                </a:rPr>
                <a:t>Transnosographical</a:t>
              </a:r>
              <a:r>
                <a:rPr lang="en-GB" sz="1333" b="1" kern="0" dirty="0">
                  <a:solidFill>
                    <a:srgbClr val="2E74B5"/>
                  </a:solidFill>
                  <a:latin typeface="Arial"/>
                  <a:ea typeface="DengXian"/>
                  <a:cs typeface="Arial"/>
                </a:rPr>
                <a:t> Dimensions</a:t>
              </a:r>
              <a:endParaRPr lang="fr-FR" sz="1333" kern="0" dirty="0">
                <a:solidFill>
                  <a:sysClr val="windowText" lastClr="000000"/>
                </a:solidFill>
                <a:latin typeface="Arial"/>
                <a:ea typeface="DengXian"/>
                <a:cs typeface="Arial"/>
              </a:endParaRPr>
            </a:p>
            <a:p>
              <a:pPr defTabSz="1219140">
                <a:lnSpc>
                  <a:spcPts val="1333"/>
                </a:lnSpc>
                <a:defRPr/>
              </a:pPr>
              <a:endParaRPr lang="de-CH" sz="1200" kern="0" dirty="0">
                <a:solidFill>
                  <a:sysClr val="windowText" lastClr="000000"/>
                </a:solidFill>
                <a:latin typeface="Arial"/>
                <a:ea typeface="Arial MT"/>
                <a:cs typeface="Arial"/>
              </a:endParaRPr>
            </a:p>
            <a:p>
              <a:pPr defTabSz="1219140">
                <a:lnSpc>
                  <a:spcPts val="1333"/>
                </a:lnSpc>
                <a:defRPr/>
              </a:pPr>
              <a:r>
                <a:rPr lang="de-CH" sz="1200" kern="0" dirty="0">
                  <a:solidFill>
                    <a:sysClr val="windowText" lastClr="000000"/>
                  </a:solidFill>
                  <a:latin typeface="Arial"/>
                  <a:ea typeface="Arial MT"/>
                  <a:cs typeface="Arial"/>
                </a:rPr>
                <a:t>    Ne</a:t>
              </a:r>
              <a:r>
                <a:rPr lang="de-CH" sz="1200" kern="0" dirty="0">
                  <a:solidFill>
                    <a:sysClr val="windowText" lastClr="000000"/>
                  </a:solidFill>
                  <a:latin typeface="Arial"/>
                  <a:ea typeface="DengXian"/>
                  <a:cs typeface="Arial"/>
                </a:rPr>
                <a:t>g</a:t>
              </a:r>
              <a:r>
                <a:rPr lang="de-CH" sz="1200" kern="0" dirty="0">
                  <a:solidFill>
                    <a:sysClr val="windowText" lastClr="000000"/>
                  </a:solidFill>
                  <a:latin typeface="Arial"/>
                  <a:ea typeface="Arial MT"/>
                  <a:cs typeface="Arial"/>
                </a:rPr>
                <a:t>ative </a:t>
              </a:r>
              <a:r>
                <a:rPr lang="de-CH" sz="1200" kern="0" dirty="0" err="1">
                  <a:solidFill>
                    <a:sysClr val="windowText" lastClr="000000"/>
                  </a:solidFill>
                  <a:latin typeface="Arial"/>
                  <a:ea typeface="Arial MT"/>
                  <a:cs typeface="Arial"/>
                </a:rPr>
                <a:t>symptoms</a:t>
              </a:r>
              <a:r>
                <a:rPr lang="de-CH" sz="1200" kern="0" dirty="0">
                  <a:solidFill>
                    <a:sysClr val="windowText" lastClr="000000"/>
                  </a:solidFill>
                  <a:latin typeface="Arial"/>
                  <a:ea typeface="Arial MT"/>
                  <a:cs typeface="Arial"/>
                </a:rPr>
                <a:t>     </a:t>
              </a:r>
              <a:r>
                <a:rPr lang="de-CH" sz="1200" b="1" kern="0" dirty="0">
                  <a:solidFill>
                    <a:sysClr val="windowText" lastClr="000000"/>
                  </a:solidFill>
                  <a:latin typeface="Arial"/>
                  <a:ea typeface="Arial MT"/>
                  <a:cs typeface="Arial"/>
                </a:rPr>
                <a:t>(Jasmina Mallet)</a:t>
              </a:r>
            </a:p>
            <a:p>
              <a:pPr marL="0" marR="0" lvl="0" indent="0" algn="l" defTabSz="1219140" rtl="0" eaLnBrk="0" fontAlgn="auto" latinLnBrk="0" hangingPunct="0">
                <a:lnSpc>
                  <a:spcPts val="133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Arial MT"/>
                  <a:cs typeface="Arial"/>
                </a:rPr>
                <a:t>    </a:t>
              </a:r>
            </a:p>
            <a:p>
              <a:pPr marL="0" marR="0" lvl="0" indent="0" algn="l" defTabSz="1219140" rtl="0" eaLnBrk="0" fontAlgn="auto" latinLnBrk="0" hangingPunct="0">
                <a:lnSpc>
                  <a:spcPts val="133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kern="0" dirty="0">
                  <a:solidFill>
                    <a:sysClr val="windowText" lastClr="000000"/>
                  </a:solidFill>
                  <a:latin typeface="Arial"/>
                  <a:ea typeface="Arial MT"/>
                  <a:cs typeface="Arial"/>
                </a:rPr>
                <a:t>    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Arial MT"/>
                  <a:cs typeface="Arial"/>
                </a:rPr>
                <a:t>Neurodevelopment </a:t>
              </a:r>
            </a:p>
            <a:p>
              <a:pPr marL="0" marR="0" lvl="0" indent="0" algn="l" defTabSz="1219140" rtl="0" eaLnBrk="0" fontAlgn="auto" latinLnBrk="0" hangingPunct="0">
                <a:lnSpc>
                  <a:spcPts val="133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Arial MT"/>
                  <a:cs typeface="Arial"/>
                </a:rPr>
                <a:t>                         (Antoine </a:t>
              </a:r>
              <a:r>
                <a:rPr kumimoji="0" lang="en-GB" sz="12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Arial MT"/>
                  <a:cs typeface="Arial"/>
                </a:rPr>
                <a:t>Lefrere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Arial MT"/>
                  <a:cs typeface="Arial"/>
                </a:rPr>
                <a:t>/Jasmina)        </a:t>
              </a:r>
              <a:endParaRPr lang="fr-FR" sz="1333" kern="0" dirty="0">
                <a:solidFill>
                  <a:sysClr val="windowText" lastClr="000000"/>
                </a:solidFill>
                <a:latin typeface="Arial"/>
                <a:ea typeface="DengXian"/>
                <a:cs typeface="Arial"/>
              </a:endParaRPr>
            </a:p>
            <a:p>
              <a:pPr defTabSz="1219140" eaLnBrk="0" hangingPunct="0">
                <a:lnSpc>
                  <a:spcPts val="1333"/>
                </a:lnSpc>
                <a:defRPr/>
              </a:pPr>
              <a:endParaRPr lang="fr-FR" sz="1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Arial MT"/>
                <a:cs typeface="Arial" panose="020B0604020202020204" pitchFamily="34" charset="0"/>
              </a:endParaRPr>
            </a:p>
            <a:p>
              <a:pPr defTabSz="1219140" eaLnBrk="0" hangingPunct="0">
                <a:lnSpc>
                  <a:spcPts val="1333"/>
                </a:lnSpc>
                <a:defRPr/>
              </a:pPr>
              <a:r>
                <a:rPr lang="de-CH" sz="12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Arial MT"/>
                  <a:cs typeface="Arial" panose="020B0604020202020204" pitchFamily="34" charset="0"/>
                </a:rPr>
                <a:t>    </a:t>
              </a:r>
              <a:r>
                <a:rPr lang="de-CH" sz="1200" kern="0" dirty="0" err="1">
                  <a:solidFill>
                    <a:sysClr val="windowText" lastClr="000000"/>
                  </a:solidFill>
                  <a:latin typeface="Arial" panose="020B0604020202020204" pitchFamily="34" charset="0"/>
                  <a:ea typeface="Arial MT"/>
                  <a:cs typeface="Arial" panose="020B0604020202020204" pitchFamily="34" charset="0"/>
                </a:rPr>
                <a:t>Cognitive</a:t>
              </a:r>
              <a:r>
                <a:rPr lang="de-CH" sz="12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Arial MT"/>
                  <a:cs typeface="Arial" panose="020B0604020202020204" pitchFamily="34" charset="0"/>
                </a:rPr>
                <a:t> </a:t>
              </a:r>
              <a:r>
                <a:rPr lang="de-CH" sz="1200" kern="0" dirty="0" err="1">
                  <a:solidFill>
                    <a:sysClr val="windowText" lastClr="000000"/>
                  </a:solidFill>
                  <a:latin typeface="Arial" panose="020B0604020202020204" pitchFamily="34" charset="0"/>
                  <a:ea typeface="Arial MT"/>
                  <a:cs typeface="Arial" panose="020B0604020202020204" pitchFamily="34" charset="0"/>
                </a:rPr>
                <a:t>flexibility</a:t>
              </a:r>
              <a:r>
                <a:rPr lang="de-CH" sz="12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Arial MT"/>
                  <a:cs typeface="Arial" panose="020B0604020202020204" pitchFamily="34" charset="0"/>
                </a:rPr>
                <a:t>    </a:t>
              </a:r>
              <a:r>
                <a:rPr lang="de-CH" sz="12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Arial MT"/>
                  <a:cs typeface="Arial" panose="020B0604020202020204" pitchFamily="34" charset="0"/>
                </a:rPr>
                <a:t>(Corentin Gosling)</a:t>
              </a:r>
            </a:p>
            <a:p>
              <a:pPr marL="176949" defTabSz="1219140">
                <a:lnSpc>
                  <a:spcPts val="1333"/>
                </a:lnSpc>
                <a:defRPr/>
              </a:pPr>
              <a:endParaRPr lang="en-GB" sz="1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Arial MT"/>
                <a:cs typeface="Arial" panose="020B0604020202020204" pitchFamily="34" charset="0"/>
              </a:endParaRPr>
            </a:p>
            <a:p>
              <a:pPr marL="176949" defTabSz="1219140">
                <a:lnSpc>
                  <a:spcPts val="1333"/>
                </a:lnSpc>
                <a:defRPr/>
              </a:pPr>
              <a:r>
                <a:rPr lang="en-GB" sz="12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Arial MT"/>
                  <a:cs typeface="Arial" panose="020B0604020202020204" pitchFamily="34" charset="0"/>
                </a:rPr>
                <a:t>Sensory abnormality </a:t>
              </a:r>
              <a:r>
                <a:rPr lang="en-GB" sz="12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Arial MT"/>
                  <a:cs typeface="Arial" panose="020B0604020202020204" pitchFamily="34" charset="0"/>
                </a:rPr>
                <a:t>(</a:t>
              </a:r>
              <a:r>
                <a:rPr lang="en-GB" sz="1200" b="1" kern="0" dirty="0">
                  <a:latin typeface="Arial" panose="020B0604020202020204" pitchFamily="34" charset="0"/>
                  <a:ea typeface="Arial MT"/>
                  <a:cs typeface="Arial" panose="020B0604020202020204" pitchFamily="34" charset="0"/>
                </a:rPr>
                <a:t>Anouck Amestoy)</a:t>
              </a:r>
              <a:r>
                <a:rPr lang="de-CH" sz="1200" kern="0" dirty="0"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de-CH" sz="12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Arial MT"/>
                <a:cs typeface="Arial" panose="020B0604020202020204" pitchFamily="34" charset="0"/>
              </a:endParaRPr>
            </a:p>
            <a:p>
              <a:pPr defTabSz="1219140" eaLnBrk="0" hangingPunct="0">
                <a:lnSpc>
                  <a:spcPts val="1333"/>
                </a:lnSpc>
                <a:defRPr/>
              </a:pPr>
              <a:r>
                <a:rPr lang="en-GB" sz="1200" kern="0" dirty="0">
                  <a:solidFill>
                    <a:sysClr val="windowText" lastClr="000000"/>
                  </a:solidFill>
                  <a:latin typeface="Arial"/>
                  <a:ea typeface="Arial MT"/>
                  <a:cs typeface="Arial"/>
                </a:rPr>
                <a:t>    </a:t>
              </a:r>
              <a:endParaRPr lang="de-CH" sz="1200" b="1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defTabSz="1219140" eaLnBrk="0" hangingPunct="0">
                <a:lnSpc>
                  <a:spcPts val="1333"/>
                </a:lnSpc>
                <a:defRPr/>
              </a:pPr>
              <a:r>
                <a:rPr lang="de-CH" sz="1200" b="1" kern="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/>
                  <a:ea typeface="DengXian"/>
                  <a:cs typeface="Arial"/>
                </a:rPr>
                <a:t>                            </a:t>
              </a:r>
              <a:r>
                <a:rPr lang="de-CH" sz="1200" b="1" kern="0" dirty="0">
                  <a:solidFill>
                    <a:srgbClr val="0070C0"/>
                  </a:solidFill>
                  <a:latin typeface="Arial"/>
                  <a:ea typeface="DengXian"/>
                  <a:cs typeface="Arial"/>
                </a:rPr>
                <a:t>Lunch</a:t>
              </a:r>
              <a:endParaRPr lang="fr-FR" sz="1200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1219140">
                <a:lnSpc>
                  <a:spcPts val="1333"/>
                </a:lnSpc>
                <a:defRPr/>
              </a:pPr>
              <a:r>
                <a:rPr lang="en-GB" sz="1200" kern="0" dirty="0">
                  <a:solidFill>
                    <a:sysClr val="windowText" lastClr="000000"/>
                  </a:solidFill>
                  <a:latin typeface="Arial"/>
                  <a:cs typeface="Arial"/>
                </a:rPr>
                <a:t>    Somatic comorbidities </a:t>
              </a:r>
              <a:r>
                <a:rPr lang="en-GB" sz="1200" b="1" kern="0" dirty="0">
                  <a:solidFill>
                    <a:sysClr val="windowText" lastClr="000000"/>
                  </a:solidFill>
                  <a:latin typeface="Arial"/>
                  <a:cs typeface="Arial"/>
                </a:rPr>
                <a:t>(</a:t>
              </a:r>
              <a:r>
                <a:rPr lang="en-GB" sz="1200" b="1" kern="0" dirty="0" err="1">
                  <a:solidFill>
                    <a:sysClr val="windowText" lastClr="000000"/>
                  </a:solidFill>
                  <a:latin typeface="Arial"/>
                  <a:cs typeface="Arial"/>
                </a:rPr>
                <a:t>Ophélia</a:t>
              </a:r>
              <a:r>
                <a:rPr lang="en-GB" sz="1200" b="1" kern="0" dirty="0">
                  <a:solidFill>
                    <a:sysClr val="windowText" lastClr="000000"/>
                  </a:solidFill>
                  <a:latin typeface="Arial"/>
                  <a:cs typeface="Arial"/>
                </a:rPr>
                <a:t> Godin)</a:t>
              </a:r>
              <a:endParaRPr lang="fr-FR" sz="12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1219140" eaLnBrk="0" hangingPunct="0">
                <a:lnSpc>
                  <a:spcPts val="1333"/>
                </a:lnSpc>
                <a:defRPr/>
              </a:pPr>
              <a:endParaRPr lang="en-GB" sz="12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1219140" eaLnBrk="0" hangingPunct="0">
                <a:lnSpc>
                  <a:spcPts val="1333"/>
                </a:lnSpc>
                <a:defRPr/>
              </a:pPr>
              <a:r>
                <a:rPr lang="en-GB" sz="1200" kern="0" dirty="0">
                  <a:solidFill>
                    <a:sysClr val="windowText" lastClr="000000"/>
                  </a:solidFill>
                  <a:latin typeface="Arial"/>
                  <a:cs typeface="Arial"/>
                </a:rPr>
                <a:t>    Treatment resistance  </a:t>
              </a:r>
              <a:endParaRPr lang="en-GB" sz="12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1219140">
                <a:lnSpc>
                  <a:spcPts val="1333"/>
                </a:lnSpc>
                <a:defRPr/>
              </a:pPr>
              <a:r>
                <a:rPr lang="en-GB" sz="1200" kern="0" dirty="0">
                  <a:solidFill>
                    <a:sysClr val="windowText" lastClr="000000"/>
                  </a:solidFill>
                  <a:latin typeface="Arial"/>
                  <a:cs typeface="Arial"/>
                </a:rPr>
                <a:t>         </a:t>
              </a:r>
              <a:r>
                <a:rPr lang="en-GB" sz="1200" b="1" kern="0" dirty="0">
                  <a:solidFill>
                    <a:sysClr val="windowText" lastClr="000000"/>
                  </a:solidFill>
                  <a:latin typeface="Arial"/>
                  <a:cs typeface="Arial"/>
                </a:rPr>
                <a:t>(Boris </a:t>
              </a:r>
              <a:r>
                <a:rPr lang="en-GB" sz="1200" b="1" kern="0" dirty="0" err="1">
                  <a:solidFill>
                    <a:sysClr val="windowText" lastClr="000000"/>
                  </a:solidFill>
                  <a:latin typeface="Arial"/>
                  <a:cs typeface="Arial"/>
                </a:rPr>
                <a:t>Chaumette</a:t>
              </a:r>
              <a:r>
                <a:rPr lang="en-GB" sz="1200" b="1" kern="0" dirty="0">
                  <a:solidFill>
                    <a:sysClr val="windowText" lastClr="000000"/>
                  </a:solidFill>
                  <a:latin typeface="Arial"/>
                  <a:cs typeface="Arial"/>
                </a:rPr>
                <a:t>/</a:t>
              </a:r>
              <a:r>
                <a:rPr lang="fr-FR" altLang="zh-CN" sz="1200" b="1" kern="0" dirty="0" err="1">
                  <a:solidFill>
                    <a:sysClr val="windowText" lastClr="000000"/>
                  </a:solidFill>
                  <a:latin typeface="Arial"/>
                  <a:cs typeface="Arial"/>
                </a:rPr>
                <a:t>CorentinThomas</a:t>
              </a:r>
              <a:r>
                <a:rPr lang="en-GB" sz="1200" b="1" kern="0" dirty="0">
                  <a:solidFill>
                    <a:sysClr val="windowText" lastClr="000000"/>
                  </a:solidFill>
                  <a:latin typeface="Arial"/>
                  <a:cs typeface="Arial"/>
                </a:rPr>
                <a:t>)</a:t>
              </a:r>
              <a:endParaRPr lang="en-GB" sz="12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1219140" eaLnBrk="0" hangingPunct="0">
                <a:lnSpc>
                  <a:spcPts val="1333"/>
                </a:lnSpc>
                <a:defRPr/>
              </a:pPr>
              <a:endParaRPr lang="en-GB" sz="12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1219140" eaLnBrk="0" hangingPunct="0">
                <a:lnSpc>
                  <a:spcPts val="1333"/>
                </a:lnSpc>
                <a:defRPr/>
              </a:pPr>
              <a:r>
                <a:rPr lang="fr-FR" sz="12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fr-FR" sz="1200" kern="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Cost</a:t>
              </a:r>
              <a:r>
                <a:rPr lang="fr-FR" sz="12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impact of </a:t>
              </a:r>
              <a:r>
                <a:rPr lang="fr-FR" sz="1200" kern="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treatment</a:t>
              </a:r>
              <a:r>
                <a:rPr lang="fr-FR" sz="12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200" kern="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resistance</a:t>
              </a:r>
              <a:r>
                <a:rPr lang="fr-FR" sz="12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and of</a:t>
              </a:r>
            </a:p>
            <a:p>
              <a:pPr defTabSz="1219140" eaLnBrk="0" hangingPunct="0">
                <a:lnSpc>
                  <a:spcPts val="1333"/>
                </a:lnSpc>
                <a:defRPr/>
              </a:pPr>
              <a:r>
                <a:rPr lang="fr-FR" sz="12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fr-FR" sz="1200" kern="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Somatic</a:t>
              </a:r>
              <a:r>
                <a:rPr lang="fr-FR" sz="12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200" kern="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comorbidities</a:t>
              </a:r>
              <a:r>
                <a:rPr lang="fr-FR" sz="12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defTabSz="1219140" eaLnBrk="0" hangingPunct="0">
                <a:lnSpc>
                  <a:spcPts val="1333"/>
                </a:lnSpc>
                <a:defRPr/>
              </a:pPr>
              <a:r>
                <a:rPr lang="en-GB" sz="12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(Isabelle Durand Zaleski)</a:t>
              </a:r>
            </a:p>
            <a:p>
              <a:pPr defTabSz="1219140" eaLnBrk="0" hangingPunct="0">
                <a:lnSpc>
                  <a:spcPts val="1333"/>
                </a:lnSpc>
                <a:defRPr/>
              </a:pPr>
              <a:endParaRPr lang="fr-FR" sz="1200" kern="0" dirty="0">
                <a:solidFill>
                  <a:sysClr val="windowText" lastClr="000000"/>
                </a:solidFill>
                <a:latin typeface="Arial"/>
                <a:cs typeface="Arial"/>
              </a:endParaRPr>
            </a:p>
            <a:p>
              <a:pPr defTabSz="1219140">
                <a:lnSpc>
                  <a:spcPts val="1333"/>
                </a:lnSpc>
                <a:defRPr/>
              </a:pPr>
              <a:r>
                <a:rPr lang="fr-FR" sz="1200" kern="0" dirty="0">
                  <a:solidFill>
                    <a:sysClr val="windowText" lastClr="000000"/>
                  </a:solidFill>
                  <a:latin typeface="Arial"/>
                  <a:cs typeface="Arial"/>
                </a:rPr>
                <a:t>    General discussion </a:t>
              </a:r>
              <a:r>
                <a:rPr lang="fr-FR" sz="1200" kern="0" dirty="0" err="1">
                  <a:solidFill>
                    <a:sysClr val="windowText" lastClr="000000"/>
                  </a:solidFill>
                  <a:latin typeface="Arial"/>
                  <a:cs typeface="Arial"/>
                </a:rPr>
                <a:t>with</a:t>
              </a:r>
              <a:r>
                <a:rPr lang="fr-FR" sz="1200" kern="0" dirty="0">
                  <a:solidFill>
                    <a:sysClr val="windowText" lastClr="000000"/>
                  </a:solidFill>
                  <a:latin typeface="Arial"/>
                  <a:cs typeface="Arial"/>
                </a:rPr>
                <a:t> </a:t>
              </a:r>
              <a:r>
                <a:rPr lang="fr-FR" sz="1200" b="1" kern="0" dirty="0">
                  <a:solidFill>
                    <a:sysClr val="windowText" lastClr="000000"/>
                  </a:solidFill>
                  <a:latin typeface="Arial"/>
                  <a:cs typeface="Arial"/>
                </a:rPr>
                <a:t>Brenda </a:t>
              </a:r>
              <a:r>
                <a:rPr lang="fr-FR" sz="1200" b="1" kern="0" dirty="0" err="1">
                  <a:solidFill>
                    <a:sysClr val="windowText" lastClr="000000"/>
                  </a:solidFill>
                  <a:latin typeface="Arial"/>
                  <a:cs typeface="Arial"/>
                </a:rPr>
                <a:t>Penninx</a:t>
              </a:r>
              <a:r>
                <a:rPr lang="fr-FR" sz="1200" kern="0" dirty="0">
                  <a:solidFill>
                    <a:sysClr val="windowText" lastClr="000000"/>
                  </a:solidFill>
                  <a:latin typeface="Arial"/>
                  <a:cs typeface="Arial"/>
                </a:rPr>
                <a:t>:</a:t>
              </a:r>
              <a:endParaRPr lang="fr-FR" sz="12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1219140" eaLnBrk="0" hangingPunct="0">
                <a:lnSpc>
                  <a:spcPts val="1333"/>
                </a:lnSpc>
                <a:defRPr/>
              </a:pPr>
              <a:r>
                <a:rPr lang="fr-FR" sz="12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fr-FR" sz="1200" kern="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Measure</a:t>
              </a:r>
              <a:r>
                <a:rPr lang="fr-FR" sz="12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of impact of the French </a:t>
              </a:r>
              <a:r>
                <a:rPr lang="fr-FR" sz="1200" kern="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Mind</a:t>
              </a:r>
              <a:r>
                <a:rPr lang="fr-FR" sz="12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200" kern="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cohort</a:t>
              </a:r>
              <a:endParaRPr lang="fr-FR" sz="12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1219140" eaLnBrk="0" hangingPunct="0">
                <a:lnSpc>
                  <a:spcPts val="1400"/>
                </a:lnSpc>
                <a:defRPr/>
              </a:pPr>
              <a:endParaRPr lang="fr-FR" sz="1600" kern="0" dirty="0">
                <a:solidFill>
                  <a:sysClr val="windowText" lastClr="000000"/>
                </a:solidFill>
                <a:latin typeface="Arial MT"/>
                <a:ea typeface="Arial MT"/>
                <a:cs typeface="Arial MT"/>
              </a:endParaRPr>
            </a:p>
            <a:p>
              <a:pPr defTabSz="1219140" eaLnBrk="0" hangingPunct="0">
                <a:defRPr/>
              </a:pPr>
              <a:endParaRPr lang="fr-FR" sz="1600" kern="0" dirty="0">
                <a:solidFill>
                  <a:sysClr val="windowText" lastClr="000000"/>
                </a:solidFill>
                <a:latin typeface="Arial MT"/>
                <a:ea typeface="Arial MT"/>
                <a:cs typeface="Arial MT"/>
              </a:endParaRPr>
            </a:p>
            <a:p>
              <a:pPr marL="176949" defTabSz="1219140">
                <a:defRPr/>
              </a:pPr>
              <a:endParaRPr lang="fr-FR" sz="1600" kern="0" dirty="0">
                <a:solidFill>
                  <a:sysClr val="windowText" lastClr="000000"/>
                </a:solidFill>
                <a:latin typeface="Arial MT"/>
                <a:ea typeface="Arial MT"/>
                <a:cs typeface="Arial MT"/>
              </a:endParaRPr>
            </a:p>
            <a:p>
              <a:pPr defTabSz="1219140">
                <a:lnSpc>
                  <a:spcPct val="115000"/>
                </a:lnSpc>
                <a:spcAft>
                  <a:spcPts val="1067"/>
                </a:spcAft>
                <a:defRPr/>
              </a:pPr>
              <a:endParaRPr lang="fr-FR" sz="1600" kern="100" dirty="0">
                <a:solidFill>
                  <a:sysClr val="windowText" lastClr="000000"/>
                </a:solidFill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17EFC06A-C27F-63EE-89A0-93617AE3CFD1}"/>
              </a:ext>
            </a:extLst>
          </p:cNvPr>
          <p:cNvGrpSpPr/>
          <p:nvPr/>
        </p:nvGrpSpPr>
        <p:grpSpPr>
          <a:xfrm>
            <a:off x="8561620" y="1643943"/>
            <a:ext cx="1395283" cy="4286239"/>
            <a:chOff x="235634" y="3571"/>
            <a:chExt cx="1345674" cy="4219596"/>
          </a:xfrm>
        </p:grpSpPr>
        <p:sp>
          <p:nvSpPr>
            <p:cNvPr id="12" name="Zone de texte 13">
              <a:extLst>
                <a:ext uri="{FF2B5EF4-FFF2-40B4-BE49-F238E27FC236}">
                  <a16:creationId xmlns:a16="http://schemas.microsoft.com/office/drawing/2014/main" id="{A3B1D52E-4111-F8AC-601B-3D4DE34BD022}"/>
                </a:ext>
              </a:extLst>
            </p:cNvPr>
            <p:cNvSpPr txBox="1"/>
            <p:nvPr/>
          </p:nvSpPr>
          <p:spPr>
            <a:xfrm>
              <a:off x="235634" y="3571"/>
              <a:ext cx="1345674" cy="336550"/>
            </a:xfrm>
            <a:prstGeom prst="rect">
              <a:avLst/>
            </a:prstGeom>
            <a:solidFill>
              <a:srgbClr val="70AD47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40">
                <a:lnSpc>
                  <a:spcPct val="115000"/>
                </a:lnSpc>
                <a:spcAft>
                  <a:spcPts val="1067"/>
                </a:spcAft>
                <a:defRPr/>
              </a:pPr>
              <a:r>
                <a:rPr lang="en-GB" sz="1400" b="1" kern="100">
                  <a:solidFill>
                    <a:sysClr val="windowText" lastClr="000000"/>
                  </a:solidFill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Thurs19/03</a:t>
              </a:r>
              <a:endParaRPr lang="fr-FR" sz="1400" kern="100">
                <a:solidFill>
                  <a:sysClr val="windowText" lastClr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3473BB46-05A7-609D-B145-5812565EE4F1}"/>
                </a:ext>
              </a:extLst>
            </p:cNvPr>
            <p:cNvGrpSpPr/>
            <p:nvPr/>
          </p:nvGrpSpPr>
          <p:grpSpPr>
            <a:xfrm>
              <a:off x="524412" y="344963"/>
              <a:ext cx="106916" cy="3878204"/>
              <a:chOff x="257712" y="9683"/>
              <a:chExt cx="106916" cy="3878204"/>
            </a:xfrm>
          </p:grpSpPr>
          <p:cxnSp>
            <p:nvCxnSpPr>
              <p:cNvPr id="14" name="Connecteur droit 13">
                <a:extLst>
                  <a:ext uri="{FF2B5EF4-FFF2-40B4-BE49-F238E27FC236}">
                    <a16:creationId xmlns:a16="http://schemas.microsoft.com/office/drawing/2014/main" id="{40633D46-B87D-BA4B-4378-028B36A2C4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3487" y="9683"/>
                <a:ext cx="10149" cy="3878204"/>
              </a:xfrm>
              <a:prstGeom prst="line">
                <a:avLst/>
              </a:prstGeom>
              <a:noFill/>
              <a:ln w="5715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</p:cxnSp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id="{F2AB2FA7-B6C0-562F-6645-388F48CDD6F3}"/>
                  </a:ext>
                </a:extLst>
              </p:cNvPr>
              <p:cNvSpPr/>
              <p:nvPr/>
            </p:nvSpPr>
            <p:spPr>
              <a:xfrm>
                <a:off x="257712" y="462696"/>
                <a:ext cx="95249" cy="83820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fr-FR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40">
                  <a:defRPr/>
                </a:pPr>
                <a:endParaRPr lang="fr-FR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id="{7DB70C0F-1239-09D9-1A0E-DF328E753A20}"/>
                  </a:ext>
                </a:extLst>
              </p:cNvPr>
              <p:cNvSpPr/>
              <p:nvPr/>
            </p:nvSpPr>
            <p:spPr>
              <a:xfrm>
                <a:off x="257713" y="1542244"/>
                <a:ext cx="95249" cy="83820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fr-FR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40">
                  <a:defRPr/>
                </a:pPr>
                <a:endParaRPr lang="fr-FR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" name="Ellipse 16">
                <a:extLst>
                  <a:ext uri="{FF2B5EF4-FFF2-40B4-BE49-F238E27FC236}">
                    <a16:creationId xmlns:a16="http://schemas.microsoft.com/office/drawing/2014/main" id="{960FC36C-1BDE-421A-F116-90739612B9B8}"/>
                  </a:ext>
                </a:extLst>
              </p:cNvPr>
              <p:cNvSpPr/>
              <p:nvPr/>
            </p:nvSpPr>
            <p:spPr>
              <a:xfrm>
                <a:off x="269379" y="2913122"/>
                <a:ext cx="95249" cy="83820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fr-FR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40">
                  <a:defRPr/>
                </a:pPr>
                <a:endParaRPr lang="fr-FR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D3D81EBE-BC08-102C-03C4-E30007569A83}"/>
                  </a:ext>
                </a:extLst>
              </p:cNvPr>
              <p:cNvSpPr/>
              <p:nvPr/>
            </p:nvSpPr>
            <p:spPr>
              <a:xfrm>
                <a:off x="263442" y="3463982"/>
                <a:ext cx="95250" cy="83820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fr-FR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40">
                  <a:defRPr/>
                </a:pPr>
                <a:endParaRPr lang="fr-FR" sz="240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51" name="Ellipse 50">
            <a:extLst>
              <a:ext uri="{FF2B5EF4-FFF2-40B4-BE49-F238E27FC236}">
                <a16:creationId xmlns:a16="http://schemas.microsoft.com/office/drawing/2014/main" id="{ECA096E5-2E85-72F4-2B11-D47CDB71E870}"/>
              </a:ext>
            </a:extLst>
          </p:cNvPr>
          <p:cNvSpPr/>
          <p:nvPr/>
        </p:nvSpPr>
        <p:spPr>
          <a:xfrm>
            <a:off x="1074842" y="4599704"/>
            <a:ext cx="98781" cy="85392"/>
          </a:xfrm>
          <a:prstGeom prst="ellips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1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40">
              <a:defRPr/>
            </a:pPr>
            <a:endParaRPr lang="fr-FR" sz="2400" kern="0">
              <a:solidFill>
                <a:sysClr val="windowText" lastClr="000000"/>
              </a:solidFill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9F78DA51-E0D8-F4D0-6DFC-D34BD1F6ECA0}"/>
              </a:ext>
            </a:extLst>
          </p:cNvPr>
          <p:cNvSpPr/>
          <p:nvPr/>
        </p:nvSpPr>
        <p:spPr>
          <a:xfrm>
            <a:off x="8861045" y="2991447"/>
            <a:ext cx="98761" cy="85144"/>
          </a:xfrm>
          <a:prstGeom prst="ellips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1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40">
              <a:defRPr/>
            </a:pPr>
            <a:endParaRPr lang="fr-FR" sz="2400" kern="0">
              <a:solidFill>
                <a:sysClr val="windowText" lastClr="000000"/>
              </a:solidFill>
            </a:endParaRP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52B7389D-9FDA-F84D-FE48-062C17E5DDD0}"/>
              </a:ext>
            </a:extLst>
          </p:cNvPr>
          <p:cNvSpPr txBox="1"/>
          <p:nvPr/>
        </p:nvSpPr>
        <p:spPr>
          <a:xfrm>
            <a:off x="431202" y="2422035"/>
            <a:ext cx="799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>
                <a:solidFill>
                  <a:srgbClr val="C00000"/>
                </a:solidFill>
              </a:rPr>
              <a:t>09h30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D45EA5E3-A3D2-EAC7-D9F3-D305930BFF60}"/>
              </a:ext>
            </a:extLst>
          </p:cNvPr>
          <p:cNvSpPr txBox="1"/>
          <p:nvPr/>
        </p:nvSpPr>
        <p:spPr>
          <a:xfrm>
            <a:off x="420315" y="4466067"/>
            <a:ext cx="734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rgbClr val="C00000"/>
                </a:solidFill>
              </a:rPr>
              <a:t>14h00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04086E4E-B51C-CD48-509F-AAADAC51CEDD}"/>
              </a:ext>
            </a:extLst>
          </p:cNvPr>
          <p:cNvSpPr/>
          <p:nvPr/>
        </p:nvSpPr>
        <p:spPr>
          <a:xfrm>
            <a:off x="4924291" y="4554312"/>
            <a:ext cx="98791" cy="84428"/>
          </a:xfrm>
          <a:prstGeom prst="ellips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1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40">
              <a:defRPr/>
            </a:pPr>
            <a:endParaRPr lang="fr-FR" sz="2400" kern="0">
              <a:solidFill>
                <a:sysClr val="windowText" lastClr="000000"/>
              </a:solidFill>
            </a:endParaRPr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3314DAAF-25BC-A212-94C6-B96EC964E36F}"/>
              </a:ext>
            </a:extLst>
          </p:cNvPr>
          <p:cNvSpPr/>
          <p:nvPr/>
        </p:nvSpPr>
        <p:spPr>
          <a:xfrm>
            <a:off x="4932086" y="5662054"/>
            <a:ext cx="98791" cy="84428"/>
          </a:xfrm>
          <a:prstGeom prst="ellips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1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40">
              <a:defRPr/>
            </a:pPr>
            <a:endParaRPr lang="fr-FR" sz="2400" kern="0">
              <a:solidFill>
                <a:sysClr val="windowText" lastClr="000000"/>
              </a:solidFill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A53032EE-A265-5605-1342-65793A1369A7}"/>
              </a:ext>
            </a:extLst>
          </p:cNvPr>
          <p:cNvSpPr txBox="1"/>
          <p:nvPr/>
        </p:nvSpPr>
        <p:spPr>
          <a:xfrm>
            <a:off x="4264791" y="2454753"/>
            <a:ext cx="721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>
                <a:solidFill>
                  <a:srgbClr val="C00000"/>
                </a:solidFill>
              </a:rPr>
              <a:t>10h00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897ECC98-6F51-664F-5E3F-1058E97D9FC4}"/>
              </a:ext>
            </a:extLst>
          </p:cNvPr>
          <p:cNvSpPr txBox="1"/>
          <p:nvPr/>
        </p:nvSpPr>
        <p:spPr>
          <a:xfrm>
            <a:off x="4304176" y="4140536"/>
            <a:ext cx="717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rgbClr val="C00000"/>
                </a:solidFill>
              </a:rPr>
              <a:t>14h00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FD5A6C18-F763-8275-1014-77E2331F47D2}"/>
              </a:ext>
            </a:extLst>
          </p:cNvPr>
          <p:cNvSpPr txBox="1"/>
          <p:nvPr/>
        </p:nvSpPr>
        <p:spPr>
          <a:xfrm>
            <a:off x="8260263" y="2324189"/>
            <a:ext cx="799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>
                <a:solidFill>
                  <a:srgbClr val="C00000"/>
                </a:solidFill>
              </a:rPr>
              <a:t>10h00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8E970AA8-6D8E-14F9-17D9-01DEEC57414C}"/>
              </a:ext>
            </a:extLst>
          </p:cNvPr>
          <p:cNvSpPr txBox="1"/>
          <p:nvPr/>
        </p:nvSpPr>
        <p:spPr>
          <a:xfrm>
            <a:off x="8254162" y="4838205"/>
            <a:ext cx="699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rgbClr val="C00000"/>
                </a:solidFill>
              </a:rPr>
              <a:t>14h00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ECF95E67-0FF7-2D58-5AE7-061AFED2C543}"/>
              </a:ext>
            </a:extLst>
          </p:cNvPr>
          <p:cNvSpPr/>
          <p:nvPr/>
        </p:nvSpPr>
        <p:spPr>
          <a:xfrm>
            <a:off x="4923195" y="3749654"/>
            <a:ext cx="98791" cy="84923"/>
          </a:xfrm>
          <a:prstGeom prst="ellips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1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40">
              <a:defRPr/>
            </a:pPr>
            <a:endParaRPr lang="fr-FR" sz="2400" kern="0">
              <a:solidFill>
                <a:sysClr val="windowText" lastClr="000000"/>
              </a:solidFill>
            </a:endParaRPr>
          </a:p>
        </p:txBody>
      </p:sp>
      <p:sp>
        <p:nvSpPr>
          <p:cNvPr id="19" name="Zone de texte 4">
            <a:extLst>
              <a:ext uri="{FF2B5EF4-FFF2-40B4-BE49-F238E27FC236}">
                <a16:creationId xmlns:a16="http://schemas.microsoft.com/office/drawing/2014/main" id="{F4AE8514-6C45-9341-F1DD-D77096913F00}"/>
              </a:ext>
            </a:extLst>
          </p:cNvPr>
          <p:cNvSpPr txBox="1"/>
          <p:nvPr/>
        </p:nvSpPr>
        <p:spPr>
          <a:xfrm>
            <a:off x="8842145" y="1951385"/>
            <a:ext cx="3319085" cy="393946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GB" sz="1400" b="1" kern="0" dirty="0">
                <a:solidFill>
                  <a:srgbClr val="2E74B5"/>
                </a:solidFill>
                <a:latin typeface="Arial"/>
                <a:ea typeface="Arial MT"/>
                <a:cs typeface="Arial"/>
              </a:rPr>
              <a:t>Translational Actions</a:t>
            </a:r>
            <a:endParaRPr lang="fr-FR" sz="1400" b="1" kern="100" dirty="0">
              <a:solidFill>
                <a:sysClr val="windowText" lastClr="000000"/>
              </a:solidFill>
              <a:latin typeface="Arial"/>
              <a:ea typeface="DengXian" panose="02010600030101010101" pitchFamily="2" charset="-122"/>
              <a:cs typeface="Arial"/>
            </a:endParaRPr>
          </a:p>
          <a:p>
            <a:pPr>
              <a:defRPr/>
            </a:pPr>
            <a:endParaRPr lang="de-CH" sz="12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  <a:defRPr/>
            </a:pPr>
            <a:r>
              <a:rPr lang="de-CH" sz="1200" kern="0" dirty="0">
                <a:solidFill>
                  <a:sysClr val="windowText" lastClr="000000"/>
                </a:solidFill>
                <a:latin typeface="Arial"/>
                <a:cs typeface="Arial"/>
              </a:rPr>
              <a:t>    Sleep </a:t>
            </a:r>
            <a:r>
              <a:rPr lang="de-CH" sz="1200" kern="0" dirty="0" err="1">
                <a:solidFill>
                  <a:sysClr val="windowText" lastClr="000000"/>
                </a:solidFill>
                <a:latin typeface="Arial"/>
                <a:cs typeface="Arial"/>
              </a:rPr>
              <a:t>disorders</a:t>
            </a:r>
            <a:endParaRPr lang="de-CH" sz="12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  <a:defRPr/>
            </a:pPr>
            <a:r>
              <a:rPr lang="de-CH" sz="1200" kern="0" dirty="0">
                <a:solidFill>
                  <a:sysClr val="windowText" lastClr="000000"/>
                </a:solidFill>
                <a:latin typeface="Arial"/>
                <a:cs typeface="Arial"/>
              </a:rPr>
              <a:t>               (</a:t>
            </a:r>
            <a:r>
              <a:rPr lang="de-CH" sz="12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Pierre-Alexis Geoffroy</a:t>
            </a:r>
            <a:r>
              <a:rPr lang="de-CH" sz="1200" kern="0" dirty="0">
                <a:solidFill>
                  <a:sysClr val="windowText" lastClr="000000"/>
                </a:solidFill>
                <a:latin typeface="Arial"/>
                <a:cs typeface="Arial"/>
              </a:rPr>
              <a:t>) </a:t>
            </a:r>
            <a:endParaRPr lang="de-CH" sz="12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  <a:defRPr/>
            </a:pPr>
            <a:endParaRPr lang="de-CH" sz="12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  <a:defRPr/>
            </a:pPr>
            <a:r>
              <a:rPr lang="de-CH" sz="1200" kern="0" dirty="0">
                <a:solidFill>
                  <a:sysClr val="windowText" lastClr="000000"/>
                </a:solidFill>
                <a:latin typeface="Arial"/>
                <a:cs typeface="Arial"/>
              </a:rPr>
              <a:t>    </a:t>
            </a:r>
            <a:r>
              <a:rPr lang="de-CH" sz="1200" kern="0" dirty="0" err="1">
                <a:solidFill>
                  <a:sysClr val="windowText" lastClr="000000"/>
                </a:solidFill>
                <a:latin typeface="Arial"/>
                <a:cs typeface="Arial"/>
              </a:rPr>
              <a:t>Metabolic</a:t>
            </a:r>
            <a:r>
              <a:rPr lang="de-CH" sz="1200" kern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de-CH" sz="1200" kern="0" dirty="0" err="1">
                <a:solidFill>
                  <a:sysClr val="windowText" lastClr="000000"/>
                </a:solidFill>
                <a:latin typeface="Arial"/>
                <a:cs typeface="Arial"/>
              </a:rPr>
              <a:t>syndrome</a:t>
            </a:r>
            <a:r>
              <a:rPr lang="de-CH" sz="1200" kern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</a:p>
          <a:p>
            <a:pPr>
              <a:lnSpc>
                <a:spcPts val="1400"/>
              </a:lnSpc>
              <a:defRPr/>
            </a:pPr>
            <a:r>
              <a:rPr lang="de-CH" sz="1200" kern="0" dirty="0">
                <a:solidFill>
                  <a:sysClr val="windowText" lastClr="000000"/>
                </a:solidFill>
                <a:latin typeface="Arial"/>
                <a:cs typeface="Arial"/>
              </a:rPr>
              <a:t>                            (</a:t>
            </a:r>
            <a:r>
              <a:rPr lang="de-CH" sz="12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Ophelia Godin)</a:t>
            </a:r>
          </a:p>
          <a:p>
            <a:pPr>
              <a:lnSpc>
                <a:spcPts val="1400"/>
              </a:lnSpc>
              <a:defRPr/>
            </a:pPr>
            <a:endParaRPr lang="de-CH" sz="1200" b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  <a:defRPr/>
            </a:pPr>
            <a:r>
              <a:rPr lang="de-CH" sz="1200" kern="0" dirty="0">
                <a:solidFill>
                  <a:sysClr val="windowText" lastClr="000000"/>
                </a:solidFill>
                <a:latin typeface="Arial"/>
                <a:cs typeface="Arial"/>
              </a:rPr>
              <a:t>    </a:t>
            </a:r>
            <a:r>
              <a:rPr lang="de-CH" sz="1200" kern="0" dirty="0" err="1">
                <a:solidFill>
                  <a:sysClr val="windowText" lastClr="000000"/>
                </a:solidFill>
                <a:latin typeface="Arial"/>
                <a:cs typeface="Arial"/>
              </a:rPr>
              <a:t>Metabolomic</a:t>
            </a:r>
            <a:r>
              <a:rPr lang="de-CH" sz="1200" kern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de-CH" sz="1200" kern="0" dirty="0" err="1">
                <a:solidFill>
                  <a:sysClr val="windowText" lastClr="000000"/>
                </a:solidFill>
                <a:latin typeface="Arial"/>
                <a:cs typeface="Arial"/>
              </a:rPr>
              <a:t>analysis</a:t>
            </a:r>
            <a:r>
              <a:rPr lang="de-CH" sz="12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</a:p>
          <a:p>
            <a:pPr>
              <a:lnSpc>
                <a:spcPts val="1400"/>
              </a:lnSpc>
              <a:defRPr/>
            </a:pPr>
            <a:r>
              <a:rPr lang="de-CH" sz="12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                            (Ariel </a:t>
            </a:r>
            <a:r>
              <a:rPr lang="de-CH" sz="1200" b="1" kern="0" dirty="0" err="1">
                <a:solidFill>
                  <a:sysClr val="windowText" lastClr="000000"/>
                </a:solidFill>
                <a:latin typeface="Arial"/>
                <a:cs typeface="Arial"/>
              </a:rPr>
              <a:t>Frajerman</a:t>
            </a:r>
            <a:r>
              <a:rPr lang="de-CH" sz="12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)</a:t>
            </a:r>
          </a:p>
          <a:p>
            <a:pPr>
              <a:lnSpc>
                <a:spcPts val="1400"/>
              </a:lnSpc>
              <a:defRPr/>
            </a:pPr>
            <a:endParaRPr lang="de-CH" sz="1200" b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  <a:defRPr/>
            </a:pPr>
            <a:r>
              <a:rPr lang="de-CH" sz="1200" kern="0" dirty="0">
                <a:solidFill>
                  <a:sysClr val="windowText" lastClr="000000"/>
                </a:solidFill>
                <a:latin typeface="Arial"/>
                <a:cs typeface="Arial"/>
              </a:rPr>
              <a:t>     Mitochondrial </a:t>
            </a:r>
            <a:r>
              <a:rPr lang="de-CH" sz="1200" kern="0" dirty="0" err="1">
                <a:solidFill>
                  <a:sysClr val="windowText" lastClr="000000"/>
                </a:solidFill>
                <a:latin typeface="Arial"/>
                <a:cs typeface="Arial"/>
              </a:rPr>
              <a:t>dysfunction</a:t>
            </a:r>
            <a:r>
              <a:rPr lang="de-CH" sz="1200" kern="0" dirty="0">
                <a:solidFill>
                  <a:sysClr val="windowText" lastClr="000000"/>
                </a:solidFill>
                <a:latin typeface="Arial"/>
                <a:cs typeface="Arial"/>
              </a:rPr>
              <a:t>  </a:t>
            </a:r>
          </a:p>
          <a:p>
            <a:pPr>
              <a:lnSpc>
                <a:spcPts val="1400"/>
              </a:lnSpc>
              <a:defRPr/>
            </a:pPr>
            <a:r>
              <a:rPr lang="de-CH" sz="12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                            (Jeremy Bernard)</a:t>
            </a:r>
          </a:p>
          <a:p>
            <a:pPr>
              <a:lnSpc>
                <a:spcPts val="1400"/>
              </a:lnSpc>
              <a:defRPr/>
            </a:pPr>
            <a:endParaRPr lang="fr-FR" sz="1200" b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00"/>
              </a:lnSpc>
              <a:spcAft>
                <a:spcPts val="533"/>
              </a:spcAft>
              <a:defRPr/>
            </a:pPr>
            <a:r>
              <a:rPr lang="de-CH" sz="1200" b="1" kern="0" dirty="0">
                <a:solidFill>
                  <a:srgbClr val="4472C4"/>
                </a:solidFill>
                <a:latin typeface="Arial"/>
                <a:ea typeface="DengXian"/>
                <a:cs typeface="Arial"/>
              </a:rPr>
              <a:t>                              Lunch</a:t>
            </a:r>
            <a:endParaRPr lang="fr-FR" sz="1200" kern="0" dirty="0">
              <a:solidFill>
                <a:sysClr val="windowText" lastClr="000000"/>
              </a:solidFill>
              <a:latin typeface="Arial"/>
              <a:ea typeface="DengXian"/>
              <a:cs typeface="Arial"/>
            </a:endParaRPr>
          </a:p>
          <a:p>
            <a:pPr>
              <a:lnSpc>
                <a:spcPts val="1200"/>
              </a:lnSpc>
              <a:defRPr/>
            </a:pPr>
            <a:r>
              <a:rPr lang="de-CH" sz="1200" kern="0" dirty="0">
                <a:solidFill>
                  <a:sysClr val="windowText" lastClr="000000"/>
                </a:solidFill>
                <a:latin typeface="Arial"/>
                <a:ea typeface="DengXian"/>
                <a:cs typeface="Arial"/>
              </a:rPr>
              <a:t>   </a:t>
            </a:r>
          </a:p>
          <a:p>
            <a:pPr>
              <a:lnSpc>
                <a:spcPts val="1200"/>
              </a:lnSpc>
              <a:defRPr/>
            </a:pPr>
            <a:r>
              <a:rPr lang="de-CH" sz="1200" kern="0" dirty="0">
                <a:solidFill>
                  <a:sysClr val="windowText" lastClr="000000"/>
                </a:solidFill>
                <a:latin typeface="Arial"/>
                <a:ea typeface="DengXian"/>
                <a:cs typeface="Arial"/>
              </a:rPr>
              <a:t>    </a:t>
            </a:r>
            <a:r>
              <a:rPr lang="en-US" sz="1200" b="1" kern="0" dirty="0">
                <a:solidFill>
                  <a:sysClr val="windowText" lastClr="000000"/>
                </a:solidFill>
                <a:latin typeface="Arial"/>
                <a:ea typeface="DengXian"/>
                <a:cs typeface="Arial"/>
              </a:rPr>
              <a:t>kickoff meeting of the “Cohort Club”</a:t>
            </a:r>
          </a:p>
          <a:p>
            <a:pPr>
              <a:lnSpc>
                <a:spcPts val="1200"/>
              </a:lnSpc>
              <a:defRPr/>
            </a:pPr>
            <a:endParaRPr lang="en-US" sz="1200" kern="0" dirty="0">
              <a:solidFill>
                <a:sysClr val="windowText" lastClr="000000"/>
              </a:solidFill>
              <a:latin typeface="Arial"/>
              <a:ea typeface="DengXian"/>
              <a:cs typeface="Arial"/>
            </a:endParaRPr>
          </a:p>
          <a:p>
            <a:pPr>
              <a:lnSpc>
                <a:spcPts val="1200"/>
              </a:lnSpc>
              <a:defRPr/>
            </a:pPr>
            <a:endParaRPr lang="en-US" sz="1200" kern="0" dirty="0">
              <a:solidFill>
                <a:sysClr val="windowText" lastClr="000000"/>
              </a:solidFill>
              <a:latin typeface="Arial"/>
              <a:ea typeface="DengXian"/>
              <a:cs typeface="Arial"/>
            </a:endParaRPr>
          </a:p>
          <a:p>
            <a:pPr>
              <a:lnSpc>
                <a:spcPts val="1200"/>
              </a:lnSpc>
              <a:defRPr/>
            </a:pPr>
            <a:endParaRPr lang="de-CH" sz="1200" kern="0" dirty="0">
              <a:solidFill>
                <a:sysClr val="windowText" lastClr="000000"/>
              </a:solidFill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  <a:defRPr/>
            </a:pPr>
            <a:r>
              <a:rPr lang="de-CH" sz="1200" kern="0" dirty="0">
                <a:solidFill>
                  <a:sysClr val="windowText" lastClr="000000"/>
                </a:solidFill>
                <a:latin typeface="Arial"/>
                <a:ea typeface="DengXian"/>
                <a:cs typeface="Arial"/>
              </a:rPr>
              <a:t>    General </a:t>
            </a:r>
            <a:r>
              <a:rPr lang="de-CH" sz="1200" kern="0" dirty="0" err="1">
                <a:solidFill>
                  <a:sysClr val="windowText" lastClr="000000"/>
                </a:solidFill>
                <a:latin typeface="Arial"/>
                <a:ea typeface="DengXian"/>
                <a:cs typeface="Arial"/>
              </a:rPr>
              <a:t>discussion</a:t>
            </a:r>
            <a:r>
              <a:rPr lang="de-CH" sz="1200" kern="0" dirty="0">
                <a:solidFill>
                  <a:sysClr val="windowText" lastClr="000000"/>
                </a:solidFill>
                <a:latin typeface="Arial"/>
                <a:ea typeface="DengXian"/>
                <a:cs typeface="Arial"/>
              </a:rPr>
              <a:t> </a:t>
            </a:r>
            <a:r>
              <a:rPr lang="fr-FR" sz="1200" kern="0" dirty="0" err="1">
                <a:solidFill>
                  <a:sysClr val="windowText" lastClr="000000"/>
                </a:solidFill>
                <a:latin typeface="Arial"/>
                <a:cs typeface="Arial"/>
              </a:rPr>
              <a:t>with</a:t>
            </a:r>
            <a:r>
              <a:rPr lang="fr-FR" sz="1200" kern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fr-FR" sz="12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Brenda </a:t>
            </a:r>
            <a:r>
              <a:rPr lang="fr-FR" sz="1200" b="1" kern="0" dirty="0" err="1">
                <a:solidFill>
                  <a:sysClr val="windowText" lastClr="000000"/>
                </a:solidFill>
                <a:latin typeface="Arial"/>
                <a:cs typeface="Arial"/>
              </a:rPr>
              <a:t>Penninx</a:t>
            </a:r>
            <a:r>
              <a:rPr lang="fr-FR" sz="1200" kern="0" dirty="0">
                <a:solidFill>
                  <a:sysClr val="windowText" lastClr="000000"/>
                </a:solidFill>
                <a:latin typeface="Arial"/>
                <a:cs typeface="Arial"/>
              </a:rPr>
              <a:t>:</a:t>
            </a:r>
            <a:r>
              <a:rPr lang="zh-CN" altLang="fr-FR" sz="12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endParaRPr lang="fr-FR" altLang="zh-CN" sz="1200" b="1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>
              <a:lnSpc>
                <a:spcPts val="1400"/>
              </a:lnSpc>
              <a:defRPr/>
            </a:pPr>
            <a:r>
              <a:rPr lang="de-CH" sz="1200" kern="0" dirty="0">
                <a:solidFill>
                  <a:sysClr val="windowText" lastClr="000000"/>
                </a:solidFill>
                <a:latin typeface="Arial"/>
                <a:ea typeface="DengXian"/>
                <a:cs typeface="Arial"/>
              </a:rPr>
              <a:t>    </a:t>
            </a:r>
            <a:r>
              <a:rPr lang="de-CH" sz="1200" kern="0" dirty="0" err="1">
                <a:solidFill>
                  <a:sysClr val="windowText" lastClr="000000"/>
                </a:solidFill>
                <a:latin typeface="Arial"/>
                <a:ea typeface="DengXian"/>
                <a:cs typeface="Arial"/>
              </a:rPr>
              <a:t>metabolic</a:t>
            </a:r>
            <a:r>
              <a:rPr lang="de-CH" sz="1200" kern="0" dirty="0">
                <a:solidFill>
                  <a:sysClr val="windowText" lastClr="000000"/>
                </a:solidFill>
                <a:latin typeface="Arial"/>
                <a:ea typeface="DengXian"/>
                <a:cs typeface="Arial"/>
              </a:rPr>
              <a:t> </a:t>
            </a:r>
            <a:r>
              <a:rPr lang="de-CH" sz="1200" kern="0" dirty="0" err="1">
                <a:solidFill>
                  <a:sysClr val="windowText" lastClr="000000"/>
                </a:solidFill>
                <a:latin typeface="Arial"/>
                <a:ea typeface="DengXian"/>
                <a:cs typeface="Arial"/>
              </a:rPr>
              <a:t>psychiatry</a:t>
            </a:r>
            <a:r>
              <a:rPr lang="de-CH" sz="1200" kern="0" dirty="0">
                <a:solidFill>
                  <a:sysClr val="windowText" lastClr="000000"/>
                </a:solidFill>
                <a:latin typeface="Arial"/>
                <a:ea typeface="DengXian"/>
                <a:cs typeface="Arial"/>
              </a:rPr>
              <a:t> </a:t>
            </a:r>
            <a:endParaRPr lang="fr-FR" sz="1200" kern="0" dirty="0">
              <a:solidFill>
                <a:sysClr val="windowText" lastClr="000000"/>
              </a:solidFill>
              <a:latin typeface="Arial"/>
              <a:ea typeface="DengXian"/>
              <a:cs typeface="Arial"/>
            </a:endParaRPr>
          </a:p>
          <a:p>
            <a:pPr>
              <a:defRPr/>
            </a:pPr>
            <a:endParaRPr lang="fr-FR" sz="1200" kern="0" dirty="0">
              <a:solidFill>
                <a:sysClr val="windowText" lastClr="000000"/>
              </a:solidFill>
              <a:latin typeface="Arial" panose="020B0604020202020204" pitchFamily="34" charset="0"/>
              <a:ea typeface="Arial MT"/>
              <a:cs typeface="Arial" panose="020B0604020202020204" pitchFamily="34" charset="0"/>
            </a:endParaRPr>
          </a:p>
          <a:p>
            <a:pPr>
              <a:defRPr/>
            </a:pPr>
            <a:endParaRPr lang="fr-FR" sz="1200" kern="100" dirty="0">
              <a:solidFill>
                <a:sysClr val="windowText" lastClr="000000"/>
              </a:solidFill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>
              <a:defRPr/>
            </a:pPr>
            <a:endParaRPr lang="fr-FR" sz="1200" kern="100" dirty="0">
              <a:solidFill>
                <a:sysClr val="windowText" lastClr="000000"/>
              </a:solidFill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DA688F3A-2545-75B2-2C6C-9D13A6187B8D}"/>
              </a:ext>
            </a:extLst>
          </p:cNvPr>
          <p:cNvSpPr/>
          <p:nvPr/>
        </p:nvSpPr>
        <p:spPr>
          <a:xfrm>
            <a:off x="8863354" y="4079158"/>
            <a:ext cx="98761" cy="85144"/>
          </a:xfrm>
          <a:prstGeom prst="ellips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1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40">
              <a:defRPr/>
            </a:pPr>
            <a:endParaRPr lang="fr-FR" sz="2400" kern="0">
              <a:solidFill>
                <a:sysClr val="windowText" lastClr="000000"/>
              </a:solidFill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D897BF9-3F31-4965-A9A1-59A0FC05D84F}"/>
              </a:ext>
            </a:extLst>
          </p:cNvPr>
          <p:cNvSpPr/>
          <p:nvPr/>
        </p:nvSpPr>
        <p:spPr>
          <a:xfrm>
            <a:off x="1080291" y="5335773"/>
            <a:ext cx="98781" cy="98958"/>
          </a:xfrm>
          <a:prstGeom prst="ellips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1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40">
              <a:defRPr/>
            </a:pPr>
            <a:endParaRPr lang="fr-FR" sz="24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25269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FRANCE 2030">
  <a:themeElements>
    <a:clrScheme name="FRANCE 2030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000091"/>
      </a:accent1>
      <a:accent2>
        <a:srgbClr val="E1000F"/>
      </a:accent2>
      <a:accent3>
        <a:srgbClr val="808080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0000"/>
      </a:folHlink>
    </a:clrScheme>
    <a:fontScheme name="Marianne - Marianne">
      <a:majorFont>
        <a:latin typeface="Marianne"/>
        <a:ea typeface=""/>
        <a:cs typeface=""/>
      </a:majorFont>
      <a:minorFont>
        <a:latin typeface="Mariann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ED9A0670-90C4-8144-B6AC-44E11E9F5567}" vid="{B7E408B2-8418-294D-A1C7-5F989E3A69FB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280</Words>
  <Application>Microsoft Office PowerPoint</Application>
  <PresentationFormat>Grand écran</PresentationFormat>
  <Paragraphs>86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</vt:i4>
      </vt:variant>
    </vt:vector>
  </HeadingPairs>
  <TitlesOfParts>
    <vt:vector size="10" baseType="lpstr">
      <vt:lpstr>Arial MT</vt:lpstr>
      <vt:lpstr>Marianne</vt:lpstr>
      <vt:lpstr>Marianne Medium</vt:lpstr>
      <vt:lpstr>Aptos</vt:lpstr>
      <vt:lpstr>Aptos Display</vt:lpstr>
      <vt:lpstr>Arial</vt:lpstr>
      <vt:lpstr>Wingdings</vt:lpstr>
      <vt:lpstr>Thème Office</vt:lpstr>
      <vt:lpstr>FRANCE 2030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Jing Bai</dc:creator>
  <cp:lastModifiedBy>Jing Bai</cp:lastModifiedBy>
  <cp:revision>20</cp:revision>
  <dcterms:created xsi:type="dcterms:W3CDTF">2025-12-02T08:01:12Z</dcterms:created>
  <dcterms:modified xsi:type="dcterms:W3CDTF">2026-03-09T12:52:46Z</dcterms:modified>
</cp:coreProperties>
</file>