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147482151" r:id="rId3"/>
    <p:sldId id="873" r:id="rId4"/>
    <p:sldId id="257" r:id="rId5"/>
    <p:sldId id="259" r:id="rId6"/>
    <p:sldId id="2147482150" r:id="rId7"/>
    <p:sldId id="2147376187" r:id="rId8"/>
    <p:sldId id="2147482152" r:id="rId9"/>
    <p:sldId id="2147376172" r:id="rId10"/>
    <p:sldId id="2147376175" r:id="rId11"/>
    <p:sldId id="2147376173" r:id="rId12"/>
    <p:sldId id="2147376232" r:id="rId13"/>
    <p:sldId id="2147376233" r:id="rId14"/>
    <p:sldId id="2147376178" r:id="rId15"/>
    <p:sldId id="2147482153" r:id="rId16"/>
  </p:sldIdLst>
  <p:sldSz cx="9144000" cy="5143500" type="screen16x9"/>
  <p:notesSz cx="6858000" cy="9144000"/>
  <p:embeddedFontLst>
    <p:embeddedFont>
      <p:font typeface="Marianne Medium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Wu27FaD5NlK0Gd/wQKlOre+fK1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8764C-7E92-50E1-E4DC-9BF360C41DC7}" name="Marie-Hélène SOTO" initials="MS" userId="S::marie-helene.soto@inserm.fr::2448962b-be56-4db7-8f07-24a7535b136d" providerId="AD"/>
  <p188:author id="{C8E9C688-64BF-FFEB-6D5A-82FA8DBEBD5F}" name="Imene Benmohamed" initials="IB" userId="S::imene.benmohamed@fondation-fondamental.org::ce5ec94c-6b32-44f7-8ceb-5e6b332e25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BCBCD2"/>
    <a:srgbClr val="521B9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58"/>
  </p:normalViewPr>
  <p:slideViewPr>
    <p:cSldViewPr snapToGrid="0">
      <p:cViewPr varScale="1">
        <p:scale>
          <a:sx n="160" d="100"/>
          <a:sy n="160" d="100"/>
        </p:scale>
        <p:origin x="6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LE GUELLEC" userId="0b6494e0-4ab2-4bfe-ba1d-b128c94f2fd2" providerId="ADAL" clId="{EDE603A3-2EC3-5D82-8F43-D6B5B7E98FD7}"/>
    <pc:docChg chg="delSld">
      <pc:chgData name="Juliette LE GUELLEC" userId="0b6494e0-4ab2-4bfe-ba1d-b128c94f2fd2" providerId="ADAL" clId="{EDE603A3-2EC3-5D82-8F43-D6B5B7E98FD7}" dt="2026-05-05T13:41:26.479" v="0" actId="2696"/>
      <pc:docMkLst>
        <pc:docMk/>
      </pc:docMkLst>
      <pc:sldChg chg="del">
        <pc:chgData name="Juliette LE GUELLEC" userId="0b6494e0-4ab2-4bfe-ba1d-b128c94f2fd2" providerId="ADAL" clId="{EDE603A3-2EC3-5D82-8F43-D6B5B7E98FD7}" dt="2026-05-05T13:41:26.479" v="0" actId="2696"/>
        <pc:sldMkLst>
          <pc:docMk/>
          <pc:sldMk cId="2140234945" sldId="21474821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C3779-C3E4-0821-702E-7C30A02D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7139A5-AC91-16FB-F51E-5795F698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7508-56EB-032F-F01A-D3EDDB09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F99F-5B9E-4990-B48C-104FA8520364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A4856-5DC6-E4EC-8445-610F9AD4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1BD44-7B3A-E305-22BE-A0E0DE54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0A9E-28F0-440A-B97A-BA7DC54D6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12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FBCE41-BA65-52EF-EBA6-B8B821CD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F99F-5B9E-4990-B48C-104FA8520364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22E17D-FB35-E793-FD31-7D29911B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49A931-5520-E685-A2FB-5AA8A9E4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0A9E-28F0-440A-B97A-BA7DC54D6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88C7D-1840-4B4F-8E2D-BD861731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7" y="307776"/>
            <a:ext cx="7886700" cy="270074"/>
          </a:xfrm>
        </p:spPr>
        <p:txBody>
          <a:bodyPr>
            <a:spAutoFit/>
          </a:bodyPr>
          <a:lstStyle>
            <a:lvl1pPr>
              <a:defRPr sz="195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BA81B-610E-9944-85F8-B920FF7F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2E5F-9602-DD4D-9692-D35F57CB4A4C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DBE4C5-A788-9D45-A2C4-49DC22B0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D41E3-B380-4E40-B444-E40597A3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FA75-199B-0949-A1B0-08FB5A9F95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05/05/2026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4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60000" y="1893555"/>
            <a:ext cx="8424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5" name="Google Shape;15;p10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000" y="206548"/>
            <a:ext cx="345521" cy="37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575" y="136377"/>
            <a:ext cx="935999" cy="5184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pPr>
              <a:defRPr/>
            </a:pPr>
            <a:r>
              <a:rPr lang="fr-FR" dirty="0"/>
              <a:t>Analyses génétiques </a:t>
            </a:r>
            <a:br>
              <a:rPr lang="fr-FR" dirty="0"/>
            </a:br>
            <a:r>
              <a:rPr lang="fr-FR" dirty="0"/>
              <a:t>de la cohorte French </a:t>
            </a:r>
            <a:r>
              <a:rPr lang="fr-FR" dirty="0" err="1"/>
              <a:t>Minds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05/05/2026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2399184" y="3407276"/>
            <a:ext cx="5688632" cy="1223937"/>
          </a:xfrm>
        </p:spPr>
        <p:txBody>
          <a:bodyPr/>
          <a:lstStyle/>
          <a:p>
            <a:pPr>
              <a:defRPr/>
            </a:pPr>
            <a:r>
              <a:rPr lang="fr-FR" dirty="0"/>
              <a:t>Boris Chaumette, Université Paris Cité, INSERM, Institut Pasteur</a:t>
            </a:r>
          </a:p>
          <a:p>
            <a:pPr>
              <a:defRPr/>
            </a:pPr>
            <a:r>
              <a:rPr lang="fr-FR" dirty="0"/>
              <a:t> </a:t>
            </a:r>
          </a:p>
          <a:p>
            <a:pPr>
              <a:defRPr/>
            </a:pPr>
            <a:r>
              <a:rPr lang="fr-FR" dirty="0"/>
              <a:t>Jean-François Deleuze, CNRGH CEA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BF2928-4B71-4054-8D7B-60701D52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B7F6-A81A-AA92-ABF4-1EF7AC3A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09169-4E9E-046A-A477-2C305804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973" y="222903"/>
            <a:ext cx="7886700" cy="270074"/>
          </a:xfrm>
        </p:spPr>
        <p:txBody>
          <a:bodyPr/>
          <a:lstStyle/>
          <a:p>
            <a:r>
              <a:rPr lang="fr-FR" b="1" dirty="0" err="1">
                <a:solidFill>
                  <a:schemeClr val="tx1"/>
                </a:solidFill>
              </a:rPr>
              <a:t>From</a:t>
            </a:r>
            <a:r>
              <a:rPr lang="fr-FR" b="1" dirty="0">
                <a:solidFill>
                  <a:schemeClr val="tx1"/>
                </a:solidFill>
              </a:rPr>
              <a:t> ‘</a:t>
            </a:r>
            <a:r>
              <a:rPr lang="fr-FR" b="1" dirty="0" err="1">
                <a:solidFill>
                  <a:schemeClr val="tx1"/>
                </a:solidFill>
              </a:rPr>
              <a:t>syndromic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schizophrenia</a:t>
            </a:r>
            <a:r>
              <a:rPr lang="fr-FR" b="1" dirty="0">
                <a:solidFill>
                  <a:schemeClr val="tx1"/>
                </a:solidFill>
              </a:rPr>
              <a:t>’…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7E99C9-CF04-B4C1-E44B-A08100CA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81" y="1148715"/>
            <a:ext cx="2951282" cy="16666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FAD2F9-ABE1-DC7F-75E7-C06B59C1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4" y="1050873"/>
            <a:ext cx="850592" cy="889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AD709B-C811-464C-E489-3BC4D198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4" y="2245192"/>
            <a:ext cx="850592" cy="8897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FB2342-1446-8DD0-770B-4529AB42AEE7}"/>
              </a:ext>
            </a:extLst>
          </p:cNvPr>
          <p:cNvSpPr txBox="1"/>
          <p:nvPr/>
        </p:nvSpPr>
        <p:spPr>
          <a:xfrm>
            <a:off x="920548" y="1034206"/>
            <a:ext cx="457252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At least 1 psychiatric red flags: 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onset before age 13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treatment resistance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early and significant adverse effects of treatments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predominant visual hallucinations</a:t>
            </a:r>
            <a:endParaRPr lang="fr-FR" sz="10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EF764D-48F0-D2DE-D48D-87D63F19E2C4}"/>
              </a:ext>
            </a:extLst>
          </p:cNvPr>
          <p:cNvSpPr txBox="1"/>
          <p:nvPr/>
        </p:nvSpPr>
        <p:spPr>
          <a:xfrm>
            <a:off x="931915" y="2420363"/>
            <a:ext cx="4572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At least 1 non-</a:t>
            </a:r>
            <a:r>
              <a:rPr lang="fr-FR" sz="1050" dirty="0" err="1"/>
              <a:t>psychiatric</a:t>
            </a:r>
            <a:r>
              <a:rPr lang="fr-FR" sz="1050" dirty="0"/>
              <a:t> </a:t>
            </a:r>
            <a:r>
              <a:rPr lang="fr-FR" sz="1050" dirty="0" err="1"/>
              <a:t>red</a:t>
            </a:r>
            <a:r>
              <a:rPr lang="fr-FR" sz="1050" dirty="0"/>
              <a:t> flags: </a:t>
            </a:r>
          </a:p>
          <a:p>
            <a:pPr marL="214313" indent="-214313">
              <a:buFontTx/>
              <a:buChar char="-"/>
            </a:pPr>
            <a:r>
              <a:rPr lang="fr-FR" sz="1050" dirty="0" err="1"/>
              <a:t>neurodevelopmental</a:t>
            </a:r>
            <a:r>
              <a:rPr lang="fr-FR" sz="1050" dirty="0"/>
              <a:t> or </a:t>
            </a:r>
            <a:r>
              <a:rPr lang="fr-FR" sz="1050" dirty="0" err="1"/>
              <a:t>neurodegenerative</a:t>
            </a:r>
            <a:r>
              <a:rPr lang="fr-FR" sz="1050" dirty="0"/>
              <a:t> </a:t>
            </a:r>
            <a:r>
              <a:rPr lang="fr-FR" sz="1050" dirty="0" err="1"/>
              <a:t>disorders</a:t>
            </a:r>
            <a:endParaRPr lang="fr-FR" sz="1050" dirty="0"/>
          </a:p>
          <a:p>
            <a:pPr marL="214313" indent="-214313">
              <a:buFontTx/>
              <a:buChar char="-"/>
            </a:pPr>
            <a:r>
              <a:rPr lang="fr-FR" sz="1050" dirty="0" err="1"/>
              <a:t>specialized</a:t>
            </a:r>
            <a:r>
              <a:rPr lang="fr-FR" sz="1050" dirty="0"/>
              <a:t> </a:t>
            </a:r>
            <a:r>
              <a:rPr lang="fr-FR" sz="1050" dirty="0" err="1"/>
              <a:t>school</a:t>
            </a:r>
            <a:endParaRPr lang="fr-FR" sz="1050" dirty="0"/>
          </a:p>
          <a:p>
            <a:pPr marL="214313" indent="-214313">
              <a:buFontTx/>
              <a:buChar char="-"/>
            </a:pPr>
            <a:r>
              <a:rPr lang="fr-FR" sz="1050" dirty="0" err="1"/>
              <a:t>abnormal</a:t>
            </a:r>
            <a:r>
              <a:rPr lang="fr-FR" sz="1050" dirty="0"/>
              <a:t> </a:t>
            </a:r>
            <a:r>
              <a:rPr lang="fr-FR" sz="1050" dirty="0" err="1"/>
              <a:t>movements</a:t>
            </a:r>
            <a:r>
              <a:rPr lang="fr-FR" sz="1050" dirty="0"/>
              <a:t> </a:t>
            </a:r>
            <a:r>
              <a:rPr lang="fr-FR" sz="1050" dirty="0" err="1"/>
              <a:t>unrelated</a:t>
            </a:r>
            <a:r>
              <a:rPr lang="fr-FR" sz="1050" dirty="0"/>
              <a:t> to </a:t>
            </a:r>
            <a:r>
              <a:rPr lang="fr-FR" sz="1050" dirty="0" err="1"/>
              <a:t>treatment</a:t>
            </a:r>
            <a:r>
              <a:rPr lang="fr-FR" sz="1050" dirty="0"/>
              <a:t>, </a:t>
            </a:r>
            <a:r>
              <a:rPr lang="fr-FR" sz="1050" dirty="0" err="1"/>
              <a:t>degenerative</a:t>
            </a:r>
            <a:r>
              <a:rPr lang="fr-FR" sz="1050" dirty="0"/>
              <a:t> </a:t>
            </a:r>
            <a:r>
              <a:rPr lang="fr-FR" sz="1050" dirty="0" err="1"/>
              <a:t>Parkinson's</a:t>
            </a:r>
            <a:r>
              <a:rPr lang="fr-FR" sz="1050" dirty="0"/>
              <a:t> syndrome</a:t>
            </a:r>
          </a:p>
          <a:p>
            <a:pPr marL="214313" indent="-214313">
              <a:buFontTx/>
              <a:buChar char="-"/>
            </a:pPr>
            <a:r>
              <a:rPr lang="fr-FR" sz="1050" dirty="0" err="1"/>
              <a:t>epilepsy</a:t>
            </a:r>
            <a:r>
              <a:rPr lang="fr-FR" sz="1050" dirty="0"/>
              <a:t> </a:t>
            </a:r>
            <a:r>
              <a:rPr lang="fr-FR" sz="1050" dirty="0" err="1"/>
              <a:t>difficult</a:t>
            </a:r>
            <a:r>
              <a:rPr lang="fr-FR" sz="1050" dirty="0"/>
              <a:t> to balance</a:t>
            </a:r>
          </a:p>
          <a:p>
            <a:pPr marL="214313" indent="-214313">
              <a:buFontTx/>
              <a:buChar char="-"/>
            </a:pPr>
            <a:r>
              <a:rPr lang="fr-FR" sz="1050" dirty="0" err="1"/>
              <a:t>dysmorphia</a:t>
            </a:r>
            <a:endParaRPr lang="fr-FR" sz="1050" dirty="0"/>
          </a:p>
          <a:p>
            <a:pPr marL="214313" indent="-214313">
              <a:buFontTx/>
              <a:buChar char="-"/>
            </a:pPr>
            <a:r>
              <a:rPr lang="fr-FR" sz="1050" dirty="0" err="1"/>
              <a:t>family</a:t>
            </a:r>
            <a:r>
              <a:rPr lang="fr-FR" sz="1050" dirty="0"/>
              <a:t> </a:t>
            </a:r>
            <a:r>
              <a:rPr lang="fr-FR" sz="1050" dirty="0" err="1"/>
              <a:t>history</a:t>
            </a:r>
            <a:r>
              <a:rPr lang="fr-FR" sz="1050" dirty="0"/>
              <a:t> suggestive of </a:t>
            </a:r>
            <a:r>
              <a:rPr lang="fr-FR" sz="1050" dirty="0" err="1"/>
              <a:t>Mendelian</a:t>
            </a:r>
            <a:r>
              <a:rPr lang="fr-FR" sz="1050" dirty="0"/>
              <a:t> transmission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24BC2B-EC12-F5D8-DD11-024BB70A884E}"/>
              </a:ext>
            </a:extLst>
          </p:cNvPr>
          <p:cNvSpPr txBox="1"/>
          <p:nvPr/>
        </p:nvSpPr>
        <p:spPr>
          <a:xfrm>
            <a:off x="6046365" y="2963411"/>
            <a:ext cx="2730617" cy="900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50" dirty="0" err="1"/>
              <a:t>Thanks</a:t>
            </a:r>
            <a:r>
              <a:rPr lang="fr-FR" sz="1050" dirty="0"/>
              <a:t> to the high </a:t>
            </a:r>
            <a:r>
              <a:rPr lang="fr-FR" sz="1050" dirty="0" err="1"/>
              <a:t>molecular</a:t>
            </a:r>
            <a:r>
              <a:rPr lang="fr-FR" sz="1050" dirty="0"/>
              <a:t> </a:t>
            </a:r>
            <a:r>
              <a:rPr lang="fr-FR" sz="1050" dirty="0" err="1"/>
              <a:t>yield</a:t>
            </a:r>
            <a:r>
              <a:rPr lang="fr-FR" sz="1050" dirty="0"/>
              <a:t> for </a:t>
            </a:r>
            <a:r>
              <a:rPr lang="fr-FR" sz="1050" dirty="0" err="1"/>
              <a:t>syndromic</a:t>
            </a:r>
            <a:r>
              <a:rPr lang="fr-FR" sz="1050" dirty="0"/>
              <a:t> </a:t>
            </a:r>
            <a:r>
              <a:rPr lang="fr-FR" sz="1050" dirty="0" err="1"/>
              <a:t>schizophrenia</a:t>
            </a:r>
            <a:r>
              <a:rPr lang="fr-FR" sz="1050" dirty="0"/>
              <a:t>, </a:t>
            </a:r>
            <a:r>
              <a:rPr lang="fr-FR" sz="1050" dirty="0" err="1"/>
              <a:t>we</a:t>
            </a:r>
            <a:r>
              <a:rPr lang="fr-FR" sz="1050" dirty="0"/>
              <a:t> </a:t>
            </a:r>
            <a:r>
              <a:rPr lang="fr-FR" sz="1050" dirty="0" err="1"/>
              <a:t>convinced</a:t>
            </a:r>
            <a:r>
              <a:rPr lang="fr-FR" sz="1050" dirty="0"/>
              <a:t> the french </a:t>
            </a:r>
            <a:r>
              <a:rPr lang="fr-FR" sz="1050" dirty="0" err="1"/>
              <a:t>authorities</a:t>
            </a:r>
            <a:r>
              <a:rPr lang="fr-FR" sz="1050" dirty="0"/>
              <a:t> to </a:t>
            </a:r>
            <a:r>
              <a:rPr lang="fr-FR" sz="1050" dirty="0" err="1"/>
              <a:t>extend</a:t>
            </a:r>
            <a:r>
              <a:rPr lang="fr-FR" sz="1050" dirty="0"/>
              <a:t> the </a:t>
            </a:r>
            <a:r>
              <a:rPr lang="fr-FR" sz="1050" dirty="0" err="1"/>
              <a:t>criteria</a:t>
            </a:r>
            <a:r>
              <a:rPr lang="fr-FR" sz="1050" dirty="0"/>
              <a:t> to </a:t>
            </a:r>
            <a:r>
              <a:rPr lang="fr-FR" sz="1050" dirty="0" err="1"/>
              <a:t>access</a:t>
            </a:r>
            <a:r>
              <a:rPr lang="fr-FR" sz="1050" dirty="0"/>
              <a:t> to </a:t>
            </a:r>
            <a:r>
              <a:rPr lang="fr-FR" sz="1050" dirty="0" err="1"/>
              <a:t>whole-genome</a:t>
            </a:r>
            <a:r>
              <a:rPr lang="fr-FR" sz="1050" dirty="0"/>
              <a:t> </a:t>
            </a:r>
            <a:r>
              <a:rPr lang="fr-FR" sz="1050" dirty="0" err="1"/>
              <a:t>sequencing</a:t>
            </a:r>
            <a:r>
              <a:rPr lang="fr-FR" sz="1050" dirty="0"/>
              <a:t> in </a:t>
            </a:r>
            <a:r>
              <a:rPr lang="fr-FR" sz="1050" dirty="0" err="1"/>
              <a:t>clinical</a:t>
            </a:r>
            <a:r>
              <a:rPr lang="fr-FR" sz="1050" dirty="0"/>
              <a:t> practice</a:t>
            </a:r>
          </a:p>
        </p:txBody>
      </p:sp>
    </p:spTree>
    <p:extLst>
      <p:ext uri="{BB962C8B-B14F-4D97-AF65-F5344CB8AC3E}">
        <p14:creationId xmlns:p14="http://schemas.microsoft.com/office/powerpoint/2010/main" val="41036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3E676-FE84-C03A-CD1C-EDBAFE5C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77" y="250830"/>
            <a:ext cx="7886700" cy="270074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…to ‘major </a:t>
            </a:r>
            <a:r>
              <a:rPr lang="fr-FR" b="1" dirty="0" err="1">
                <a:solidFill>
                  <a:schemeClr val="tx1"/>
                </a:solidFill>
              </a:rPr>
              <a:t>psychiatric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disorders</a:t>
            </a:r>
            <a:r>
              <a:rPr lang="fr-FR" b="1" dirty="0">
                <a:solidFill>
                  <a:schemeClr val="tx1"/>
                </a:solidFill>
              </a:rPr>
              <a:t>: </a:t>
            </a:r>
            <a:r>
              <a:rPr lang="fr-FR" b="1" dirty="0" err="1">
                <a:solidFill>
                  <a:schemeClr val="tx1"/>
                </a:solidFill>
              </a:rPr>
              <a:t>broadening</a:t>
            </a:r>
            <a:r>
              <a:rPr lang="fr-FR" b="1" dirty="0">
                <a:solidFill>
                  <a:schemeClr val="tx1"/>
                </a:solidFill>
              </a:rPr>
              <a:t> the </a:t>
            </a:r>
            <a:r>
              <a:rPr lang="fr-FR" b="1" dirty="0" err="1">
                <a:solidFill>
                  <a:schemeClr val="tx1"/>
                </a:solidFill>
              </a:rPr>
              <a:t>criteria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35ADD5-03A0-92F4-CDD4-40E4EBD937E3}"/>
              </a:ext>
            </a:extLst>
          </p:cNvPr>
          <p:cNvSpPr txBox="1"/>
          <p:nvPr/>
        </p:nvSpPr>
        <p:spPr>
          <a:xfrm>
            <a:off x="152702" y="1382347"/>
            <a:ext cx="4486804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 err="1"/>
              <a:t>Early</a:t>
            </a:r>
            <a:r>
              <a:rPr lang="fr-FR" sz="1125" dirty="0"/>
              <a:t> </a:t>
            </a:r>
            <a:r>
              <a:rPr lang="fr-FR" sz="1125" dirty="0" err="1"/>
              <a:t>age</a:t>
            </a:r>
            <a:r>
              <a:rPr lang="fr-FR" sz="1125" dirty="0"/>
              <a:t> of </a:t>
            </a:r>
            <a:r>
              <a:rPr lang="fr-FR" sz="1125" dirty="0" err="1"/>
              <a:t>onset</a:t>
            </a:r>
            <a:endParaRPr lang="fr-FR" sz="11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/>
              <a:t>Resistance to </a:t>
            </a:r>
            <a:r>
              <a:rPr lang="fr-FR" sz="1125" dirty="0" err="1"/>
              <a:t>treatment</a:t>
            </a:r>
            <a:endParaRPr lang="fr-FR" sz="11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 err="1"/>
              <a:t>Early</a:t>
            </a:r>
            <a:r>
              <a:rPr lang="fr-FR" sz="1125" dirty="0"/>
              <a:t> and </a:t>
            </a:r>
            <a:r>
              <a:rPr lang="fr-FR" sz="1125" dirty="0" err="1"/>
              <a:t>significant</a:t>
            </a:r>
            <a:r>
              <a:rPr lang="fr-FR" sz="1125" dirty="0"/>
              <a:t> adverse </a:t>
            </a:r>
            <a:r>
              <a:rPr lang="fr-FR" sz="1125" dirty="0" err="1"/>
              <a:t>effects</a:t>
            </a:r>
            <a:r>
              <a:rPr lang="fr-FR" sz="1125" dirty="0"/>
              <a:t> of </a:t>
            </a:r>
            <a:r>
              <a:rPr lang="fr-FR" sz="1125" dirty="0" err="1"/>
              <a:t>treatment</a:t>
            </a:r>
            <a:endParaRPr lang="fr-FR" sz="11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/>
              <a:t>Associated </a:t>
            </a:r>
            <a:r>
              <a:rPr lang="fr-FR" sz="1125" dirty="0" err="1"/>
              <a:t>neurodevelopmental</a:t>
            </a:r>
            <a:r>
              <a:rPr lang="fr-FR" sz="1125" dirty="0"/>
              <a:t> </a:t>
            </a:r>
            <a:r>
              <a:rPr lang="fr-FR" sz="1125" dirty="0" err="1"/>
              <a:t>disorder</a:t>
            </a:r>
            <a:r>
              <a:rPr lang="fr-FR" sz="1125" dirty="0"/>
              <a:t> </a:t>
            </a:r>
            <a:br>
              <a:rPr lang="fr-FR" sz="1125" dirty="0"/>
            </a:br>
            <a:r>
              <a:rPr lang="fr-FR" sz="1125" dirty="0"/>
              <a:t>(e.g. </a:t>
            </a:r>
            <a:r>
              <a:rPr lang="fr-FR" sz="1125" dirty="0" err="1"/>
              <a:t>autism</a:t>
            </a:r>
            <a:r>
              <a:rPr lang="fr-FR" sz="1125" dirty="0"/>
              <a:t> </a:t>
            </a:r>
            <a:r>
              <a:rPr lang="fr-FR" sz="1125" dirty="0" err="1"/>
              <a:t>spectrum</a:t>
            </a:r>
            <a:r>
              <a:rPr lang="fr-FR" sz="1125" dirty="0"/>
              <a:t> </a:t>
            </a:r>
            <a:r>
              <a:rPr lang="fr-FR" sz="1125" dirty="0" err="1"/>
              <a:t>disorder</a:t>
            </a:r>
            <a:r>
              <a:rPr lang="fr-FR" sz="1125" dirty="0"/>
              <a:t>, </a:t>
            </a:r>
            <a:r>
              <a:rPr lang="fr-FR" sz="1125" dirty="0" err="1"/>
              <a:t>intellectual</a:t>
            </a:r>
            <a:r>
              <a:rPr lang="fr-FR" sz="1125" dirty="0"/>
              <a:t> </a:t>
            </a:r>
            <a:r>
              <a:rPr lang="fr-FR" sz="1125" dirty="0" err="1"/>
              <a:t>development</a:t>
            </a:r>
            <a:r>
              <a:rPr lang="fr-FR" sz="1125" dirty="0"/>
              <a:t> </a:t>
            </a:r>
            <a:r>
              <a:rPr lang="fr-FR" sz="1125" dirty="0" err="1"/>
              <a:t>disorder</a:t>
            </a:r>
            <a:r>
              <a:rPr lang="fr-FR" sz="1125" dirty="0"/>
              <a:t>, </a:t>
            </a:r>
            <a:r>
              <a:rPr lang="fr-FR" sz="1125" dirty="0" err="1"/>
              <a:t>learning</a:t>
            </a:r>
            <a:r>
              <a:rPr lang="fr-FR" sz="1125" dirty="0"/>
              <a:t> </a:t>
            </a:r>
            <a:r>
              <a:rPr lang="fr-FR" sz="1125" dirty="0" err="1"/>
              <a:t>disability</a:t>
            </a:r>
            <a:r>
              <a:rPr lang="fr-FR" sz="1125" dirty="0"/>
              <a:t>, </a:t>
            </a:r>
            <a:r>
              <a:rPr lang="fr-FR" sz="1125" dirty="0" err="1"/>
              <a:t>special</a:t>
            </a:r>
            <a:r>
              <a:rPr lang="fr-FR" sz="1125" dirty="0"/>
              <a:t> </a:t>
            </a:r>
            <a:r>
              <a:rPr lang="fr-FR" sz="1125" dirty="0" err="1"/>
              <a:t>schooling</a:t>
            </a:r>
            <a:r>
              <a:rPr lang="fr-FR" sz="1125" dirty="0"/>
              <a:t>, etc.)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/>
              <a:t>Cognitive or </a:t>
            </a:r>
            <a:r>
              <a:rPr lang="fr-FR" sz="1125" dirty="0" err="1"/>
              <a:t>motor</a:t>
            </a:r>
            <a:r>
              <a:rPr lang="fr-FR" sz="1125" dirty="0"/>
              <a:t> </a:t>
            </a:r>
            <a:r>
              <a:rPr lang="fr-FR" sz="1125" dirty="0" err="1"/>
              <a:t>disorders</a:t>
            </a:r>
            <a:r>
              <a:rPr lang="fr-FR" sz="1125" dirty="0"/>
              <a:t> </a:t>
            </a:r>
            <a:r>
              <a:rPr lang="fr-FR" sz="1125" dirty="0" err="1"/>
              <a:t>suggesting</a:t>
            </a:r>
            <a:r>
              <a:rPr lang="fr-FR" sz="1125" dirty="0"/>
              <a:t> a </a:t>
            </a:r>
            <a:r>
              <a:rPr lang="fr-FR" sz="1125" dirty="0" err="1"/>
              <a:t>neurodegenerative</a:t>
            </a:r>
            <a:r>
              <a:rPr lang="fr-FR" sz="1125" dirty="0"/>
              <a:t> </a:t>
            </a:r>
            <a:r>
              <a:rPr lang="fr-FR" sz="1125" dirty="0" err="1"/>
              <a:t>origin</a:t>
            </a:r>
            <a:r>
              <a:rPr lang="fr-FR" sz="1125" dirty="0"/>
              <a:t> </a:t>
            </a:r>
            <a:br>
              <a:rPr lang="fr-FR" sz="1125" dirty="0"/>
            </a:br>
            <a:r>
              <a:rPr lang="fr-FR" sz="1125" dirty="0"/>
              <a:t>(e.g., </a:t>
            </a:r>
            <a:r>
              <a:rPr lang="fr-FR" sz="1125" dirty="0" err="1"/>
              <a:t>decline</a:t>
            </a:r>
            <a:r>
              <a:rPr lang="fr-FR" sz="1125" dirty="0"/>
              <a:t> in </a:t>
            </a:r>
            <a:r>
              <a:rPr lang="fr-FR" sz="1125" dirty="0" err="1"/>
              <a:t>executive</a:t>
            </a:r>
            <a:r>
              <a:rPr lang="fr-FR" sz="1125" dirty="0"/>
              <a:t> or memory </a:t>
            </a:r>
            <a:r>
              <a:rPr lang="fr-FR" sz="1125" dirty="0" err="1"/>
              <a:t>functions</a:t>
            </a:r>
            <a:r>
              <a:rPr lang="fr-FR" sz="1125" dirty="0"/>
              <a:t> at an </a:t>
            </a:r>
            <a:r>
              <a:rPr lang="fr-FR" sz="1125" dirty="0" err="1"/>
              <a:t>early</a:t>
            </a:r>
            <a:r>
              <a:rPr lang="fr-FR" sz="1125" dirty="0"/>
              <a:t> </a:t>
            </a:r>
            <a:r>
              <a:rPr lang="fr-FR" sz="1125" dirty="0" err="1"/>
              <a:t>age</a:t>
            </a:r>
            <a:r>
              <a:rPr lang="fr-FR" sz="1125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 err="1"/>
              <a:t>Dysmorphia</a:t>
            </a:r>
            <a:r>
              <a:rPr lang="fr-FR" sz="1125" dirty="0"/>
              <a:t> or </a:t>
            </a:r>
            <a:r>
              <a:rPr lang="fr-FR" sz="1125" dirty="0" err="1"/>
              <a:t>organic</a:t>
            </a:r>
            <a:r>
              <a:rPr lang="fr-FR" sz="1125" dirty="0"/>
              <a:t> </a:t>
            </a:r>
            <a:r>
              <a:rPr lang="fr-FR" sz="1125" dirty="0" err="1"/>
              <a:t>disease</a:t>
            </a:r>
            <a:r>
              <a:rPr lang="fr-FR" sz="1125" dirty="0"/>
              <a:t> </a:t>
            </a:r>
            <a:r>
              <a:rPr lang="fr-FR" sz="1125" dirty="0" err="1"/>
              <a:t>suggesting</a:t>
            </a:r>
            <a:r>
              <a:rPr lang="fr-FR" sz="1125" dirty="0"/>
              <a:t> a </a:t>
            </a:r>
            <a:r>
              <a:rPr lang="fr-FR" sz="1125" dirty="0" err="1"/>
              <a:t>genetic</a:t>
            </a:r>
            <a:r>
              <a:rPr lang="fr-FR" sz="1125" dirty="0"/>
              <a:t> </a:t>
            </a:r>
            <a:r>
              <a:rPr lang="fr-FR" sz="1125" dirty="0" err="1"/>
              <a:t>origin</a:t>
            </a:r>
            <a:r>
              <a:rPr lang="fr-FR" sz="1125" dirty="0"/>
              <a:t> </a:t>
            </a:r>
            <a:br>
              <a:rPr lang="fr-FR" sz="1125" dirty="0"/>
            </a:br>
            <a:r>
              <a:rPr lang="fr-FR" sz="1125" dirty="0"/>
              <a:t>(e.g. </a:t>
            </a:r>
            <a:r>
              <a:rPr lang="fr-FR" sz="1125" dirty="0" err="1"/>
              <a:t>poorly</a:t>
            </a:r>
            <a:r>
              <a:rPr lang="fr-FR" sz="1125" dirty="0"/>
              <a:t> </a:t>
            </a:r>
            <a:r>
              <a:rPr lang="fr-FR" sz="1125" dirty="0" err="1"/>
              <a:t>stabilized</a:t>
            </a:r>
            <a:r>
              <a:rPr lang="fr-FR" sz="1125" dirty="0"/>
              <a:t> </a:t>
            </a:r>
            <a:r>
              <a:rPr lang="fr-FR" sz="1125" dirty="0" err="1"/>
              <a:t>epilepsy</a:t>
            </a:r>
            <a:r>
              <a:rPr lang="fr-FR" sz="1125" dirty="0"/>
              <a:t>, </a:t>
            </a:r>
            <a:r>
              <a:rPr lang="fr-FR" sz="1125" dirty="0" err="1"/>
              <a:t>associated</a:t>
            </a:r>
            <a:r>
              <a:rPr lang="fr-FR" sz="1125" dirty="0"/>
              <a:t> </a:t>
            </a:r>
            <a:r>
              <a:rPr lang="fr-FR" sz="1125" dirty="0" err="1"/>
              <a:t>heart</a:t>
            </a:r>
            <a:r>
              <a:rPr lang="fr-FR" sz="1125" dirty="0"/>
              <a:t> </a:t>
            </a:r>
            <a:r>
              <a:rPr lang="fr-FR" sz="1125" dirty="0" err="1"/>
              <a:t>disease</a:t>
            </a:r>
            <a:r>
              <a:rPr lang="fr-FR" sz="1125" dirty="0"/>
              <a:t>, etc.)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/>
              <a:t>Family </a:t>
            </a:r>
            <a:r>
              <a:rPr lang="fr-FR" sz="1125" dirty="0" err="1"/>
              <a:t>history</a:t>
            </a:r>
            <a:r>
              <a:rPr lang="fr-FR" sz="1125" dirty="0"/>
              <a:t> of </a:t>
            </a:r>
            <a:r>
              <a:rPr lang="fr-FR" sz="1125" dirty="0" err="1"/>
              <a:t>psychiatric</a:t>
            </a:r>
            <a:r>
              <a:rPr lang="fr-FR" sz="1125" dirty="0"/>
              <a:t> </a:t>
            </a:r>
            <a:r>
              <a:rPr lang="fr-FR" sz="1125" dirty="0" err="1"/>
              <a:t>disorders</a:t>
            </a:r>
            <a:r>
              <a:rPr lang="fr-FR" sz="1125" dirty="0"/>
              <a:t> or </a:t>
            </a:r>
            <a:r>
              <a:rPr lang="fr-FR" sz="1125" dirty="0" err="1"/>
              <a:t>sporadic</a:t>
            </a:r>
            <a:r>
              <a:rPr lang="fr-FR" sz="1125" dirty="0"/>
              <a:t> case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125" dirty="0" err="1"/>
              <a:t>Atypical</a:t>
            </a:r>
            <a:r>
              <a:rPr lang="fr-FR" sz="1125" dirty="0"/>
              <a:t> </a:t>
            </a:r>
            <a:r>
              <a:rPr lang="fr-FR" sz="1125" dirty="0" err="1"/>
              <a:t>presentation</a:t>
            </a:r>
            <a:r>
              <a:rPr lang="fr-FR" sz="1125" dirty="0"/>
              <a:t> of the </a:t>
            </a:r>
            <a:r>
              <a:rPr lang="fr-FR" sz="1125" dirty="0" err="1"/>
              <a:t>disorder</a:t>
            </a:r>
            <a:r>
              <a:rPr lang="fr-FR" sz="1125" dirty="0"/>
              <a:t> </a:t>
            </a:r>
            <a:br>
              <a:rPr lang="fr-FR" sz="1125" dirty="0"/>
            </a:br>
            <a:r>
              <a:rPr lang="fr-FR" sz="1125" dirty="0"/>
              <a:t>(e.g. </a:t>
            </a:r>
            <a:r>
              <a:rPr lang="fr-FR" sz="1125" dirty="0" err="1"/>
              <a:t>visual</a:t>
            </a:r>
            <a:r>
              <a:rPr lang="fr-FR" sz="1125" dirty="0"/>
              <a:t> hallucinations, confusion, </a:t>
            </a:r>
            <a:r>
              <a:rPr lang="fr-FR" sz="1125" dirty="0" err="1"/>
              <a:t>catatonia</a:t>
            </a:r>
            <a:r>
              <a:rPr lang="fr-FR" sz="1125" dirty="0"/>
              <a:t>, etc.)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FCB86E-F9E7-516D-70CC-84292B272C98}"/>
              </a:ext>
            </a:extLst>
          </p:cNvPr>
          <p:cNvSpPr txBox="1"/>
          <p:nvPr/>
        </p:nvSpPr>
        <p:spPr>
          <a:xfrm>
            <a:off x="247756" y="782581"/>
            <a:ext cx="5218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/>
              <a:t>Schizophrenia</a:t>
            </a:r>
            <a:r>
              <a:rPr lang="fr-FR" sz="1050" dirty="0"/>
              <a:t> or </a:t>
            </a:r>
            <a:r>
              <a:rPr lang="fr-FR" sz="1050" b="1" dirty="0" err="1"/>
              <a:t>bipolar</a:t>
            </a:r>
            <a:r>
              <a:rPr lang="fr-FR" sz="1050" b="1" dirty="0"/>
              <a:t> </a:t>
            </a:r>
            <a:r>
              <a:rPr lang="fr-FR" sz="1050" b="1" dirty="0" err="1"/>
              <a:t>disorder</a:t>
            </a:r>
            <a:r>
              <a:rPr lang="fr-FR" sz="1050" b="1" dirty="0"/>
              <a:t> </a:t>
            </a:r>
          </a:p>
          <a:p>
            <a:r>
              <a:rPr lang="fr-FR" sz="1050" dirty="0" err="1"/>
              <a:t>with</a:t>
            </a:r>
            <a:r>
              <a:rPr lang="fr-FR" sz="1050" dirty="0"/>
              <a:t> at least one of the </a:t>
            </a:r>
            <a:r>
              <a:rPr lang="fr-FR" sz="1050" dirty="0" err="1"/>
              <a:t>following</a:t>
            </a:r>
            <a:r>
              <a:rPr lang="fr-FR" sz="1050" dirty="0"/>
              <a:t> </a:t>
            </a:r>
            <a:r>
              <a:rPr lang="fr-FR" sz="1050" dirty="0" err="1"/>
              <a:t>features</a:t>
            </a:r>
            <a:endParaRPr lang="fr-FR" sz="105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EDB723-0920-6A66-40B7-9E317000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68" y="706884"/>
            <a:ext cx="3563547" cy="4436616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26439294-E258-C853-4755-1F5F9236B106}"/>
              </a:ext>
            </a:extLst>
          </p:cNvPr>
          <p:cNvGrpSpPr/>
          <p:nvPr/>
        </p:nvGrpSpPr>
        <p:grpSpPr>
          <a:xfrm>
            <a:off x="5657645" y="1118706"/>
            <a:ext cx="2325587" cy="2018579"/>
            <a:chOff x="7543526" y="1491608"/>
            <a:chExt cx="3100783" cy="269143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6ECB713-1363-D63A-073B-C8E1B653E786}"/>
                </a:ext>
              </a:extLst>
            </p:cNvPr>
            <p:cNvSpPr/>
            <p:nvPr/>
          </p:nvSpPr>
          <p:spPr>
            <a:xfrm>
              <a:off x="7543526" y="2273846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8642022-F00B-21EB-7E46-333C53D51A13}"/>
                </a:ext>
              </a:extLst>
            </p:cNvPr>
            <p:cNvSpPr/>
            <p:nvPr/>
          </p:nvSpPr>
          <p:spPr>
            <a:xfrm>
              <a:off x="8112729" y="2325374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B00D504-EBAB-AEC1-A73A-FDCD5D9975A9}"/>
                </a:ext>
              </a:extLst>
            </p:cNvPr>
            <p:cNvSpPr/>
            <p:nvPr/>
          </p:nvSpPr>
          <p:spPr>
            <a:xfrm>
              <a:off x="8792843" y="1905452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9F9D5A0-90F8-EC52-1780-3898F06C560A}"/>
                </a:ext>
              </a:extLst>
            </p:cNvPr>
            <p:cNvSpPr/>
            <p:nvPr/>
          </p:nvSpPr>
          <p:spPr>
            <a:xfrm>
              <a:off x="9183455" y="1789549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F912E59-B9CF-6201-A640-670F2D0949B2}"/>
                </a:ext>
              </a:extLst>
            </p:cNvPr>
            <p:cNvSpPr/>
            <p:nvPr/>
          </p:nvSpPr>
          <p:spPr>
            <a:xfrm>
              <a:off x="9341028" y="1491608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8E027FF-18E3-1BA3-2A41-1EFC0E083F43}"/>
                </a:ext>
              </a:extLst>
            </p:cNvPr>
            <p:cNvSpPr/>
            <p:nvPr/>
          </p:nvSpPr>
          <p:spPr>
            <a:xfrm>
              <a:off x="9286486" y="1971162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6022695-1900-9C9C-D385-555377376C56}"/>
                </a:ext>
              </a:extLst>
            </p:cNvPr>
            <p:cNvSpPr/>
            <p:nvPr/>
          </p:nvSpPr>
          <p:spPr>
            <a:xfrm>
              <a:off x="9338001" y="2170791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6B4C0CC-AFB8-E7C1-DBBA-512FB267EEE1}"/>
                </a:ext>
              </a:extLst>
            </p:cNvPr>
            <p:cNvSpPr/>
            <p:nvPr/>
          </p:nvSpPr>
          <p:spPr>
            <a:xfrm>
              <a:off x="10541278" y="3935839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144BB3A-8533-E2D7-779C-BB1FB06D1F6E}"/>
                </a:ext>
              </a:extLst>
            </p:cNvPr>
            <p:cNvSpPr/>
            <p:nvPr/>
          </p:nvSpPr>
          <p:spPr>
            <a:xfrm>
              <a:off x="9170801" y="4079991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41E7321-7903-0F45-6C60-8D79A1A9D5D2}"/>
                </a:ext>
              </a:extLst>
            </p:cNvPr>
            <p:cNvSpPr/>
            <p:nvPr/>
          </p:nvSpPr>
          <p:spPr>
            <a:xfrm>
              <a:off x="8380384" y="3495760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374CCC2-8DAF-9637-5A52-A4F30ADD82F9}"/>
                </a:ext>
              </a:extLst>
            </p:cNvPr>
            <p:cNvSpPr/>
            <p:nvPr/>
          </p:nvSpPr>
          <p:spPr>
            <a:xfrm>
              <a:off x="9607522" y="3987367"/>
              <a:ext cx="103031" cy="10305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C71C991-6A86-F302-5237-C9E3E5A15A2A}"/>
              </a:ext>
            </a:extLst>
          </p:cNvPr>
          <p:cNvSpPr txBox="1"/>
          <p:nvPr/>
        </p:nvSpPr>
        <p:spPr>
          <a:xfrm>
            <a:off x="5172551" y="4371673"/>
            <a:ext cx="3277261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50" dirty="0"/>
              <a:t>The </a:t>
            </a:r>
            <a:r>
              <a:rPr lang="fr-FR" sz="1050" dirty="0" err="1"/>
              <a:t>number</a:t>
            </a:r>
            <a:r>
              <a:rPr lang="fr-FR" sz="1050" dirty="0"/>
              <a:t> of centers able to </a:t>
            </a:r>
            <a:r>
              <a:rPr lang="fr-FR" sz="1050" dirty="0" err="1"/>
              <a:t>prescribe</a:t>
            </a:r>
            <a:r>
              <a:rPr lang="fr-FR" sz="1050" dirty="0"/>
              <a:t> </a:t>
            </a:r>
            <a:r>
              <a:rPr lang="fr-FR" sz="1050" dirty="0" err="1"/>
              <a:t>whole</a:t>
            </a:r>
            <a:r>
              <a:rPr lang="fr-FR" sz="1050" dirty="0"/>
              <a:t> </a:t>
            </a:r>
            <a:r>
              <a:rPr lang="fr-FR" sz="1050" dirty="0" err="1"/>
              <a:t>genome</a:t>
            </a:r>
            <a:r>
              <a:rPr lang="fr-FR" sz="1050" dirty="0"/>
              <a:t> </a:t>
            </a:r>
            <a:r>
              <a:rPr lang="fr-FR" sz="1050" dirty="0" err="1"/>
              <a:t>sequencing</a:t>
            </a:r>
            <a:r>
              <a:rPr lang="fr-FR" sz="1050" dirty="0"/>
              <a:t> has </a:t>
            </a:r>
            <a:r>
              <a:rPr lang="fr-FR" sz="1050" dirty="0" err="1"/>
              <a:t>raised</a:t>
            </a:r>
            <a:r>
              <a:rPr lang="fr-FR" sz="1050" dirty="0"/>
              <a:t> </a:t>
            </a:r>
            <a:r>
              <a:rPr lang="fr-FR" sz="1050" dirty="0" err="1"/>
              <a:t>since</a:t>
            </a:r>
            <a:r>
              <a:rPr lang="fr-FR" sz="1050" dirty="0"/>
              <a:t>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AEEB39-0D5D-F56A-1B5E-652E18ABBD4A}"/>
              </a:ext>
            </a:extLst>
          </p:cNvPr>
          <p:cNvSpPr txBox="1"/>
          <p:nvPr/>
        </p:nvSpPr>
        <p:spPr>
          <a:xfrm>
            <a:off x="509953" y="4083132"/>
            <a:ext cx="2025089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1050"/>
            </a:lvl1pPr>
          </a:lstStyle>
          <a:p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(n=254)</a:t>
            </a:r>
          </a:p>
          <a:p>
            <a:r>
              <a:rPr lang="fr-FR" dirty="0"/>
              <a:t>Class IV or V : 18,7% </a:t>
            </a:r>
          </a:p>
          <a:p>
            <a:r>
              <a:rPr lang="fr-FR" dirty="0"/>
              <a:t>VUS : 30%  </a:t>
            </a:r>
          </a:p>
        </p:txBody>
      </p:sp>
    </p:spTree>
    <p:extLst>
      <p:ext uri="{BB962C8B-B14F-4D97-AF65-F5344CB8AC3E}">
        <p14:creationId xmlns:p14="http://schemas.microsoft.com/office/powerpoint/2010/main" val="24359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35D3CF-C90E-6474-5581-95A9F08F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72" y="0"/>
            <a:ext cx="6626528" cy="6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AEB04F-E69F-3893-C8C4-BB55D411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37" y="45218"/>
            <a:ext cx="6532727" cy="50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01A0797-A2DC-0301-67B7-2A42DB9D2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75792"/>
              </p:ext>
            </p:extLst>
          </p:nvPr>
        </p:nvGraphicFramePr>
        <p:xfrm>
          <a:off x="240236" y="193773"/>
          <a:ext cx="6029499" cy="451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96">
                  <a:extLst>
                    <a:ext uri="{9D8B030D-6E8A-4147-A177-3AD203B41FA5}">
                      <a16:colId xmlns:a16="http://schemas.microsoft.com/office/drawing/2014/main" val="2141944385"/>
                    </a:ext>
                  </a:extLst>
                </a:gridCol>
                <a:gridCol w="1364632">
                  <a:extLst>
                    <a:ext uri="{9D8B030D-6E8A-4147-A177-3AD203B41FA5}">
                      <a16:colId xmlns:a16="http://schemas.microsoft.com/office/drawing/2014/main" val="2292863216"/>
                    </a:ext>
                  </a:extLst>
                </a:gridCol>
                <a:gridCol w="1637792">
                  <a:extLst>
                    <a:ext uri="{9D8B030D-6E8A-4147-A177-3AD203B41FA5}">
                      <a16:colId xmlns:a16="http://schemas.microsoft.com/office/drawing/2014/main" val="3035037974"/>
                    </a:ext>
                  </a:extLst>
                </a:gridCol>
                <a:gridCol w="1986279">
                  <a:extLst>
                    <a:ext uri="{9D8B030D-6E8A-4147-A177-3AD203B41FA5}">
                      <a16:colId xmlns:a16="http://schemas.microsoft.com/office/drawing/2014/main" val="3412956021"/>
                    </a:ext>
                  </a:extLst>
                </a:gridCol>
              </a:tblGrid>
              <a:tr h="662394">
                <a:tc>
                  <a:txBody>
                    <a:bodyPr/>
                    <a:lstStyle/>
                    <a:p>
                      <a:r>
                        <a:rPr lang="en-US" sz="14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Methods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Clinical applications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0046201"/>
                  </a:ext>
                </a:extLst>
              </a:tr>
              <a:tr h="159278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Pharmaco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genetics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daily use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No national guideline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Use of cytochromes and HLA genotyping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Decision support with a "digital twin" application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Prediction of side-effects</a:t>
                      </a:r>
                    </a:p>
                    <a:p>
                      <a:pPr marL="0" indent="0">
                        <a:buNone/>
                      </a:pP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/>
                        <a:t>Individual recommendation based on pharmaco-genomics</a:t>
                      </a:r>
                    </a:p>
                    <a:p>
                      <a:pPr marL="0" indent="0">
                        <a:buNone/>
                      </a:pP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Pharmaco-passport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0808830"/>
                  </a:ext>
                </a:extLst>
              </a:tr>
              <a:tr h="2263140">
                <a:tc>
                  <a:txBody>
                    <a:bodyPr/>
                    <a:lstStyle/>
                    <a:p>
                      <a:r>
                        <a:rPr lang="en-US" sz="1200" dirty="0"/>
                        <a:t>Constitutive Genetics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Detection of rare disorders in several specialized centers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No evidence-based guidelines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Large use of genetic testing at the national level</a:t>
                      </a:r>
                    </a:p>
                    <a:p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Opening the sequencing for other psychiatric illnesses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Validation of clinical criteria to access to whole-genome sequencing</a:t>
                      </a:r>
                    </a:p>
                    <a:p>
                      <a:pPr marL="0" indent="0">
                        <a:buNone/>
                      </a:pP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/>
                        <a:t>Identification of novel variants</a:t>
                      </a:r>
                    </a:p>
                    <a:p>
                      <a:pPr marL="0" indent="0">
                        <a:buNone/>
                      </a:pP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/>
                        <a:t>Understanding the pathophysiology in relation with environmental factors and sub-groups definition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2352992"/>
                  </a:ext>
                </a:extLst>
              </a:tr>
            </a:tbl>
          </a:graphicData>
        </a:graphic>
      </p:graphicFrame>
      <p:pic>
        <p:nvPicPr>
          <p:cNvPr id="5" name="Picture 2" descr="un psychiatre qui discute de génétique en étant assis à côté d'un patient allongé sur un divan dans un style futuriste">
            <a:extLst>
              <a:ext uri="{FF2B5EF4-FFF2-40B4-BE49-F238E27FC236}">
                <a16:creationId xmlns:a16="http://schemas.microsoft.com/office/drawing/2014/main" id="{C3F052B3-1DDB-0686-4819-DDEDE1BE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1" y="2140337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F7AECA2-2697-0B2A-1250-9E34197F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68" y="416944"/>
            <a:ext cx="1506896" cy="15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8E087-D6C6-4A35-656C-C7BE23FE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8" y="164860"/>
            <a:ext cx="8424000" cy="540000"/>
          </a:xfrm>
        </p:spPr>
        <p:txBody>
          <a:bodyPr/>
          <a:lstStyle/>
          <a:p>
            <a:pPr algn="ctr"/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endpoints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DDAC7-B4CB-58FB-AAE2-D8FBC2192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64850"/>
            <a:ext cx="8424000" cy="3628705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						Participation to the Clozapine Taskforce and 						modifications of the national recommandation </a:t>
            </a:r>
          </a:p>
          <a:p>
            <a:r>
              <a:rPr lang="fr-FR" dirty="0"/>
              <a:t>						for white </a:t>
            </a:r>
            <a:r>
              <a:rPr lang="fr-FR" dirty="0" err="1"/>
              <a:t>blood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 monitoring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</a:t>
            </a:r>
          </a:p>
          <a:p>
            <a:r>
              <a:rPr lang="fr-FR" dirty="0"/>
              <a:t>			Interview for the Plan France </a:t>
            </a:r>
            <a:r>
              <a:rPr lang="fr-FR" dirty="0" err="1"/>
              <a:t>Medecine</a:t>
            </a:r>
            <a:r>
              <a:rPr lang="fr-FR" dirty="0"/>
              <a:t> </a:t>
            </a:r>
            <a:r>
              <a:rPr lang="fr-FR" dirty="0" err="1"/>
              <a:t>Genomique</a:t>
            </a:r>
            <a:r>
              <a:rPr lang="fr-FR" dirty="0"/>
              <a:t> 2.0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		National guidelines for </a:t>
            </a:r>
            <a:r>
              <a:rPr lang="fr-FR" dirty="0" err="1"/>
              <a:t>pharmacogenetics</a:t>
            </a:r>
            <a:r>
              <a:rPr lang="fr-FR" dirty="0"/>
              <a:t> (in process)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59EED-BFF7-F168-2565-4E102C07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0A9E-28F0-440A-B97A-BA7DC54D6615}" type="slidenum">
              <a:rPr lang="fr-FR" smtClean="0"/>
              <a:t>15</a:t>
            </a:fld>
            <a:endParaRPr lang="fr-FR"/>
          </a:p>
        </p:txBody>
      </p:sp>
      <p:pic>
        <p:nvPicPr>
          <p:cNvPr id="1026" name="Picture 2" descr="Inspection générale des affaires sociales — Wikipédia">
            <a:extLst>
              <a:ext uri="{FF2B5EF4-FFF2-40B4-BE49-F238E27FC236}">
                <a16:creationId xmlns:a16="http://schemas.microsoft.com/office/drawing/2014/main" id="{93E93F63-4091-F5DF-43EF-12CA6AC3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" y="2156879"/>
            <a:ext cx="1201637" cy="12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'est-ce que la Haute Autorité de Santé (HAS) ? - Générations Mouvement">
            <a:extLst>
              <a:ext uri="{FF2B5EF4-FFF2-40B4-BE49-F238E27FC236}">
                <a16:creationId xmlns:a16="http://schemas.microsoft.com/office/drawing/2014/main" id="{548616B6-C2C3-6597-BC9E-6C1A97FD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719332"/>
            <a:ext cx="1664492" cy="6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F9C12E-6743-D143-B8D5-578CACF0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3" y="597883"/>
            <a:ext cx="1409822" cy="1417443"/>
          </a:xfrm>
          <a:prstGeom prst="rect">
            <a:avLst/>
          </a:prstGeom>
        </p:spPr>
      </p:pic>
      <p:pic>
        <p:nvPicPr>
          <p:cNvPr id="1030" name="Picture 6" descr="ANSM">
            <a:extLst>
              <a:ext uri="{FF2B5EF4-FFF2-40B4-BE49-F238E27FC236}">
                <a16:creationId xmlns:a16="http://schemas.microsoft.com/office/drawing/2014/main" id="{F8EA0D67-F06E-96F3-BBC9-3C0389D1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55" y="1169224"/>
            <a:ext cx="2259173" cy="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508208E-6C5D-1E19-C115-14F8E1DD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8"/>
          <a:stretch/>
        </p:blipFill>
        <p:spPr>
          <a:xfrm>
            <a:off x="4839604" y="704054"/>
            <a:ext cx="2129283" cy="34053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E2F287-E992-4C7D-327D-FF2341BA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63" y="1229033"/>
            <a:ext cx="4251602" cy="23554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DBA3FD6-A90C-0213-2BE7-D306AF028130}"/>
              </a:ext>
            </a:extLst>
          </p:cNvPr>
          <p:cNvSpPr txBox="1"/>
          <p:nvPr/>
        </p:nvSpPr>
        <p:spPr>
          <a:xfrm>
            <a:off x="6660852" y="716966"/>
            <a:ext cx="2862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/>
              <a:t>Adapting</a:t>
            </a:r>
            <a:r>
              <a:rPr lang="fr-FR" sz="1050" b="1" dirty="0"/>
              <a:t> the </a:t>
            </a:r>
            <a:r>
              <a:rPr lang="fr-FR" sz="1050" b="1" dirty="0" err="1"/>
              <a:t>treatment</a:t>
            </a:r>
            <a:endParaRPr lang="fr-FR" sz="105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CEB498-2EBD-D507-669E-19BA62300D32}"/>
              </a:ext>
            </a:extLst>
          </p:cNvPr>
          <p:cNvSpPr txBox="1"/>
          <p:nvPr/>
        </p:nvSpPr>
        <p:spPr>
          <a:xfrm>
            <a:off x="7001717" y="1749700"/>
            <a:ext cx="257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Drug </a:t>
            </a:r>
            <a:r>
              <a:rPr lang="fr-FR" sz="1050" b="1" dirty="0" err="1"/>
              <a:t>repurposing</a:t>
            </a:r>
            <a:endParaRPr lang="fr-FR" sz="105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052A77-9C36-0655-FC34-455F64737B13}"/>
              </a:ext>
            </a:extLst>
          </p:cNvPr>
          <p:cNvSpPr txBox="1"/>
          <p:nvPr/>
        </p:nvSpPr>
        <p:spPr>
          <a:xfrm>
            <a:off x="6592950" y="2540059"/>
            <a:ext cx="3053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/>
              <a:t>Development</a:t>
            </a:r>
            <a:r>
              <a:rPr lang="fr-FR" sz="1050" b="1" dirty="0"/>
              <a:t> of innovative</a:t>
            </a:r>
          </a:p>
          <a:p>
            <a:r>
              <a:rPr lang="fr-FR" sz="1050" b="1" dirty="0" err="1"/>
              <a:t>therapy</a:t>
            </a:r>
            <a:endParaRPr lang="fr-FR" sz="105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AD1890-4366-FB43-83F4-B8A8D0F0AC38}"/>
              </a:ext>
            </a:extLst>
          </p:cNvPr>
          <p:cNvSpPr txBox="1"/>
          <p:nvPr/>
        </p:nvSpPr>
        <p:spPr>
          <a:xfrm>
            <a:off x="329835" y="3588148"/>
            <a:ext cx="18908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Use of </a:t>
            </a:r>
            <a:r>
              <a:rPr lang="fr-FR" sz="1050" b="1" dirty="0" err="1"/>
              <a:t>symptomatic</a:t>
            </a:r>
            <a:r>
              <a:rPr lang="fr-FR" sz="1050" b="1" dirty="0"/>
              <a:t> </a:t>
            </a:r>
            <a:r>
              <a:rPr lang="fr-FR" sz="1050" b="1" dirty="0" err="1"/>
              <a:t>treatment</a:t>
            </a:r>
            <a:r>
              <a:rPr lang="fr-FR" sz="1050" b="1" dirty="0"/>
              <a:t> </a:t>
            </a:r>
          </a:p>
          <a:p>
            <a:pPr algn="ctr"/>
            <a:r>
              <a:rPr lang="fr-FR" sz="1050" b="1" dirty="0"/>
              <a:t>(trial-and-</a:t>
            </a:r>
            <a:r>
              <a:rPr lang="fr-FR" sz="1050" b="1" dirty="0" err="1"/>
              <a:t>error</a:t>
            </a:r>
            <a:r>
              <a:rPr lang="fr-FR" sz="1050" b="1" dirty="0"/>
              <a:t> design)</a:t>
            </a:r>
            <a:endParaRPr lang="fr-FR" sz="10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5AA8D8-31A2-CAFA-3CB8-0E27E3BFA963}"/>
              </a:ext>
            </a:extLst>
          </p:cNvPr>
          <p:cNvSpPr txBox="1"/>
          <p:nvPr/>
        </p:nvSpPr>
        <p:spPr>
          <a:xfrm>
            <a:off x="1792711" y="1609862"/>
            <a:ext cx="1753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Biomarkers</a:t>
            </a:r>
            <a:endParaRPr lang="fr-FR" sz="105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D66EA8-93FB-9212-ED05-277D3332ED58}"/>
              </a:ext>
            </a:extLst>
          </p:cNvPr>
          <p:cNvSpPr txBox="1"/>
          <p:nvPr/>
        </p:nvSpPr>
        <p:spPr>
          <a:xfrm>
            <a:off x="3350288" y="3598312"/>
            <a:ext cx="1753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Detection</a:t>
            </a:r>
            <a:r>
              <a:rPr lang="fr-FR" sz="1050" b="1" dirty="0"/>
              <a:t> of rare and </a:t>
            </a:r>
            <a:r>
              <a:rPr lang="fr-FR" sz="1050" b="1" dirty="0" err="1"/>
              <a:t>common</a:t>
            </a:r>
            <a:r>
              <a:rPr lang="fr-FR" sz="1050" b="1" dirty="0"/>
              <a:t> variants</a:t>
            </a:r>
            <a:endParaRPr lang="fr-FR" sz="105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121807A-FF80-421E-41D0-EF04B5B27EB6}"/>
              </a:ext>
            </a:extLst>
          </p:cNvPr>
          <p:cNvSpPr txBox="1"/>
          <p:nvPr/>
        </p:nvSpPr>
        <p:spPr>
          <a:xfrm>
            <a:off x="6592950" y="3434294"/>
            <a:ext cx="29302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Non </a:t>
            </a:r>
            <a:r>
              <a:rPr lang="fr-FR" sz="1050" b="1" dirty="0" err="1"/>
              <a:t>pharmacological</a:t>
            </a:r>
            <a:r>
              <a:rPr lang="fr-FR" sz="1050" b="1" dirty="0"/>
              <a:t> </a:t>
            </a:r>
            <a:br>
              <a:rPr lang="fr-FR" sz="1050" b="1" dirty="0"/>
            </a:br>
            <a:r>
              <a:rPr lang="fr-FR" sz="1050" b="1" dirty="0" err="1"/>
              <a:t>treatment</a:t>
            </a:r>
            <a:endParaRPr lang="fr-FR" sz="105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5ADBA5-F642-61BC-0F72-B3259EC1E67B}"/>
              </a:ext>
            </a:extLst>
          </p:cNvPr>
          <p:cNvSpPr txBox="1"/>
          <p:nvPr/>
        </p:nvSpPr>
        <p:spPr>
          <a:xfrm>
            <a:off x="623294" y="167611"/>
            <a:ext cx="88660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75" b="1" dirty="0" err="1"/>
              <a:t>From</a:t>
            </a:r>
            <a:r>
              <a:rPr lang="fr-FR" sz="1875" b="1" dirty="0"/>
              <a:t> </a:t>
            </a:r>
            <a:r>
              <a:rPr lang="fr-FR" sz="1875" b="1" dirty="0" err="1"/>
              <a:t>symptomatic</a:t>
            </a:r>
            <a:r>
              <a:rPr lang="fr-FR" sz="1875" b="1" dirty="0"/>
              <a:t> </a:t>
            </a:r>
            <a:r>
              <a:rPr lang="fr-FR" sz="1875" b="1" dirty="0" err="1"/>
              <a:t>treatment</a:t>
            </a:r>
            <a:r>
              <a:rPr lang="fr-FR" sz="1875" b="1" dirty="0"/>
              <a:t> to </a:t>
            </a:r>
            <a:r>
              <a:rPr lang="fr-FR" sz="1875" b="1" dirty="0" err="1"/>
              <a:t>precision</a:t>
            </a:r>
            <a:r>
              <a:rPr lang="fr-FR" sz="1875" b="1" dirty="0"/>
              <a:t> </a:t>
            </a:r>
            <a:r>
              <a:rPr lang="fr-FR" sz="1875" b="1" dirty="0" err="1"/>
              <a:t>medicine</a:t>
            </a:r>
            <a:r>
              <a:rPr lang="fr-FR" sz="1875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75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8EE6C-D4BC-6F79-A45A-B103184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502" y="283069"/>
            <a:ext cx="5439967" cy="994172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Cohorts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: French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Minds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2A8D82A-B196-0754-21B8-65F8B3533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09662"/>
              </p:ext>
            </p:extLst>
          </p:nvPr>
        </p:nvGraphicFramePr>
        <p:xfrm>
          <a:off x="5045656" y="2096491"/>
          <a:ext cx="3607023" cy="2304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18639">
                  <a:extLst>
                    <a:ext uri="{9D8B030D-6E8A-4147-A177-3AD203B41FA5}">
                      <a16:colId xmlns:a16="http://schemas.microsoft.com/office/drawing/2014/main" val="3206159315"/>
                    </a:ext>
                  </a:extLst>
                </a:gridCol>
                <a:gridCol w="1088384">
                  <a:extLst>
                    <a:ext uri="{9D8B030D-6E8A-4147-A177-3AD203B41FA5}">
                      <a16:colId xmlns:a16="http://schemas.microsoft.com/office/drawing/2014/main" val="286634323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Diagnosis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6941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First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episode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of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psychosis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b="0" dirty="0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482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Schizophrenia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b="0" dirty="0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6127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Bipolar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disorder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b="0" dirty="0">
                          <a:solidFill>
                            <a:srgbClr val="000000"/>
                          </a:solidFill>
                          <a:effectLst/>
                        </a:rPr>
                        <a:t>750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553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Recurrent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depressive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episodes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1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4837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Autism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without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intellectual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</a:rPr>
                        <a:t>disability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b="0" dirty="0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  <a:endParaRPr lang="fr-FR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2761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1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1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7982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</a:rPr>
                        <a:t>3000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17062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34BBA93-BB67-02B6-B23E-B7955A66FF0A}"/>
              </a:ext>
            </a:extLst>
          </p:cNvPr>
          <p:cNvSpPr txBox="1"/>
          <p:nvPr/>
        </p:nvSpPr>
        <p:spPr>
          <a:xfrm>
            <a:off x="255277" y="886647"/>
            <a:ext cx="5439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Retrospective</a:t>
            </a:r>
            <a:r>
              <a:rPr lang="fr-FR" b="1" u="sng" dirty="0"/>
              <a:t> </a:t>
            </a:r>
            <a:r>
              <a:rPr lang="fr-FR" b="1" u="sng" dirty="0" err="1"/>
              <a:t>cohort</a:t>
            </a:r>
            <a:r>
              <a:rPr lang="fr-FR" b="1" u="sng" dirty="0"/>
              <a:t> (FACE)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DNA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r>
              <a:rPr lang="fr-FR" dirty="0"/>
              <a:t>9 µg sent out for </a:t>
            </a:r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1 561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bipolar</a:t>
            </a:r>
            <a:r>
              <a:rPr lang="fr-FR" dirty="0"/>
              <a:t> </a:t>
            </a:r>
            <a:r>
              <a:rPr lang="fr-FR" dirty="0" err="1"/>
              <a:t>disorder</a:t>
            </a:r>
            <a:endParaRPr lang="fr-FR" dirty="0"/>
          </a:p>
          <a:p>
            <a:r>
              <a:rPr lang="fr-FR" dirty="0"/>
              <a:t>870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schizophrenia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disorder</a:t>
            </a:r>
            <a:endParaRPr lang="fr-FR" dirty="0"/>
          </a:p>
          <a:p>
            <a:r>
              <a:rPr lang="fr-FR" dirty="0"/>
              <a:t>242 </a:t>
            </a:r>
            <a:r>
              <a:rPr lang="fr-FR" dirty="0" err="1"/>
              <a:t>with</a:t>
            </a:r>
            <a:r>
              <a:rPr lang="fr-FR" dirty="0"/>
              <a:t> major </a:t>
            </a:r>
            <a:r>
              <a:rPr lang="fr-FR" dirty="0" err="1"/>
              <a:t>depressive</a:t>
            </a:r>
            <a:r>
              <a:rPr lang="fr-FR" dirty="0"/>
              <a:t> </a:t>
            </a:r>
            <a:r>
              <a:rPr lang="fr-FR" dirty="0" err="1"/>
              <a:t>disorder</a:t>
            </a:r>
            <a:endParaRPr lang="fr-FR" dirty="0"/>
          </a:p>
          <a:p>
            <a:r>
              <a:rPr lang="fr-FR" dirty="0"/>
              <a:t>255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autism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disorder</a:t>
            </a:r>
            <a:endParaRPr lang="fr-FR" dirty="0"/>
          </a:p>
          <a:p>
            <a:r>
              <a:rPr lang="fr-FR" dirty="0"/>
              <a:t>~ 240 </a:t>
            </a:r>
            <a:r>
              <a:rPr lang="fr-FR" dirty="0" err="1"/>
              <a:t>healthy</a:t>
            </a:r>
            <a:r>
              <a:rPr lang="fr-FR" dirty="0"/>
              <a:t> </a:t>
            </a:r>
            <a:r>
              <a:rPr lang="fr-FR" dirty="0" err="1"/>
              <a:t>controls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ED7BC6-4610-F4FE-68C7-7D3357F8AFC6}"/>
              </a:ext>
            </a:extLst>
          </p:cNvPr>
          <p:cNvSpPr txBox="1"/>
          <p:nvPr/>
        </p:nvSpPr>
        <p:spPr>
          <a:xfrm>
            <a:off x="5139559" y="83355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Prospective </a:t>
            </a:r>
            <a:r>
              <a:rPr lang="fr-FR" b="1" u="sng" dirty="0" err="1"/>
              <a:t>cohort</a:t>
            </a:r>
            <a:endParaRPr lang="fr-FR" b="1" u="sng" dirty="0"/>
          </a:p>
          <a:p>
            <a:r>
              <a:rPr lang="fr-FR" sz="1400" dirty="0" err="1"/>
              <a:t>Ethical</a:t>
            </a:r>
            <a:r>
              <a:rPr lang="fr-FR" sz="1400" dirty="0"/>
              <a:t> </a:t>
            </a:r>
            <a:r>
              <a:rPr lang="fr-FR" sz="1400" dirty="0" err="1"/>
              <a:t>approval</a:t>
            </a:r>
            <a:r>
              <a:rPr lang="fr-FR" sz="1400" dirty="0"/>
              <a:t> </a:t>
            </a:r>
          </a:p>
          <a:p>
            <a:r>
              <a:rPr lang="fr-FR" sz="1400" dirty="0" err="1"/>
              <a:t>Additional</a:t>
            </a:r>
            <a:r>
              <a:rPr lang="fr-FR" sz="1400" dirty="0"/>
              <a:t> set of 3 000 </a:t>
            </a:r>
            <a:r>
              <a:rPr lang="fr-FR" sz="1400" dirty="0" err="1"/>
              <a:t>individuals</a:t>
            </a:r>
            <a:endParaRPr lang="fr-FR" sz="1400" dirty="0"/>
          </a:p>
          <a:p>
            <a:r>
              <a:rPr lang="fr-FR" sz="1400" dirty="0" err="1"/>
              <a:t>Recruitement</a:t>
            </a:r>
            <a:r>
              <a:rPr lang="fr-FR" sz="1400" dirty="0"/>
              <a:t> </a:t>
            </a:r>
            <a:r>
              <a:rPr lang="fr-FR" sz="1400" dirty="0" err="1"/>
              <a:t>during</a:t>
            </a:r>
            <a:r>
              <a:rPr lang="fr-FR" sz="1400" dirty="0"/>
              <a:t> the </a:t>
            </a:r>
            <a:r>
              <a:rPr lang="fr-FR" sz="1400" dirty="0" err="1"/>
              <a:t>next</a:t>
            </a:r>
            <a:r>
              <a:rPr lang="fr-FR" sz="1400" dirty="0"/>
              <a:t> 5 </a:t>
            </a:r>
            <a:r>
              <a:rPr lang="fr-FR" sz="1400" dirty="0" err="1"/>
              <a:t>years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8314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7B0B83-7F55-8D72-756E-9F88C441B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2" t="11540" r="24307" b="9837"/>
          <a:stretch/>
        </p:blipFill>
        <p:spPr>
          <a:xfrm>
            <a:off x="0" y="1268016"/>
            <a:ext cx="4622957" cy="3875484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3011FF2-DA7F-024D-DF72-FE0318A99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33486"/>
              </p:ext>
            </p:extLst>
          </p:nvPr>
        </p:nvGraphicFramePr>
        <p:xfrm>
          <a:off x="5215270" y="1268016"/>
          <a:ext cx="3928730" cy="382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8730">
                  <a:extLst>
                    <a:ext uri="{9D8B030D-6E8A-4147-A177-3AD203B41FA5}">
                      <a16:colId xmlns:a16="http://schemas.microsoft.com/office/drawing/2014/main" val="150158813"/>
                    </a:ext>
                  </a:extLst>
                </a:gridCol>
              </a:tblGrid>
              <a:tr h="83276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300" dirty="0" err="1"/>
                        <a:t>Genotyping</a:t>
                      </a:r>
                      <a:r>
                        <a:rPr lang="fr-FR" sz="2300" dirty="0"/>
                        <a:t> (GSA MD)</a:t>
                      </a:r>
                      <a:br>
                        <a:rPr lang="fr-FR" sz="2300" dirty="0"/>
                      </a:br>
                      <a:r>
                        <a:rPr lang="fr-FR" sz="2300" dirty="0" err="1"/>
                        <a:t>Whole-Genome</a:t>
                      </a:r>
                      <a:r>
                        <a:rPr lang="fr-FR" sz="2300" dirty="0"/>
                        <a:t> </a:t>
                      </a:r>
                      <a:r>
                        <a:rPr lang="fr-FR" sz="2300" dirty="0" err="1"/>
                        <a:t>Sequencing</a:t>
                      </a:r>
                      <a:r>
                        <a:rPr lang="fr-FR" sz="2300" dirty="0"/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52189150"/>
                  </a:ext>
                </a:extLst>
              </a:tr>
              <a:tr h="728081">
                <a:tc>
                  <a:txBody>
                    <a:bodyPr/>
                    <a:lstStyle/>
                    <a:p>
                      <a:r>
                        <a:rPr lang="fr-FR" sz="2300" dirty="0"/>
                        <a:t>DNA </a:t>
                      </a:r>
                      <a:r>
                        <a:rPr lang="fr-FR" sz="2300" dirty="0" err="1"/>
                        <a:t>methylation</a:t>
                      </a:r>
                      <a:r>
                        <a:rPr lang="fr-FR" sz="2300" dirty="0"/>
                        <a:t> (EPIC chip)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43707692"/>
                  </a:ext>
                </a:extLst>
              </a:tr>
              <a:tr h="741829">
                <a:tc>
                  <a:txBody>
                    <a:bodyPr/>
                    <a:lstStyle/>
                    <a:p>
                      <a:r>
                        <a:rPr lang="fr-FR" sz="2300" dirty="0" err="1"/>
                        <a:t>RNAseq</a:t>
                      </a:r>
                      <a:endParaRPr lang="fr-FR" sz="2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2165624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r>
                        <a:rPr lang="fr-FR" sz="2300" dirty="0" err="1"/>
                        <a:t>Olink</a:t>
                      </a:r>
                      <a:r>
                        <a:rPr lang="fr-FR" sz="2300" dirty="0"/>
                        <a:t> / NULISA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08482649"/>
                  </a:ext>
                </a:extLst>
              </a:tr>
              <a:tr h="7959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 </a:t>
                      </a:r>
                      <a:r>
                        <a:rPr lang="fr-FR" sz="23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spectroscopy</a:t>
                      </a:r>
                      <a:endParaRPr lang="fr-FR" sz="2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25858079"/>
                  </a:ext>
                </a:extLst>
              </a:tr>
            </a:tbl>
          </a:graphicData>
        </a:graphic>
      </p:graphicFrame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52C9ED12-1929-9A7E-1EA6-F3A8651FA60D}"/>
              </a:ext>
            </a:extLst>
          </p:cNvPr>
          <p:cNvSpPr/>
          <p:nvPr/>
        </p:nvSpPr>
        <p:spPr>
          <a:xfrm>
            <a:off x="4532127" y="1690576"/>
            <a:ext cx="531628" cy="2392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4" name="Flèche : droite rayée 13">
            <a:extLst>
              <a:ext uri="{FF2B5EF4-FFF2-40B4-BE49-F238E27FC236}">
                <a16:creationId xmlns:a16="http://schemas.microsoft.com/office/drawing/2014/main" id="{E2C3A22E-4420-5B68-CE66-0220D945A1E2}"/>
              </a:ext>
            </a:extLst>
          </p:cNvPr>
          <p:cNvSpPr/>
          <p:nvPr/>
        </p:nvSpPr>
        <p:spPr>
          <a:xfrm>
            <a:off x="4542757" y="2426882"/>
            <a:ext cx="531628" cy="23923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6" name="Flèche : droite rayée 15">
            <a:extLst>
              <a:ext uri="{FF2B5EF4-FFF2-40B4-BE49-F238E27FC236}">
                <a16:creationId xmlns:a16="http://schemas.microsoft.com/office/drawing/2014/main" id="{89DB30CE-9B30-8B49-B92E-FE3A8ABDA0D0}"/>
              </a:ext>
            </a:extLst>
          </p:cNvPr>
          <p:cNvSpPr/>
          <p:nvPr/>
        </p:nvSpPr>
        <p:spPr>
          <a:xfrm>
            <a:off x="4545043" y="3876206"/>
            <a:ext cx="531628" cy="239232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B0DC08-3A6B-F055-B256-1F6EF9BF2D3C}"/>
              </a:ext>
            </a:extLst>
          </p:cNvPr>
          <p:cNvSpPr txBox="1"/>
          <p:nvPr/>
        </p:nvSpPr>
        <p:spPr>
          <a:xfrm>
            <a:off x="163579" y="47454"/>
            <a:ext cx="90340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25" b="1" dirty="0"/>
              <a:t>French </a:t>
            </a:r>
            <a:r>
              <a:rPr lang="fr-FR" sz="2625" b="1" dirty="0" err="1"/>
              <a:t>Minds</a:t>
            </a:r>
            <a:r>
              <a:rPr lang="fr-FR" sz="2625" b="1" dirty="0"/>
              <a:t>:</a:t>
            </a:r>
          </a:p>
          <a:p>
            <a:pPr algn="ctr"/>
            <a:r>
              <a:rPr lang="fr-FR" sz="2625" dirty="0"/>
              <a:t>An </a:t>
            </a:r>
            <a:r>
              <a:rPr lang="fr-FR" sz="2625" dirty="0" err="1"/>
              <a:t>opportunity</a:t>
            </a:r>
            <a:r>
              <a:rPr lang="fr-FR" sz="2625" dirty="0"/>
              <a:t> to </a:t>
            </a:r>
            <a:r>
              <a:rPr lang="fr-FR" sz="2625" dirty="0" err="1"/>
              <a:t>assess</a:t>
            </a:r>
            <a:r>
              <a:rPr lang="fr-FR" sz="2625" dirty="0"/>
              <a:t> the </a:t>
            </a:r>
            <a:r>
              <a:rPr lang="fr-FR" sz="2625" dirty="0" err="1"/>
              <a:t>biology</a:t>
            </a:r>
            <a:r>
              <a:rPr lang="fr-FR" sz="2625" dirty="0"/>
              <a:t> at </a:t>
            </a:r>
            <a:r>
              <a:rPr lang="fr-FR" sz="2625" dirty="0" err="1"/>
              <a:t>several</a:t>
            </a:r>
            <a:r>
              <a:rPr lang="fr-FR" sz="2625" dirty="0"/>
              <a:t> </a:t>
            </a:r>
            <a:r>
              <a:rPr lang="fr-FR" sz="2625" dirty="0" err="1"/>
              <a:t>omic</a:t>
            </a:r>
            <a:r>
              <a:rPr lang="fr-FR" sz="2625" dirty="0"/>
              <a:t> </a:t>
            </a:r>
            <a:r>
              <a:rPr lang="fr-FR" sz="2625" dirty="0" err="1"/>
              <a:t>levels</a:t>
            </a:r>
            <a:endParaRPr lang="fr-FR" sz="2625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FBE606C-D30E-6FB0-A5AB-4B2815972045}"/>
              </a:ext>
            </a:extLst>
          </p:cNvPr>
          <p:cNvCxnSpPr/>
          <p:nvPr/>
        </p:nvCxnSpPr>
        <p:spPr>
          <a:xfrm>
            <a:off x="-54864" y="973836"/>
            <a:ext cx="9285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 : droite rayée 1">
            <a:extLst>
              <a:ext uri="{FF2B5EF4-FFF2-40B4-BE49-F238E27FC236}">
                <a16:creationId xmlns:a16="http://schemas.microsoft.com/office/drawing/2014/main" id="{6D88C144-3AB4-4BA9-4C6C-0E5A09078DBA}"/>
              </a:ext>
            </a:extLst>
          </p:cNvPr>
          <p:cNvSpPr/>
          <p:nvPr/>
        </p:nvSpPr>
        <p:spPr>
          <a:xfrm>
            <a:off x="4542757" y="3094077"/>
            <a:ext cx="531628" cy="2392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3" name="Flèche : droite rayée 2">
            <a:extLst>
              <a:ext uri="{FF2B5EF4-FFF2-40B4-BE49-F238E27FC236}">
                <a16:creationId xmlns:a16="http://schemas.microsoft.com/office/drawing/2014/main" id="{3CA37AE4-0925-B84E-B7B6-75C5358FACCB}"/>
              </a:ext>
            </a:extLst>
          </p:cNvPr>
          <p:cNvSpPr/>
          <p:nvPr/>
        </p:nvSpPr>
        <p:spPr>
          <a:xfrm>
            <a:off x="4572000" y="4597830"/>
            <a:ext cx="531628" cy="2392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306222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80CD3-BBFB-3152-20E9-CD378687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81" y="217379"/>
            <a:ext cx="8104289" cy="994172"/>
          </a:xfrm>
        </p:spPr>
        <p:txBody>
          <a:bodyPr/>
          <a:lstStyle/>
          <a:p>
            <a:pPr algn="ctr"/>
            <a:r>
              <a:rPr lang="fr-FR" dirty="0" err="1"/>
              <a:t>Working</a:t>
            </a:r>
            <a:r>
              <a:rPr lang="fr-FR" dirty="0"/>
              <a:t> group « </a:t>
            </a:r>
            <a:r>
              <a:rPr lang="fr-FR" dirty="0" err="1"/>
              <a:t>blood</a:t>
            </a:r>
            <a:r>
              <a:rPr lang="fr-FR" dirty="0"/>
              <a:t> </a:t>
            </a:r>
            <a:r>
              <a:rPr lang="fr-FR" dirty="0" err="1"/>
              <a:t>biomarkers</a:t>
            </a:r>
            <a:r>
              <a:rPr lang="fr-FR" dirty="0"/>
              <a:t>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D1900-5CEB-8E4B-F0D4-62782ED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80" y="800887"/>
            <a:ext cx="2397389" cy="1752407"/>
          </a:xfrm>
          <a:solidFill>
            <a:schemeClr val="tx2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Coordination</a:t>
            </a:r>
          </a:p>
          <a:p>
            <a:r>
              <a:rPr lang="fr-FR" dirty="0"/>
              <a:t>Boris Chaumette </a:t>
            </a:r>
          </a:p>
          <a:p>
            <a:r>
              <a:rPr lang="fr-FR" dirty="0"/>
              <a:t>Jean-François Deleuze</a:t>
            </a:r>
          </a:p>
          <a:p>
            <a:r>
              <a:rPr lang="fr-FR" dirty="0"/>
              <a:t>Romain Rey</a:t>
            </a:r>
          </a:p>
          <a:p>
            <a:endParaRPr lang="fr-FR" dirty="0"/>
          </a:p>
          <a:p>
            <a:r>
              <a:rPr lang="fr-FR" b="1" dirty="0"/>
              <a:t>Support</a:t>
            </a:r>
          </a:p>
          <a:p>
            <a:r>
              <a:rPr lang="fr-FR" dirty="0"/>
              <a:t>Jing Bai</a:t>
            </a:r>
          </a:p>
          <a:p>
            <a:r>
              <a:rPr lang="fr-FR" dirty="0"/>
              <a:t>jing.bai@fondation-fondamental.org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35A5C6-85B6-3E0F-C2F0-39BDB56D5726}"/>
              </a:ext>
            </a:extLst>
          </p:cNvPr>
          <p:cNvSpPr txBox="1"/>
          <p:nvPr/>
        </p:nvSpPr>
        <p:spPr>
          <a:xfrm>
            <a:off x="2934073" y="3251849"/>
            <a:ext cx="356481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 </a:t>
            </a:r>
            <a:r>
              <a:rPr lang="fr-FR" b="1" dirty="0" err="1"/>
              <a:t>metabolomics</a:t>
            </a:r>
            <a:r>
              <a:rPr lang="fr-FR" b="1" dirty="0"/>
              <a:t> </a:t>
            </a:r>
            <a:r>
              <a:rPr lang="fr-FR" b="1" dirty="0" err="1"/>
              <a:t>lipidomics</a:t>
            </a:r>
            <a:r>
              <a:rPr lang="fr-FR" b="1" dirty="0"/>
              <a:t> and </a:t>
            </a:r>
            <a:r>
              <a:rPr lang="fr-FR" b="1" dirty="0" err="1"/>
              <a:t>proteomics</a:t>
            </a:r>
            <a:r>
              <a:rPr lang="fr-FR" b="1" dirty="0"/>
              <a:t>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055ADB-0D13-9BD0-022B-BE96F8AD3416}"/>
              </a:ext>
            </a:extLst>
          </p:cNvPr>
          <p:cNvSpPr txBox="1"/>
          <p:nvPr/>
        </p:nvSpPr>
        <p:spPr>
          <a:xfrm>
            <a:off x="2942143" y="804715"/>
            <a:ext cx="35567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 </a:t>
            </a:r>
            <a:r>
              <a:rPr lang="fr-FR" b="1" dirty="0" err="1"/>
              <a:t>statistical</a:t>
            </a:r>
            <a:r>
              <a:rPr lang="fr-FR" b="1" dirty="0"/>
              <a:t> </a:t>
            </a:r>
            <a:r>
              <a:rPr lang="fr-FR" b="1" dirty="0" err="1"/>
              <a:t>genetics</a:t>
            </a:r>
            <a:r>
              <a:rPr lang="fr-FR" b="1" dirty="0"/>
              <a:t> » </a:t>
            </a:r>
          </a:p>
          <a:p>
            <a:r>
              <a:rPr lang="fr-FR" b="1" dirty="0"/>
              <a:t>(GWAS, </a:t>
            </a:r>
            <a:r>
              <a:rPr lang="fr-FR" b="1" dirty="0" err="1"/>
              <a:t>mendelian</a:t>
            </a:r>
            <a:r>
              <a:rPr lang="fr-FR" b="1" dirty="0"/>
              <a:t> </a:t>
            </a:r>
            <a:r>
              <a:rPr lang="fr-FR" b="1" dirty="0" err="1"/>
              <a:t>randomization</a:t>
            </a:r>
            <a:r>
              <a:rPr lang="fr-FR" b="1" dirty="0"/>
              <a:t>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7DAA48-E925-CB48-94A2-C12F04BD3676}"/>
              </a:ext>
            </a:extLst>
          </p:cNvPr>
          <p:cNvSpPr txBox="1"/>
          <p:nvPr/>
        </p:nvSpPr>
        <p:spPr>
          <a:xfrm>
            <a:off x="2942143" y="1488398"/>
            <a:ext cx="35567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 </a:t>
            </a:r>
            <a:r>
              <a:rPr lang="fr-FR" b="1" dirty="0" err="1"/>
              <a:t>genomics</a:t>
            </a:r>
            <a:r>
              <a:rPr lang="fr-FR" b="1" dirty="0"/>
              <a:t> »  (WGS)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D92031-3EFD-BDBF-A8F4-AEA426C434F9}"/>
              </a:ext>
            </a:extLst>
          </p:cNvPr>
          <p:cNvSpPr txBox="1"/>
          <p:nvPr/>
        </p:nvSpPr>
        <p:spPr>
          <a:xfrm>
            <a:off x="2934074" y="2749688"/>
            <a:ext cx="356481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 </a:t>
            </a:r>
            <a:r>
              <a:rPr lang="fr-FR" b="1" dirty="0" err="1"/>
              <a:t>methylomics</a:t>
            </a:r>
            <a:r>
              <a:rPr lang="fr-FR" b="1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BA4B51-7EA8-6E4E-C694-81F9340BD2C6}"/>
              </a:ext>
            </a:extLst>
          </p:cNvPr>
          <p:cNvSpPr txBox="1"/>
          <p:nvPr/>
        </p:nvSpPr>
        <p:spPr>
          <a:xfrm>
            <a:off x="2934074" y="2030074"/>
            <a:ext cx="356481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 </a:t>
            </a:r>
            <a:r>
              <a:rPr lang="fr-FR" b="1" dirty="0" err="1"/>
              <a:t>transcriptomics</a:t>
            </a:r>
            <a:r>
              <a:rPr lang="fr-FR" b="1" dirty="0"/>
              <a:t> » </a:t>
            </a:r>
          </a:p>
          <a:p>
            <a:r>
              <a:rPr lang="fr-FR" b="1" dirty="0"/>
              <a:t>(</a:t>
            </a:r>
            <a:r>
              <a:rPr lang="fr-FR" b="1" dirty="0" err="1"/>
              <a:t>RNAseq</a:t>
            </a:r>
            <a:r>
              <a:rPr lang="fr-FR" b="1" dirty="0"/>
              <a:t>, miRNA)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67E48C-8268-7FCD-A102-BE3FD06E6485}"/>
              </a:ext>
            </a:extLst>
          </p:cNvPr>
          <p:cNvSpPr txBox="1"/>
          <p:nvPr/>
        </p:nvSpPr>
        <p:spPr>
          <a:xfrm>
            <a:off x="2942142" y="3969453"/>
            <a:ext cx="355674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Sub</a:t>
            </a:r>
            <a:r>
              <a:rPr lang="fr-FR" b="1" dirty="0"/>
              <a:t>-group « </a:t>
            </a:r>
            <a:r>
              <a:rPr lang="fr-FR" b="1" dirty="0" err="1"/>
              <a:t>pharmacogenetics</a:t>
            </a:r>
            <a:r>
              <a:rPr lang="fr-FR" b="1" dirty="0"/>
              <a:t> </a:t>
            </a:r>
          </a:p>
          <a:p>
            <a:r>
              <a:rPr lang="fr-FR" b="1" dirty="0"/>
              <a:t>and </a:t>
            </a:r>
            <a:r>
              <a:rPr lang="fr-FR" b="1" dirty="0" err="1"/>
              <a:t>pharmacological</a:t>
            </a:r>
            <a:r>
              <a:rPr lang="fr-FR" b="1" dirty="0"/>
              <a:t> </a:t>
            </a:r>
            <a:r>
              <a:rPr lang="fr-FR" b="1" dirty="0" err="1"/>
              <a:t>therapeutic</a:t>
            </a:r>
            <a:r>
              <a:rPr lang="fr-FR" b="1" dirty="0"/>
              <a:t> monitoring »</a:t>
            </a:r>
          </a:p>
        </p:txBody>
      </p:sp>
    </p:spTree>
    <p:extLst>
      <p:ext uri="{BB962C8B-B14F-4D97-AF65-F5344CB8AC3E}">
        <p14:creationId xmlns:p14="http://schemas.microsoft.com/office/powerpoint/2010/main" val="104728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E3516-2566-5C86-AEDF-15E9BE9E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69B19-B6EE-B959-C93F-C01DF8E4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621" y="305149"/>
            <a:ext cx="8424000" cy="540000"/>
          </a:xfrm>
        </p:spPr>
        <p:txBody>
          <a:bodyPr/>
          <a:lstStyle/>
          <a:p>
            <a:pPr algn="ctr"/>
            <a:r>
              <a:rPr lang="fr-FR" sz="2000" dirty="0"/>
              <a:t>International collaborations</a:t>
            </a:r>
            <a:br>
              <a:rPr lang="fr-FR" sz="2000" dirty="0"/>
            </a:br>
            <a:endParaRPr lang="fr-FR" sz="2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93A89E2-7F04-A847-F152-8BCF70AC2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68398"/>
              </p:ext>
            </p:extLst>
          </p:nvPr>
        </p:nvGraphicFramePr>
        <p:xfrm>
          <a:off x="660171" y="845149"/>
          <a:ext cx="782365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33">
                  <a:extLst>
                    <a:ext uri="{9D8B030D-6E8A-4147-A177-3AD203B41FA5}">
                      <a16:colId xmlns:a16="http://schemas.microsoft.com/office/drawing/2014/main" val="1038073465"/>
                    </a:ext>
                  </a:extLst>
                </a:gridCol>
                <a:gridCol w="3419773">
                  <a:extLst>
                    <a:ext uri="{9D8B030D-6E8A-4147-A177-3AD203B41FA5}">
                      <a16:colId xmlns:a16="http://schemas.microsoft.com/office/drawing/2014/main" val="3369950278"/>
                    </a:ext>
                  </a:extLst>
                </a:gridCol>
                <a:gridCol w="3186049">
                  <a:extLst>
                    <a:ext uri="{9D8B030D-6E8A-4147-A177-3AD203B41FA5}">
                      <a16:colId xmlns:a16="http://schemas.microsoft.com/office/drawing/2014/main" val="3449066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Collaborator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Task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8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Netherlands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Wouter Peyrot, Brenda </a:t>
                      </a:r>
                      <a:r>
                        <a:rPr lang="fr-FR" dirty="0" err="1"/>
                        <a:t>Penninx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GWAS, WGS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7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UK (Cardiff)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James Walters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GWAS, WGS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49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Denmark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Katherine </a:t>
                      </a:r>
                      <a:r>
                        <a:rPr lang="fr-FR" dirty="0" err="1"/>
                        <a:t>Musliner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Bjarni</a:t>
                      </a:r>
                      <a:r>
                        <a:rPr lang="fr-FR" dirty="0"/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Vilhjálmsson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GWAS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0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Stephen Glatt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RNAseq</a:t>
                      </a:r>
                      <a:r>
                        <a:rPr lang="fr-FR" dirty="0"/>
                        <a:t>, GWAS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5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Eva </a:t>
                      </a:r>
                      <a:r>
                        <a:rPr lang="fr-FR" dirty="0" err="1"/>
                        <a:t>Schulte</a:t>
                      </a:r>
                      <a:r>
                        <a:rPr lang="fr-FR" dirty="0"/>
                        <a:t>, Thomas Schultz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Metabolomics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1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Austria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Vincent </a:t>
                      </a:r>
                      <a:r>
                        <a:rPr lang="fr-FR" dirty="0" err="1"/>
                        <a:t>Millischer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Pharmacogenetics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2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Norway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Stéphanie Le </a:t>
                      </a:r>
                      <a:r>
                        <a:rPr lang="fr-FR" dirty="0" err="1"/>
                        <a:t>Hellard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DNA </a:t>
                      </a:r>
                      <a:r>
                        <a:rPr lang="fr-FR" dirty="0" err="1"/>
                        <a:t>methylation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6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UK (London)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Luis </a:t>
                      </a:r>
                      <a:r>
                        <a:rPr lang="fr-FR" dirty="0" err="1"/>
                        <a:t>Alameida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DNA </a:t>
                      </a:r>
                      <a:r>
                        <a:rPr lang="fr-FR" dirty="0" err="1"/>
                        <a:t>methylation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69538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DA30291-7A6D-4CF1-4ADF-B92D39657D27}"/>
              </a:ext>
            </a:extLst>
          </p:cNvPr>
          <p:cNvSpPr txBox="1"/>
          <p:nvPr/>
        </p:nvSpPr>
        <p:spPr>
          <a:xfrm>
            <a:off x="628640" y="4298351"/>
            <a:ext cx="78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Collaboration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Psychiatric</a:t>
            </a:r>
            <a:r>
              <a:rPr lang="fr-FR" dirty="0"/>
              <a:t> </a:t>
            </a:r>
            <a:r>
              <a:rPr lang="fr-FR" dirty="0" err="1"/>
              <a:t>Genomic</a:t>
            </a:r>
            <a:r>
              <a:rPr lang="fr-FR" dirty="0"/>
              <a:t> Consortium, SCHEMA and BIPEX</a:t>
            </a:r>
          </a:p>
          <a:p>
            <a:r>
              <a:rPr lang="fr-FR" dirty="0" err="1"/>
              <a:t>Proteomics</a:t>
            </a:r>
            <a:r>
              <a:rPr lang="fr-FR" dirty="0"/>
              <a:t> (Florian Raabe, </a:t>
            </a:r>
            <a:r>
              <a:rPr lang="fr-FR" dirty="0" err="1"/>
              <a:t>Golam</a:t>
            </a:r>
            <a:r>
              <a:rPr lang="fr-FR" dirty="0"/>
              <a:t> </a:t>
            </a:r>
            <a:r>
              <a:rPr lang="fr-FR" dirty="0" err="1"/>
              <a:t>Khandaker</a:t>
            </a:r>
            <a:r>
              <a:rPr lang="fr-FR" dirty="0"/>
              <a:t>), pharmaco-</a:t>
            </a:r>
            <a:r>
              <a:rPr lang="fr-FR" dirty="0" err="1"/>
              <a:t>genetics</a:t>
            </a:r>
            <a:r>
              <a:rPr lang="fr-FR" dirty="0"/>
              <a:t> (in </a:t>
            </a:r>
            <a:r>
              <a:rPr lang="fr-FR" dirty="0" err="1"/>
              <a:t>prep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41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4F9E1D-FE26-471B-9FC7-68BADA2B9327}"/>
              </a:ext>
            </a:extLst>
          </p:cNvPr>
          <p:cNvSpPr txBox="1"/>
          <p:nvPr/>
        </p:nvSpPr>
        <p:spPr>
          <a:xfrm>
            <a:off x="318082" y="1203221"/>
            <a:ext cx="8330881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genotyping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various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subgroups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Psychiatric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Genomics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Consortium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Calculate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polygenic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scores for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various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psychiatric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disorders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(e.g.,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schizophrenia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bipolar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disorder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depression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autism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etc.) as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well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for non-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psychiatric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conditions (e.g.,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obesity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diabetes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etc.) and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correlate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symptoms</a:t>
            </a:r>
            <a:endParaRPr lang="fr-FR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Determine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epigenetic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signatures of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exposure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(cannabis, trauma, infection, etc.) and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correlate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methylation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scores)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pathogenic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genetic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variants and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determine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percentage of rare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diseases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presentations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(e.g.,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catatonia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treatment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resistance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onset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etc.)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nucleotide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expansions (STR, VNTR, etc.) in the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cohort</a:t>
            </a:r>
            <a:endParaRPr lang="fr-FR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mitochondrial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polymorphisms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correlate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metabolic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function</a:t>
            </a:r>
            <a:endParaRPr lang="fr-FR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pipeline for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extracting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pharmacogenes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high-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throughput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sequencing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Associate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pharmacogenetic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variants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plasma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levels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antidepressants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antipsychotics</a:t>
            </a:r>
            <a:endParaRPr lang="fr-FR" sz="13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arenR"/>
            </a:pP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 the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BrainGENIE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model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developed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Stephen Glatt on </a:t>
            </a:r>
            <a:r>
              <a:rPr lang="fr-FR" sz="13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transcriptomic</a:t>
            </a:r>
            <a:r>
              <a:rPr lang="fr-FR" sz="13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9EC1A5-4C58-7F5E-D8AC-DD1CA8AEC3DC}"/>
              </a:ext>
            </a:extLst>
          </p:cNvPr>
          <p:cNvSpPr txBox="1"/>
          <p:nvPr/>
        </p:nvSpPr>
        <p:spPr>
          <a:xfrm>
            <a:off x="163580" y="156326"/>
            <a:ext cx="8737092" cy="49629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25" dirty="0"/>
              <a:t>Objective for the </a:t>
            </a:r>
            <a:r>
              <a:rPr lang="fr-FR" sz="2625" dirty="0" err="1"/>
              <a:t>next</a:t>
            </a:r>
            <a:r>
              <a:rPr lang="fr-FR" sz="2625" dirty="0"/>
              <a:t> </a:t>
            </a:r>
            <a:r>
              <a:rPr lang="fr-FR" sz="2625" dirty="0" err="1"/>
              <a:t>two</a:t>
            </a:r>
            <a:r>
              <a:rPr lang="fr-FR" sz="2625" dirty="0"/>
              <a:t> </a:t>
            </a:r>
            <a:r>
              <a:rPr lang="fr-FR" sz="2625" dirty="0" err="1"/>
              <a:t>years</a:t>
            </a:r>
            <a:endParaRPr lang="fr-FR" sz="2625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98598CD-5AC0-1AE4-BFE4-5F8F30B4CB09}"/>
              </a:ext>
            </a:extLst>
          </p:cNvPr>
          <p:cNvCxnSpPr/>
          <p:nvPr/>
        </p:nvCxnSpPr>
        <p:spPr>
          <a:xfrm>
            <a:off x="-70866" y="797262"/>
            <a:ext cx="9285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0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F185F6-3E3D-22AC-AEE7-232DCE17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0A9E-28F0-440A-B97A-BA7DC54D6615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370A90-7AFF-DE33-2068-FCF74963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8"/>
            <a:ext cx="9144000" cy="51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BDD3E2-78A5-FD4A-E6E3-ACB3642A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6" y="8093"/>
            <a:ext cx="4626995" cy="24580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F18652-2D41-02E3-3DF1-F97D4796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51" y="1074232"/>
            <a:ext cx="4296894" cy="27839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3BEDB7-A822-E790-33E1-8CDD61C0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95" y="2592489"/>
            <a:ext cx="4152333" cy="24134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1BEDD9-65D8-A83D-DF5B-99A73BAFA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773" y="125944"/>
            <a:ext cx="1302143" cy="690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8FC093-2DE8-9290-5E90-03D1D7D19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807" y="426194"/>
            <a:ext cx="1891038" cy="3303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41A60A-12EF-6E9E-227D-4D6984564159}"/>
              </a:ext>
            </a:extLst>
          </p:cNvPr>
          <p:cNvSpPr txBox="1"/>
          <p:nvPr/>
        </p:nvSpPr>
        <p:spPr>
          <a:xfrm>
            <a:off x="7540655" y="4942635"/>
            <a:ext cx="138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Data </a:t>
            </a:r>
            <a:r>
              <a:rPr lang="fr-FR" sz="900" i="1" dirty="0" err="1"/>
              <a:t>from</a:t>
            </a:r>
            <a:r>
              <a:rPr lang="fr-FR" sz="900" i="1" dirty="0"/>
              <a:t> </a:t>
            </a:r>
            <a:r>
              <a:rPr lang="fr-FR" sz="900" i="1" dirty="0" err="1"/>
              <a:t>January</a:t>
            </a:r>
            <a:r>
              <a:rPr lang="fr-FR" sz="900" i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719110041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Macintosh PowerPoint</Application>
  <PresentationFormat>Affichage à l'écran (16:9)</PresentationFormat>
  <Paragraphs>193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Marianne Medium</vt:lpstr>
      <vt:lpstr>Aptos</vt:lpstr>
      <vt:lpstr>FRANCE 2030</vt:lpstr>
      <vt:lpstr>Analyses génétiques  de la cohorte French Minds</vt:lpstr>
      <vt:lpstr>Présentation PowerPoint</vt:lpstr>
      <vt:lpstr>Cohorts : French Minds</vt:lpstr>
      <vt:lpstr>Présentation PowerPoint</vt:lpstr>
      <vt:lpstr>Working group « blood biomarkers » </vt:lpstr>
      <vt:lpstr>International collaborations </vt:lpstr>
      <vt:lpstr>Présentation PowerPoint</vt:lpstr>
      <vt:lpstr>Présentation PowerPoint</vt:lpstr>
      <vt:lpstr>Présentation PowerPoint</vt:lpstr>
      <vt:lpstr>From ‘syndromic schizophrenia’…</vt:lpstr>
      <vt:lpstr>…to ‘major psychiatric disorders: broadening the criteria</vt:lpstr>
      <vt:lpstr>Présentation PowerPoint</vt:lpstr>
      <vt:lpstr>Présentation PowerPoint</vt:lpstr>
      <vt:lpstr>Présentation PowerPoint</vt:lpstr>
      <vt:lpstr>Institutional endpoints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Martial Kurtz</dc:creator>
  <cp:lastModifiedBy>Juliette LE GUELLEC</cp:lastModifiedBy>
  <cp:revision>12</cp:revision>
  <cp:lastPrinted>2025-05-13T16:45:32Z</cp:lastPrinted>
  <dcterms:created xsi:type="dcterms:W3CDTF">2023-07-26T21:32:17Z</dcterms:created>
  <dcterms:modified xsi:type="dcterms:W3CDTF">2026-05-05T13:41:28Z</dcterms:modified>
</cp:coreProperties>
</file>