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147482020" r:id="rId6"/>
    <p:sldId id="268" r:id="rId7"/>
    <p:sldId id="269" r:id="rId8"/>
    <p:sldId id="2147482212" r:id="rId9"/>
    <p:sldId id="2147482213" r:id="rId10"/>
    <p:sldId id="273" r:id="rId11"/>
    <p:sldId id="270" r:id="rId12"/>
    <p:sldId id="271" r:id="rId13"/>
    <p:sldId id="2147482022" r:id="rId14"/>
    <p:sldId id="2147482211" r:id="rId15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BED15-3540-CCEF-F868-BDE7553F27D9}" v="2" dt="2026-04-07T06:47:09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LE GUELLEC" userId="S::juliette.leguellec@inserm.fr::0b6494e0-4ab2-4bfe-ba1d-b128c94f2fd2" providerId="AD" clId="Web-{5E8BED15-3540-CCEF-F868-BDE7553F27D9}"/>
    <pc:docChg chg="modSld">
      <pc:chgData name="Juliette LE GUELLEC" userId="S::juliette.leguellec@inserm.fr::0b6494e0-4ab2-4bfe-ba1d-b128c94f2fd2" providerId="AD" clId="Web-{5E8BED15-3540-CCEF-F868-BDE7553F27D9}" dt="2026-04-07T06:47:09.650" v="1" actId="20577"/>
      <pc:docMkLst>
        <pc:docMk/>
      </pc:docMkLst>
      <pc:sldChg chg="modSp">
        <pc:chgData name="Juliette LE GUELLEC" userId="S::juliette.leguellec@inserm.fr::0b6494e0-4ab2-4bfe-ba1d-b128c94f2fd2" providerId="AD" clId="Web-{5E8BED15-3540-CCEF-F868-BDE7553F27D9}" dt="2026-04-07T06:47:09.650" v="1" actId="20577"/>
        <pc:sldMkLst>
          <pc:docMk/>
          <pc:sldMk cId="382004555" sldId="265"/>
        </pc:sldMkLst>
        <pc:spChg chg="mod">
          <ac:chgData name="Juliette LE GUELLEC" userId="S::juliette.leguellec@inserm.fr::0b6494e0-4ab2-4bfe-ba1d-b128c94f2fd2" providerId="AD" clId="Web-{5E8BED15-3540-CCEF-F868-BDE7553F27D9}" dt="2026-04-07T06:47:09.650" v="1" actId="20577"/>
          <ac:spMkLst>
            <pc:docMk/>
            <pc:sldMk cId="382004555" sldId="265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06/04/2026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56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12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06/04/2026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06/04/2026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595272"/>
            <a:ext cx="6647210" cy="430887"/>
          </a:xfrm>
        </p:spPr>
        <p:txBody>
          <a:bodyPr/>
          <a:lstStyle/>
          <a:p>
            <a:pPr>
              <a:defRPr/>
            </a:pPr>
            <a:r>
              <a:rPr lang="fr-FR" sz="2800" dirty="0">
                <a:effectLst/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CIC-Psy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06/04/2026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800" b="1" dirty="0">
                <a:effectLst/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Philippe Le Corvoisier</a:t>
            </a:r>
            <a:r>
              <a:rPr lang="fr-FR" sz="1800" dirty="0">
                <a:effectLst/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, CIC 1430, </a:t>
            </a:r>
            <a:r>
              <a:rPr lang="fr-FR" sz="1800" i="1" dirty="0">
                <a:effectLst/>
                <a:latin typeface="Marianne"/>
                <a:ea typeface="Times New Roman" panose="02020603050405020304" pitchFamily="18" charset="0"/>
                <a:cs typeface="Calibri" panose="020F0502020204030204" pitchFamily="34" charset="0"/>
              </a:rPr>
              <a:t>AP-HP CHU Henri Mondor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FCE56-D8E1-4B7D-98EB-F6A65D99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39" y="871155"/>
            <a:ext cx="8424000" cy="540000"/>
          </a:xfrm>
        </p:spPr>
        <p:txBody>
          <a:bodyPr/>
          <a:lstStyle/>
          <a:p>
            <a:r>
              <a:rPr lang="fr-FR" dirty="0"/>
              <a:t>Gouvernance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560897-58FF-48D5-92E0-A1458D50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B3A147-6E81-4AF3-8A87-D57F971A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C13DAC-6CDA-423E-AC65-2C6E13C9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FA56078-A5FF-4D4A-A322-D2BBDF54D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" y="1411155"/>
            <a:ext cx="8424862" cy="2700000"/>
          </a:xfrm>
        </p:spPr>
        <p:txBody>
          <a:bodyPr/>
          <a:lstStyle/>
          <a:p>
            <a:pPr lvl="0"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dirty="0">
                <a:effectLst/>
                <a:latin typeface="+mj-lt"/>
                <a:ea typeface="Times New Roman" panose="02020603050405020304" pitchFamily="18" charset="0"/>
              </a:rPr>
              <a:t>Meeting tous les trois mois (3 par an) entre les responsables des </a:t>
            </a:r>
            <a:r>
              <a:rPr lang="fr-FR" dirty="0" err="1">
                <a:effectLst/>
                <a:latin typeface="+mj-lt"/>
                <a:ea typeface="Times New Roman" panose="02020603050405020304" pitchFamily="18" charset="0"/>
              </a:rPr>
              <a:t>CICs</a:t>
            </a:r>
            <a:endParaRPr lang="fr-FR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dirty="0">
                <a:latin typeface="+mj-lt"/>
                <a:ea typeface="Times New Roman" panose="02020603050405020304" pitchFamily="18" charset="0"/>
              </a:rPr>
              <a:t>Les membres de la Fondation </a:t>
            </a:r>
            <a:r>
              <a:rPr lang="fr-FR" dirty="0">
                <a:effectLst/>
                <a:latin typeface="+mj-lt"/>
                <a:ea typeface="Times New Roman" panose="02020603050405020304" pitchFamily="18" charset="0"/>
              </a:rPr>
              <a:t>Fondamental et/ou du PEPR peuvent assister à ces meetings sur invitation</a:t>
            </a:r>
            <a:endParaRPr lang="fr-FR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Stratégie des </a:t>
            </a:r>
            <a:r>
              <a:rPr lang="fr-FR" dirty="0" err="1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CICs</a:t>
            </a:r>
            <a:r>
              <a:rPr lang="fr-FR" dirty="0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 vis à vis de la fondation </a:t>
            </a:r>
            <a:r>
              <a:rPr lang="fr-FR" dirty="0">
                <a:effectLst/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Fondamental, de l’Inserm et du ministère de la santé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Stratégie des </a:t>
            </a:r>
            <a:r>
              <a:rPr lang="fr-FR" dirty="0" err="1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CICs</a:t>
            </a:r>
            <a:r>
              <a:rPr lang="fr-FR" dirty="0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 vis à vis du </a:t>
            </a:r>
            <a:r>
              <a:rPr lang="fr-FR" dirty="0">
                <a:effectLst/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PEPR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Projets scientifiques développés par chaque CIC.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Possibilité de développement de travaux collaboratifs et inter-CIC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Financement de l’équipe psychiatrie (lié et non lié au PEPR)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Rapports scientifiques et techniques annuels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Aspects scientifiques concernant les délivrables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fr-FR" dirty="0">
              <a:latin typeface="+mj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6786DF-4C7D-4BC0-8AEA-89B1DE4471AB}"/>
              </a:ext>
            </a:extLst>
          </p:cNvPr>
          <p:cNvSpPr txBox="1"/>
          <p:nvPr/>
        </p:nvSpPr>
        <p:spPr>
          <a:xfrm>
            <a:off x="6483283" y="3979957"/>
            <a:ext cx="206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gouvernance forte et structurée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03CC3BE-247E-46D0-B25E-84A4C2EE89FF}"/>
              </a:ext>
            </a:extLst>
          </p:cNvPr>
          <p:cNvSpPr/>
          <p:nvPr/>
        </p:nvSpPr>
        <p:spPr>
          <a:xfrm>
            <a:off x="6245158" y="4218580"/>
            <a:ext cx="238125" cy="1527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9D1DD-8C36-4710-B1F3-D872E942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Gouvernance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FECB3D-5F4D-4743-B821-48D8D67A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580901-211F-4EB5-BEC7-476535BD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6C89F0-87F2-49D3-BA9E-CCC8B4F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11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3067DC-FE48-4B67-B98A-1581C1706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79" y="1893600"/>
            <a:ext cx="8778240" cy="270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Réunion annuelle entre l’ANR, les CIC, la direction de PROPSY et la Fondation </a:t>
            </a:r>
            <a:r>
              <a:rPr lang="fr-FR" sz="16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FondaMental</a:t>
            </a:r>
            <a:endParaRPr lang="fr-FR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Rendu d’activité annuel à l’ANR</a:t>
            </a:r>
            <a:endParaRPr lang="fr-FR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 rapport d’avancement scientifique de mi-parcours est prévu en 2027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8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0D4150-19F2-4448-882A-C82D6F16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CIC-Psy : indicateurs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0F3000-ABBF-42F8-938A-028EAA14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5B94E6-AF6E-4782-B08B-EBD53DFC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4CCF26-963E-4CED-96B7-1957C71F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6982C2-91A0-482F-B072-EB450744B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indicateurs adaptés aux différents profils de postes possibles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262CC7-865A-4D88-A6FF-B434A1E28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914" y="1747777"/>
            <a:ext cx="8424862" cy="2700000"/>
          </a:xfrm>
        </p:spPr>
        <p:txBody>
          <a:bodyPr/>
          <a:lstStyle/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Date de </a:t>
            </a:r>
            <a:r>
              <a:rPr lang="fr-FR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recrutement du personnel dédié à l’équipe psychiatrie (CIC-Psy)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Date d’inclusion du premier patient dans chaque étude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Nombre de patients inclus dans les études cliniques décrites au paragraphe 2.2 du projet (nombre total d’inclusions, inclusions dans des études RIPH1, inclusions dans des études RIPH 2 ou3) 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</a:t>
            </a:r>
            <a:r>
              <a:rPr lang="fr-FR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e de publications issues des études décrites </a:t>
            </a: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au paragraphe 2.2 du projet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Nombre de projets collaboratifs mené</a:t>
            </a:r>
            <a:r>
              <a:rPr lang="fr-FR" dirty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s entre les CIC</a:t>
            </a:r>
            <a:endParaRPr lang="fr-FR" dirty="0">
              <a:effectLst/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Nombre de projets dirigés localement soumis/acceptés à un appel à projet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Nombre de projets soumis à l’ANSM et à un IRB (CPP) pour des autorisations administratives 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Nombre de projets enregistrés sur le site clinicaltrials.gov ou site similaire.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Nombre de nouveaux partenariats développés par les CIC (public ou privé, nouveau ou bien établi)</a:t>
            </a: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Date de réalisation des travaux d’entretien dans les </a:t>
            </a:r>
            <a:r>
              <a:rPr lang="fr-FR" dirty="0" err="1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CICs</a:t>
            </a:r>
            <a:endParaRPr lang="fr-FR" dirty="0">
              <a:effectLst/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marL="342900" lvl="0" indent="-160338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Harmonisation de la signature des publications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0" algn="just">
              <a:lnSpc>
                <a:spcPct val="115000"/>
              </a:lnSpc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77B23F-1577-445F-AACD-1C558A5818F1}"/>
              </a:ext>
            </a:extLst>
          </p:cNvPr>
          <p:cNvSpPr txBox="1"/>
          <p:nvPr/>
        </p:nvSpPr>
        <p:spPr>
          <a:xfrm>
            <a:off x="6574373" y="4249957"/>
            <a:ext cx="206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fortement soutenu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5ED5DF1-1D07-45E1-85BC-631C37CE5BDB}"/>
              </a:ext>
            </a:extLst>
          </p:cNvPr>
          <p:cNvSpPr/>
          <p:nvPr/>
        </p:nvSpPr>
        <p:spPr>
          <a:xfrm>
            <a:off x="6381750" y="4447777"/>
            <a:ext cx="238125" cy="1527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1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C79DF-F938-4FA6-B6A5-39EF8FEB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Signature des publications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471B30-D42B-4500-BF28-06647BAD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3FF06C-0D60-47C8-A979-14321B4A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61B1D4-58AC-4068-8394-A3F0B176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13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F78193D-D183-4619-8EF1-A8A934D47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 de la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visibilité du projet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assurer sa reconnaissance : </a:t>
            </a:r>
          </a:p>
          <a:p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Affiliation : CIC xxx, équipe ou domaine CIC-Psy 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Mention obligatoire : 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ANR-22-EXPR-0014, France 2030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7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45B26-F07F-490A-94DF-1356D6E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EB0BA6-7E85-4A13-A097-AFAE387F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33E0DC-3F06-4600-8686-A6BC4111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BC2534-99D3-49F5-A718-09D3C5E6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41D5569-C9D3-4486-8080-D5AE1B85E8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CIC-Psy : un outil fort pour la recherche en psychiatrie de précision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Un projet opérationnel, débuté sur chacun des sites</a:t>
            </a:r>
          </a:p>
        </p:txBody>
      </p:sp>
    </p:spTree>
    <p:extLst>
      <p:ext uri="{BB962C8B-B14F-4D97-AF65-F5344CB8AC3E}">
        <p14:creationId xmlns:p14="http://schemas.microsoft.com/office/powerpoint/2010/main" val="248851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Les Centres d’Investigation Clinique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Premier CIC créé en 1992 : recherche clinique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tutelle </a:t>
            </a: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Inserm et DGOS</a:t>
            </a:r>
            <a:endParaRPr lang="fr-FR" sz="16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</a:p>
          <a:p>
            <a:pPr marL="637540" lvl="1" indent="-285750">
              <a:buFont typeface="Arial" panose="020B0604020202020204" pitchFamily="34" charset="0"/>
              <a:buChar char="•"/>
              <a:defRPr/>
            </a:pPr>
            <a:r>
              <a:rPr lang="fr-FR" sz="160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Production de données scientifiques médicales dans les meilleures conditions de 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qualité et de sécurité</a:t>
            </a:r>
            <a:endParaRPr lang="en-US" dirty="0"/>
          </a:p>
          <a:p>
            <a:pPr marL="63754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Transférer</a:t>
            </a:r>
            <a:r>
              <a:rPr lang="fr-FR" sz="160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 au profit des malades les résultats de la recherche fondamentale : liaison entre équipes de recherche expérimentale et les services cliniques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 CIC organisés </a:t>
            </a:r>
            <a:r>
              <a:rPr lang="fr-FR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54 modules thématiques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Évaluation quinquennale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la qualité scientifique par l’HCERES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E1A6E4-0498-4ABB-AD8B-C8687700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836" y="1362667"/>
            <a:ext cx="1391974" cy="10472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5A9E8E-0C0C-477F-8746-48CC104311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844"/>
          <a:stretch/>
        </p:blipFill>
        <p:spPr>
          <a:xfrm>
            <a:off x="7095590" y="1340986"/>
            <a:ext cx="1580238" cy="10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360000" y="835138"/>
            <a:ext cx="8424000" cy="540000"/>
          </a:xfrm>
        </p:spPr>
        <p:txBody>
          <a:bodyPr/>
          <a:lstStyle/>
          <a:p>
            <a:pPr>
              <a:defRPr/>
            </a:pPr>
            <a:r>
              <a:rPr lang="fr-FR" dirty="0"/>
              <a:t>Nouveau cahier des charges des CIC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74274" y="1477162"/>
            <a:ext cx="8424862" cy="2700000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 référentiel </a:t>
            </a: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l’évaluation des CIC (2023)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Structuration sous forme de </a:t>
            </a: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domaines de compétence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du CIC doit se structurer autour d’un </a:t>
            </a: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scientifique </a:t>
            </a: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défini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 : structures de recherche devant contribuer à l’</a:t>
            </a: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émergence de nouveaux projets</a:t>
            </a: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pas des plateformes ouvertes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une </a:t>
            </a: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gouvernance</a:t>
            </a: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bien établie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thématiques souvent plus restreint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Labellisation ISO 9001 </a:t>
            </a: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devenant obligatoire </a:t>
            </a:r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51D47F-A0B8-47FC-A8B5-2C3D8338B92F}"/>
              </a:ext>
            </a:extLst>
          </p:cNvPr>
          <p:cNvSpPr txBox="1"/>
          <p:nvPr/>
        </p:nvSpPr>
        <p:spPr>
          <a:xfrm>
            <a:off x="359139" y="4097601"/>
            <a:ext cx="442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Vers une thématisation : place de la psychiatrie?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9E611E-1623-4064-A3D5-D2A44840D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021" y="3354459"/>
            <a:ext cx="4081193" cy="18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613EA-C902-4F61-BF17-1D2CBF79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2345"/>
            <a:ext cx="8424000" cy="540000"/>
          </a:xfrm>
        </p:spPr>
        <p:txBody>
          <a:bodyPr/>
          <a:lstStyle/>
          <a:p>
            <a:r>
              <a:rPr lang="fr-FR" dirty="0"/>
              <a:t>Justification de CIC-PSY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557527-BCAF-442B-9477-2DB5BE34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EFD2F5-A47B-4DF1-B416-6303EB4D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CB6998-2078-4CBB-B477-755E8D49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CD6E55-4A9A-4406-A772-369E02E33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891" y="1648577"/>
            <a:ext cx="8424862" cy="2700000"/>
          </a:xfrm>
        </p:spPr>
        <p:txBody>
          <a:bodyPr/>
          <a:lstStyle/>
          <a:p>
            <a:pPr marL="430212" indent="-342900" fontAlgn="ctr">
              <a:lnSpc>
                <a:spcPct val="107000"/>
              </a:lnSpc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CIC-Psy :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une des composantes du PEPR PRO-PSY (France 2030)</a:t>
            </a:r>
            <a:endParaRPr lang="fr-F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0212" indent="-342900" fontAlgn="ctr">
              <a:lnSpc>
                <a:spcPct val="107000"/>
              </a:lnSpc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fr-F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0212" indent="-342900" fontAlgn="ctr">
              <a:lnSpc>
                <a:spcPct val="107000"/>
              </a:lnSpc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Constat : un besoin de recherche en psychiatrie :</a:t>
            </a:r>
          </a:p>
          <a:p>
            <a:pPr marL="782269" lvl="1" indent="-342900" fontAlgn="ctr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quart des français souffriront d’une pathologie mentale au cours de leur vie.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2269" lvl="1" indent="-342900" fontAlgn="ctr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Troubles mentaux : une charge pour les aidants.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2269" lvl="1" indent="-342900" fontAlgn="ctr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Cout économique : 160 milliards d’euros par an</a:t>
            </a:r>
          </a:p>
          <a:p>
            <a:pPr marL="430212" indent="-342900" fontAlgn="ctr"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fr-F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0212" indent="-342900" fontAlgn="ctr"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médecine de précision 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une approche innovante pour le </a:t>
            </a:r>
          </a:p>
          <a:p>
            <a:pPr marL="446088" fontAlgn="ctr">
              <a:spcAft>
                <a:spcPts val="0"/>
              </a:spcAft>
              <a:buSzPct val="100000"/>
              <a:tabLst>
                <a:tab pos="45720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traitement et la prévention des maladies mentales</a:t>
            </a:r>
          </a:p>
          <a:p>
            <a:pPr marL="430212" indent="-342900" fontAlgn="ctr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fr-F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03D399-1C54-44C0-A9D0-975A4AE0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049" y="2998577"/>
            <a:ext cx="1593060" cy="17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7E82E-CC88-4F6E-9D7F-F8F141D7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7FB149-CCCB-4073-9BA2-1162A628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459219-BF21-4728-ABE3-01790C5A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6343B6-7A30-4E16-9505-CC76A3FF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3E8318-7178-4CEA-9293-926AD89AFE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137" y="1304897"/>
            <a:ext cx="8424862" cy="3212055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  <a:tab pos="44958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Création de 4 </a:t>
            </a: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équipes dédiées à la recherche en psychiatrie de précision 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des Centres d’Investigation Clinique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  <a:tab pos="449580" algn="l"/>
              </a:tabLst>
            </a:pPr>
            <a:endParaRPr lang="fr-FR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  <a:tab pos="449580" algn="l"/>
              </a:tabLst>
            </a:pPr>
            <a:endParaRPr lang="fr-FR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3D69C3-5D94-44AD-BFB7-5567265A24BE}"/>
              </a:ext>
            </a:extLst>
          </p:cNvPr>
          <p:cNvSpPr txBox="1"/>
          <p:nvPr/>
        </p:nvSpPr>
        <p:spPr>
          <a:xfrm>
            <a:off x="5309055" y="2096406"/>
            <a:ext cx="4004644" cy="106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28600" algn="l"/>
                <a:tab pos="449580" algn="l"/>
              </a:tabLst>
            </a:pPr>
            <a:r>
              <a:rPr lang="fr-FR" sz="1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Lien avec les équipes de recherche fondamentale</a:t>
            </a:r>
          </a:p>
          <a:p>
            <a:pPr>
              <a:lnSpc>
                <a:spcPct val="115000"/>
              </a:lnSpc>
              <a:tabLst>
                <a:tab pos="228600" algn="l"/>
                <a:tab pos="449580" algn="l"/>
              </a:tabLst>
            </a:pPr>
            <a:r>
              <a:rPr lang="fr-FR" sz="1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Lien avec les services cliniques</a:t>
            </a:r>
          </a:p>
          <a:p>
            <a:pPr>
              <a:lnSpc>
                <a:spcPct val="115000"/>
              </a:lnSpc>
              <a:tabLst>
                <a:tab pos="228600" algn="l"/>
                <a:tab pos="449580" algn="l"/>
              </a:tabLst>
            </a:pPr>
            <a:r>
              <a:rPr lang="fr-FR" sz="1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Partenariats industriels</a:t>
            </a:r>
            <a:endParaRPr lang="fr-FR" sz="1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C761759-28A2-41FB-9054-F3CFDC9F15CB}"/>
              </a:ext>
            </a:extLst>
          </p:cNvPr>
          <p:cNvSpPr/>
          <p:nvPr/>
        </p:nvSpPr>
        <p:spPr>
          <a:xfrm>
            <a:off x="638207" y="2026785"/>
            <a:ext cx="1858508" cy="461665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C2BB518-60D1-41EF-BF3D-5BF4032A9140}"/>
              </a:ext>
            </a:extLst>
          </p:cNvPr>
          <p:cNvSpPr/>
          <p:nvPr/>
        </p:nvSpPr>
        <p:spPr>
          <a:xfrm>
            <a:off x="2668537" y="2033096"/>
            <a:ext cx="1611443" cy="436304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BCE119B-19CE-491A-96CE-01595F163388}"/>
              </a:ext>
            </a:extLst>
          </p:cNvPr>
          <p:cNvSpPr/>
          <p:nvPr/>
        </p:nvSpPr>
        <p:spPr>
          <a:xfrm>
            <a:off x="2668537" y="2589302"/>
            <a:ext cx="1611443" cy="433047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C21649C-85FA-4377-B960-84D74A84FBE0}"/>
              </a:ext>
            </a:extLst>
          </p:cNvPr>
          <p:cNvSpPr/>
          <p:nvPr/>
        </p:nvSpPr>
        <p:spPr>
          <a:xfrm>
            <a:off x="638206" y="2575305"/>
            <a:ext cx="1858508" cy="417996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9FD605-1309-4535-A10E-0251CED26BAF}"/>
              </a:ext>
            </a:extLst>
          </p:cNvPr>
          <p:cNvSpPr txBox="1"/>
          <p:nvPr/>
        </p:nvSpPr>
        <p:spPr>
          <a:xfrm>
            <a:off x="637537" y="2035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CIC1431, Besançon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 D </a:t>
            </a:r>
            <a:r>
              <a:rPr lang="fr-F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Bennabi</a:t>
            </a: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8A0B333-1FD4-4255-96EA-5BBBAC9DB11D}"/>
              </a:ext>
            </a:extLst>
          </p:cNvPr>
          <p:cNvSpPr txBox="1"/>
          <p:nvPr/>
        </p:nvSpPr>
        <p:spPr>
          <a:xfrm>
            <a:off x="296351" y="3129607"/>
            <a:ext cx="6810374" cy="1659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8600" algn="l"/>
                <a:tab pos="449580" algn="l"/>
              </a:tabLst>
            </a:pPr>
            <a:r>
              <a:rPr lang="fr-FR" sz="1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Objectifs généraux :</a:t>
            </a:r>
          </a:p>
          <a:p>
            <a:pPr marL="694957" lvl="1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Développer des essais cliniques</a:t>
            </a:r>
          </a:p>
          <a:p>
            <a:pPr marL="694957" lvl="1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Participer à la cohorte French </a:t>
            </a:r>
            <a:r>
              <a:rPr lang="fr-FR" sz="16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Minds</a:t>
            </a:r>
            <a:endParaRPr lang="fr-FR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94957" lvl="1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Contribuer à des appels à projets futurs</a:t>
            </a:r>
          </a:p>
          <a:p>
            <a:pPr marL="694957" lvl="1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Favoriser les coopérations inter-CIC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FC8C3B-686D-4402-88CB-BAAA7E0F8D49}"/>
              </a:ext>
            </a:extLst>
          </p:cNvPr>
          <p:cNvSpPr txBox="1"/>
          <p:nvPr/>
        </p:nvSpPr>
        <p:spPr>
          <a:xfrm>
            <a:off x="621495" y="2553470"/>
            <a:ext cx="134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CIC1403, Lille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 R Jardri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310C161-0428-4CA6-B480-B668D7AF27EC}"/>
              </a:ext>
            </a:extLst>
          </p:cNvPr>
          <p:cNvSpPr txBox="1"/>
          <p:nvPr/>
        </p:nvSpPr>
        <p:spPr>
          <a:xfrm>
            <a:off x="2664546" y="2042000"/>
            <a:ext cx="145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CIC1430, Créteil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Pr P Le Corvoisier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5F5CE81-F490-4A1F-942B-1C134D242955}"/>
              </a:ext>
            </a:extLst>
          </p:cNvPr>
          <p:cNvSpPr txBox="1"/>
          <p:nvPr/>
        </p:nvSpPr>
        <p:spPr>
          <a:xfrm>
            <a:off x="2658426" y="2574992"/>
            <a:ext cx="145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CIC1415, Tours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Pr W El Hage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7E4890B2-D75A-42B7-B846-953AD21A5D4B}"/>
              </a:ext>
            </a:extLst>
          </p:cNvPr>
          <p:cNvSpPr/>
          <p:nvPr/>
        </p:nvSpPr>
        <p:spPr>
          <a:xfrm>
            <a:off x="5070930" y="2178352"/>
            <a:ext cx="238125" cy="1527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03030B78-133E-4250-B503-0F2555A19E1D}"/>
              </a:ext>
            </a:extLst>
          </p:cNvPr>
          <p:cNvSpPr/>
          <p:nvPr/>
        </p:nvSpPr>
        <p:spPr>
          <a:xfrm>
            <a:off x="5070930" y="2656231"/>
            <a:ext cx="238125" cy="1527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30F41832-1186-4C65-95A7-EAC3454B9EF4}"/>
              </a:ext>
            </a:extLst>
          </p:cNvPr>
          <p:cNvSpPr/>
          <p:nvPr/>
        </p:nvSpPr>
        <p:spPr>
          <a:xfrm>
            <a:off x="5069713" y="2932990"/>
            <a:ext cx="238125" cy="1527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16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D87F3-38D8-480C-B510-91FA946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secondaires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DDAE97-93A2-4E9B-AE2C-A6C02762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37E574-77C0-4FB8-B406-D58E84E4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4346B2-2C23-4B67-8E9E-A88BBF93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B37314E-9716-4B57-B881-D00F6DBED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137" y="1886899"/>
            <a:ext cx="8424862" cy="2700000"/>
          </a:xfrm>
        </p:spPr>
        <p:txBody>
          <a:bodyPr/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objectif double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Renforcer plusieurs sites pour la recherche en psychiatrie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Valider un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dans la perspective de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son élargissement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++++</a:t>
            </a:r>
          </a:p>
        </p:txBody>
      </p:sp>
    </p:spTree>
    <p:extLst>
      <p:ext uri="{BB962C8B-B14F-4D97-AF65-F5344CB8AC3E}">
        <p14:creationId xmlns:p14="http://schemas.microsoft.com/office/powerpoint/2010/main" val="27251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D5C6A-0975-4609-A983-395948C8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Etat</a:t>
            </a:r>
            <a:r>
              <a:rPr lang="fr-FR" dirty="0"/>
              <a:t> d’avancement (1/2)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40A819-F5B2-447C-96BA-EAB2B293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D830B4-E4B9-4141-9D97-D209E98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F5A723-4C36-4EF9-83D8-78630EB8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D1A277D-3434-44F5-9DB7-70FB627A4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137" y="1411155"/>
            <a:ext cx="8424862" cy="270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Conventions de reversement signées 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contrat de financement entre l’ANR et l’AP-HP (établissement coordinateur)</a:t>
            </a:r>
          </a:p>
          <a:p>
            <a:pPr lvl="1">
              <a:spcAft>
                <a:spcPts val="0"/>
              </a:spcAft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convention de reversement entre l’AP-HP et les 3 établissements partenaires du projet (juin 2025 pour la dernière)</a:t>
            </a:r>
          </a:p>
          <a:p>
            <a:pPr lvl="1"/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Réunion de lancement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juin 2025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Liste non exclusive des projets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pris en charge par les centres envoyée à l’ANR : 15 projets pris en charge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Premiers recrutements effectués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7 personnes sur trois sites, adaptés aux spécificités locales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Des projets collaboratifs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Minds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STIMaiTDEP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thérapie personnalisée pour la dépression basée sur un protocole spécifique de stimulation magnétique transcrânienne)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7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FC7C1-F21E-4BDF-BF7C-A3077727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Etat</a:t>
            </a:r>
            <a:r>
              <a:rPr lang="fr-FR" dirty="0"/>
              <a:t> d’avancement (2/2)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F09AA5-D00D-488A-9CD1-4D200C71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9E13BC-1F32-4864-9F62-F52733D4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C34079-26EC-41F3-BA6B-6C73C84D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173D81-DA02-4418-820C-D5FA9EDB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9" y="1283854"/>
            <a:ext cx="5106754" cy="34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8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C5A42-28BC-4F91-8FFF-547BD231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projets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83FE8C-F35E-4512-BB69-7D1A1CEE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A1715-8E53-4AA9-A16D-5DE391E1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0FC4BA-CB30-4E6B-92F6-54543112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FA44C37-10EC-4208-86FB-4431E82CB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413" y="1411155"/>
            <a:ext cx="9041587" cy="2700000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637807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Etude de cohorte (patients et volontaires sains) </a:t>
            </a:r>
          </a:p>
          <a:p>
            <a:pPr marL="637807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Mécanismes </a:t>
            </a:r>
            <a:r>
              <a:rPr lang="fr-FR" sz="14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immuno</a:t>
            </a:r>
            <a:r>
              <a:rPr lang="fr-FR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-inflammatoires impliqués la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400" dirty="0" err="1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chizophrénie</a:t>
            </a: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les troubles </a:t>
            </a:r>
            <a:r>
              <a:rPr lang="en-US" sz="1400" dirty="0" err="1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bipolaires</a:t>
            </a: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HERV-W, …)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Tim-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Depist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637807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Essai clinique randomisé ouvert (Rituximab vs contrôle) de phase III </a:t>
            </a:r>
          </a:p>
          <a:p>
            <a:pPr marL="637807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Etudiant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la supériorité d’une prise en charge des troubles psychiatriques par traitement immunomodulateur</a:t>
            </a:r>
          </a:p>
          <a:p>
            <a:pPr marL="637807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Chez des patients au préalable identifiés comme porteurs d’un anti corps pathogène dirigé contre le système nerveux central. </a:t>
            </a:r>
          </a:p>
          <a:p>
            <a:pPr marL="637807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STIMaiTDEP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collaboratif entre CIC : Besançon et Lille</a:t>
            </a:r>
          </a:p>
        </p:txBody>
      </p:sp>
    </p:spTree>
    <p:extLst>
      <p:ext uri="{BB962C8B-B14F-4D97-AF65-F5344CB8AC3E}">
        <p14:creationId xmlns:p14="http://schemas.microsoft.com/office/powerpoint/2010/main" val="1133245258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787</TotalTime>
  <Words>970</Words>
  <Application>Microsoft Office PowerPoint</Application>
  <PresentationFormat>On-screen Show (16:9)</PresentationFormat>
  <Paragraphs>155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FRANCE 2030</vt:lpstr>
      <vt:lpstr>CIC-Psy</vt:lpstr>
      <vt:lpstr>Les Centres d’Investigation Clinique</vt:lpstr>
      <vt:lpstr>Nouveau cahier des charges des CIC</vt:lpstr>
      <vt:lpstr>Justification de CIC-PSY</vt:lpstr>
      <vt:lpstr>Objectifs</vt:lpstr>
      <vt:lpstr>Objectifs secondaires</vt:lpstr>
      <vt:lpstr>Etat d’avancement (1/2)</vt:lpstr>
      <vt:lpstr>Etat d’avancement (2/2)</vt:lpstr>
      <vt:lpstr>Exemples de projets</vt:lpstr>
      <vt:lpstr>Gouvernance</vt:lpstr>
      <vt:lpstr>Gouvernance</vt:lpstr>
      <vt:lpstr>CIC-Psy : indicateurs</vt:lpstr>
      <vt:lpstr>Signature des publications</vt:lpstr>
      <vt:lpstr>Conclusion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LE CORVOISIER Philippe</cp:lastModifiedBy>
  <cp:revision>57</cp:revision>
  <dcterms:created xsi:type="dcterms:W3CDTF">2023-07-26T21:32:17Z</dcterms:created>
  <dcterms:modified xsi:type="dcterms:W3CDTF">2026-04-07T06:47:49Z</dcterms:modified>
</cp:coreProperties>
</file>