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1" r:id="rId5"/>
    <p:sldId id="456" r:id="rId6"/>
    <p:sldId id="269" r:id="rId7"/>
    <p:sldId id="271" r:id="rId8"/>
    <p:sldId id="280" r:id="rId9"/>
    <p:sldId id="266" r:id="rId10"/>
    <p:sldId id="267" r:id="rId11"/>
    <p:sldId id="278" r:id="rId12"/>
    <p:sldId id="272" r:id="rId13"/>
    <p:sldId id="273" r:id="rId14"/>
    <p:sldId id="275" r:id="rId15"/>
    <p:sldId id="274" r:id="rId16"/>
    <p:sldId id="279" r:id="rId17"/>
    <p:sldId id="277" r:id="rId18"/>
    <p:sldId id="265" r:id="rId19"/>
    <p:sldId id="457" r:id="rId20"/>
  </p:sldIdLst>
  <p:sldSz cx="9144000" cy="5143500" type="screen16x9"/>
  <p:notesSz cx="6858000" cy="9144000"/>
  <p:defaultTextStyle>
    <a:defPPr>
      <a:defRPr lang="fr-FR"/>
    </a:defPPr>
    <a:lvl1pPr marL="0" algn="l" defTabSz="914378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>
      <a:defRPr sz="18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>
      <a:defRPr sz="18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041"/>
    <a:srgbClr val="CE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 showGuides="1">
      <p:cViewPr varScale="1">
        <p:scale>
          <a:sx n="139" d="100"/>
          <a:sy n="139" d="100"/>
        </p:scale>
        <p:origin x="176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31/03/2026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>
      <a:defRPr sz="1200">
        <a:solidFill>
          <a:schemeClr val="tx1"/>
        </a:solidFill>
        <a:latin typeface="Arial"/>
        <a:ea typeface="+mn-ea"/>
        <a:cs typeface="+mn-cs"/>
      </a:defRPr>
    </a:lvl1pPr>
    <a:lvl2pPr marL="457189" algn="l" defTabSz="914378">
      <a:defRPr sz="1200">
        <a:solidFill>
          <a:schemeClr val="tx1"/>
        </a:solidFill>
        <a:latin typeface="Arial"/>
        <a:ea typeface="+mn-ea"/>
        <a:cs typeface="+mn-cs"/>
      </a:defRPr>
    </a:lvl2pPr>
    <a:lvl3pPr marL="914378" algn="l" defTabSz="914378">
      <a:defRPr sz="1200">
        <a:solidFill>
          <a:schemeClr val="tx1"/>
        </a:solidFill>
        <a:latin typeface="Arial"/>
        <a:ea typeface="+mn-ea"/>
        <a:cs typeface="+mn-cs"/>
      </a:defRPr>
    </a:lvl3pPr>
    <a:lvl4pPr marL="1371566" algn="l" defTabSz="914378">
      <a:defRPr sz="1200">
        <a:solidFill>
          <a:schemeClr val="tx1"/>
        </a:solidFill>
        <a:latin typeface="Arial"/>
        <a:ea typeface="+mn-ea"/>
        <a:cs typeface="+mn-cs"/>
      </a:defRPr>
    </a:lvl4pPr>
    <a:lvl5pPr marL="1828754" algn="l" defTabSz="914378">
      <a:defRPr sz="1200">
        <a:solidFill>
          <a:schemeClr val="tx1"/>
        </a:solidFill>
        <a:latin typeface="Arial"/>
        <a:ea typeface="+mn-ea"/>
        <a:cs typeface="+mn-cs"/>
      </a:defRPr>
    </a:lvl5pPr>
    <a:lvl6pPr marL="2285943" algn="l" defTabSz="914378">
      <a:defRPr sz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04F918-B1F9-3669-855E-5E1D5D1F3AEF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42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28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26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4CA181-C50E-F800-260C-D16FAD194877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16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BrunoBonnellOff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instagram.com/gouvernementfr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groups/12732443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31/03/2026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95433" y="2447889"/>
            <a:ext cx="1436566" cy="79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369888" y="1073596"/>
            <a:ext cx="8774112" cy="3711128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193163" y="2870204"/>
            <a:ext cx="190800" cy="1908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200943" y="2424105"/>
            <a:ext cx="4521542" cy="797069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31/03/2026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0258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r="69997"/>
          <a:stretch/>
        </p:blipFill>
        <p:spPr bwMode="gray">
          <a:xfrm>
            <a:off x="3675497" y="2857754"/>
            <a:ext cx="216024" cy="2166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l="35004" r="34992"/>
          <a:stretch/>
        </p:blipFill>
        <p:spPr bwMode="gray">
          <a:xfrm>
            <a:off x="3927525" y="2857754"/>
            <a:ext cx="216024" cy="216610"/>
          </a:xfrm>
          <a:prstGeom prst="rect">
            <a:avLst/>
          </a:prstGeom>
        </p:spPr>
      </p:pic>
      <p:sp>
        <p:nvSpPr>
          <p:cNvPr id="5" name="Rectangle 4">
            <a:hlinkClick r:id="rId6"/>
          </p:cNvPr>
          <p:cNvSpPr/>
          <p:nvPr userDrawn="1"/>
        </p:nvSpPr>
        <p:spPr bwMode="auto"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hlinkClick r:id="rId7"/>
          </p:cNvPr>
          <p:cNvSpPr/>
          <p:nvPr userDrawn="1"/>
        </p:nvSpPr>
        <p:spPr bwMode="auto">
          <a:xfrm>
            <a:off x="3927525" y="2857753"/>
            <a:ext cx="215943" cy="21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hlinkClick r:id="rId8"/>
          </p:cNvPr>
          <p:cNvSpPr/>
          <p:nvPr userDrawn="1"/>
        </p:nvSpPr>
        <p:spPr bwMode="auto"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519702" y="2139702"/>
            <a:ext cx="2402901" cy="1331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BB5DE-5C73-4786-8ED4-CECAD6771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F9974D-54DA-42AC-A0B2-4C441FA12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6A95D3-9859-40A4-B498-D429C78D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E033-8A33-4E94-B46E-6B7267C02DA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F5873-1D3F-4797-A2E1-F31FAF25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B1C108-AE59-4816-B382-C0B2592D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1D39-7DE5-4ABF-A624-109145F1B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30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CDB0F-FB95-48FC-A76F-713E4A08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3713A-490B-40B8-8D99-8E724F0E8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628BF5-5C5C-4AC8-BDE0-D45ACF4FD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03365E-AEA9-4D5C-9D50-7109283E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81ED-C802-4F2F-904D-FE9A9E74BBB2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8C5B2C-A5F1-4634-A7C7-94E997E1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DF8DA3-400C-41EA-99D5-7B609F54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8CA-AB48-4C33-BD51-66A159A70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96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638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449263" indent="-180975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20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181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2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0" y="705611"/>
            <a:ext cx="9144000" cy="4437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 l="114" r="114"/>
          <a:stretch/>
        </p:blipFill>
        <p:spPr bwMode="gray">
          <a:xfrm>
            <a:off x="1" y="704700"/>
            <a:ext cx="9143999" cy="443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00"/>
            <a:ext cx="8424000" cy="333720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67304A09-C513-A949-92D2-729F48DA7B3B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0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2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04000" y="1893600"/>
            <a:ext cx="558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3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599"/>
            <a:ext cx="2520000" cy="26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155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360000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4859315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871155"/>
            <a:ext cx="842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000" y="1893555"/>
            <a:ext cx="8424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0" y="4784400"/>
            <a:ext cx="1224000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05718" y="194400"/>
            <a:ext cx="7078282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4784400"/>
            <a:ext cx="467584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/>
          <a:stretch/>
        </p:blipFill>
        <p:spPr bwMode="gray">
          <a:xfrm>
            <a:off x="360000" y="206548"/>
            <a:ext cx="345521" cy="377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755575" y="136377"/>
            <a:ext cx="935999" cy="518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378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2057" indent="-171450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41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36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91432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emf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136790" y="2425995"/>
            <a:ext cx="6647210" cy="769441"/>
          </a:xfrm>
        </p:spPr>
        <p:txBody>
          <a:bodyPr/>
          <a:lstStyle/>
          <a:p>
            <a:pPr>
              <a:defRPr/>
            </a:pPr>
            <a:r>
              <a:rPr lang="fr-FR" dirty="0"/>
              <a:t>ED-PROPSY – Digital Tools for the French </a:t>
            </a:r>
            <a:r>
              <a:rPr lang="fr-FR" dirty="0" err="1"/>
              <a:t>Minds</a:t>
            </a:r>
            <a:r>
              <a:rPr lang="fr-FR" dirty="0"/>
              <a:t> </a:t>
            </a:r>
            <a:r>
              <a:rPr lang="fr-FR" dirty="0" err="1"/>
              <a:t>Cohort</a:t>
            </a:r>
            <a:endParaRPr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31/03/2026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Pr. Pierre Philip</a:t>
            </a:r>
          </a:p>
          <a:p>
            <a:pPr>
              <a:defRPr/>
            </a:pPr>
            <a:r>
              <a:rPr lang="fr-FR" dirty="0" err="1"/>
              <a:t>Sanpsy</a:t>
            </a:r>
            <a:r>
              <a:rPr lang="fr-FR" dirty="0"/>
              <a:t>, CNRS UMR 6033, Université de Bordeaux</a:t>
            </a:r>
          </a:p>
          <a:p>
            <a:pPr>
              <a:defRPr/>
            </a:pPr>
            <a:r>
              <a:rPr lang="fr-FR" dirty="0"/>
              <a:t>Service Universitaire de Médecine du Sommeil, CHU de Bordeaux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C71DF3F8-291D-4EF3-9197-9D76D19D8787}"/>
              </a:ext>
            </a:extLst>
          </p:cNvPr>
          <p:cNvSpPr txBox="1"/>
          <p:nvPr/>
        </p:nvSpPr>
        <p:spPr>
          <a:xfrm>
            <a:off x="2148612" y="266400"/>
            <a:ext cx="245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Wearables</a:t>
            </a:r>
            <a:r>
              <a:rPr lang="fr-FR" sz="2400" b="1" dirty="0"/>
              <a:t> - </a:t>
            </a:r>
            <a:r>
              <a:rPr lang="fr-FR" sz="2400" b="1" dirty="0" err="1"/>
              <a:t>Fitbit</a:t>
            </a:r>
            <a:endParaRPr lang="fr-FR" sz="2400" b="1" dirty="0"/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F3198DEF-A1FB-42BF-8023-1AA6D8925C07}"/>
              </a:ext>
            </a:extLst>
          </p:cNvPr>
          <p:cNvSpPr txBox="1">
            <a:spLocks/>
          </p:cNvSpPr>
          <p:nvPr/>
        </p:nvSpPr>
        <p:spPr bwMode="gray">
          <a:xfrm>
            <a:off x="1664808" y="1114249"/>
            <a:ext cx="7316491" cy="4247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8">
              <a:lnSpc>
                <a:spcPct val="90000"/>
              </a:lnSpc>
              <a:spcBef>
                <a:spcPts val="0"/>
              </a:spcBef>
              <a:buNone/>
              <a:defRPr sz="45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FitBit</a:t>
            </a:r>
            <a:r>
              <a:rPr lang="fr-FR" dirty="0"/>
              <a:t>®</a:t>
            </a:r>
          </a:p>
        </p:txBody>
      </p:sp>
      <p:pic>
        <p:nvPicPr>
          <p:cNvPr id="20" name="Image 19" descr="Une image contenant horloge, regarder&#10;&#10;Description générée automatiquement">
            <a:extLst>
              <a:ext uri="{FF2B5EF4-FFF2-40B4-BE49-F238E27FC236}">
                <a16:creationId xmlns:a16="http://schemas.microsoft.com/office/drawing/2014/main" id="{D0A62763-10A6-419B-8135-25A08905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6" y="1395552"/>
            <a:ext cx="1321366" cy="310582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9B39257-CCC8-4C5F-9B00-749EE2E09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954" y="1818490"/>
            <a:ext cx="4140200" cy="97790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226140D8-DD57-40FB-98F0-8A70DE809643}"/>
              </a:ext>
            </a:extLst>
          </p:cNvPr>
          <p:cNvSpPr txBox="1"/>
          <p:nvPr/>
        </p:nvSpPr>
        <p:spPr>
          <a:xfrm>
            <a:off x="3293029" y="2180272"/>
            <a:ext cx="541750" cy="357054"/>
          </a:xfrm>
          <a:prstGeom prst="rect">
            <a:avLst/>
          </a:prstGeom>
          <a:solidFill>
            <a:srgbClr val="D296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dirty="0"/>
              <a:t>100$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9D5BE6F-E7B6-4A6C-BE05-73FE940FAED8}"/>
              </a:ext>
            </a:extLst>
          </p:cNvPr>
          <p:cNvSpPr txBox="1"/>
          <p:nvPr/>
        </p:nvSpPr>
        <p:spPr>
          <a:xfrm>
            <a:off x="4362207" y="2126996"/>
            <a:ext cx="667650" cy="357054"/>
          </a:xfrm>
          <a:prstGeom prst="rect">
            <a:avLst/>
          </a:prstGeom>
          <a:solidFill>
            <a:srgbClr val="D296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dirty="0"/>
              <a:t>5 </a:t>
            </a:r>
            <a:r>
              <a:rPr lang="fr-FR" sz="1200" dirty="0" err="1"/>
              <a:t>days</a:t>
            </a:r>
            <a:endParaRPr lang="fr-FR" sz="1200" dirty="0"/>
          </a:p>
        </p:txBody>
      </p:sp>
      <p:pic>
        <p:nvPicPr>
          <p:cNvPr id="30" name="Picture 6" descr="L'alcool sur le sommeil">
            <a:extLst>
              <a:ext uri="{FF2B5EF4-FFF2-40B4-BE49-F238E27FC236}">
                <a16:creationId xmlns:a16="http://schemas.microsoft.com/office/drawing/2014/main" id="{DDC5D0F5-C30D-4769-9B23-0949BE8EC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9"/>
          <a:stretch>
            <a:fillRect/>
          </a:stretch>
        </p:blipFill>
        <p:spPr bwMode="auto">
          <a:xfrm>
            <a:off x="5323054" y="3315049"/>
            <a:ext cx="3244857" cy="11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CE263EF5-AE9D-41FB-8D7A-66EEBF00117F}"/>
              </a:ext>
            </a:extLst>
          </p:cNvPr>
          <p:cNvSpPr txBox="1"/>
          <p:nvPr/>
        </p:nvSpPr>
        <p:spPr>
          <a:xfrm>
            <a:off x="214313" y="1071444"/>
            <a:ext cx="289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~5M </a:t>
            </a:r>
            <a:r>
              <a:rPr lang="fr-FR" b="1" dirty="0" err="1"/>
              <a:t>units</a:t>
            </a:r>
            <a:r>
              <a:rPr lang="fr-FR" b="1" dirty="0"/>
              <a:t> </a:t>
            </a:r>
            <a:r>
              <a:rPr lang="fr-FR" b="1" dirty="0" err="1"/>
              <a:t>sold</a:t>
            </a:r>
            <a:r>
              <a:rPr lang="fr-FR" b="1" dirty="0"/>
              <a:t> per </a:t>
            </a:r>
            <a:r>
              <a:rPr lang="fr-FR" b="1" dirty="0" err="1"/>
              <a:t>year</a:t>
            </a:r>
            <a:endParaRPr lang="fr-FR" b="1" dirty="0"/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897BCBF1-B410-49F8-9E3A-94E81B49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05" y="3773579"/>
            <a:ext cx="2821577" cy="6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fda-approved-logo-png |">
            <a:extLst>
              <a:ext uri="{FF2B5EF4-FFF2-40B4-BE49-F238E27FC236}">
                <a16:creationId xmlns:a16="http://schemas.microsoft.com/office/drawing/2014/main" id="{446685B0-19B1-4EA2-9F48-72F7BF23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82" y="3070985"/>
            <a:ext cx="927682" cy="5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48ADEE5-3798-49E4-82CF-40BAAD53D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474" y="3073020"/>
            <a:ext cx="877791" cy="62498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10D64743-C300-44C7-A7EB-759975AB869B}"/>
              </a:ext>
            </a:extLst>
          </p:cNvPr>
          <p:cNvSpPr txBox="1"/>
          <p:nvPr/>
        </p:nvSpPr>
        <p:spPr>
          <a:xfrm>
            <a:off x="5557285" y="1904870"/>
            <a:ext cx="667650" cy="357054"/>
          </a:xfrm>
          <a:prstGeom prst="rect">
            <a:avLst/>
          </a:prstGeom>
          <a:solidFill>
            <a:srgbClr val="D296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dirty="0"/>
              <a:t>5 </a:t>
            </a:r>
            <a:r>
              <a:rPr lang="fr-FR" sz="1200" dirty="0" err="1"/>
              <a:t>days</a:t>
            </a:r>
            <a:endParaRPr lang="fr-FR" sz="12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3144084-65E7-4BB8-AFE3-BBECB80DB588}"/>
              </a:ext>
            </a:extLst>
          </p:cNvPr>
          <p:cNvSpPr txBox="1"/>
          <p:nvPr/>
        </p:nvSpPr>
        <p:spPr>
          <a:xfrm>
            <a:off x="3207236" y="1516796"/>
            <a:ext cx="76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Price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7AD7617-088B-421E-A547-AF47751EE26E}"/>
              </a:ext>
            </a:extLst>
          </p:cNvPr>
          <p:cNvSpPr txBox="1"/>
          <p:nvPr/>
        </p:nvSpPr>
        <p:spPr>
          <a:xfrm>
            <a:off x="4314828" y="1520682"/>
            <a:ext cx="10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Battery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5FF3FBE-1742-4488-82F8-FD68F0D1097E}"/>
              </a:ext>
            </a:extLst>
          </p:cNvPr>
          <p:cNvSpPr txBox="1"/>
          <p:nvPr/>
        </p:nvSpPr>
        <p:spPr>
          <a:xfrm>
            <a:off x="5422420" y="1524568"/>
            <a:ext cx="10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Storage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62AED26-0916-44C3-9104-FE88749D3C37}"/>
              </a:ext>
            </a:extLst>
          </p:cNvPr>
          <p:cNvSpPr txBox="1"/>
          <p:nvPr/>
        </p:nvSpPr>
        <p:spPr>
          <a:xfrm>
            <a:off x="5419170" y="1522465"/>
            <a:ext cx="10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Storage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E04D272-B74D-419C-A2F3-2417D1A3F19D}"/>
              </a:ext>
            </a:extLst>
          </p:cNvPr>
          <p:cNvSpPr txBox="1"/>
          <p:nvPr/>
        </p:nvSpPr>
        <p:spPr>
          <a:xfrm>
            <a:off x="6530012" y="1524568"/>
            <a:ext cx="182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Connectivity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56D2811-672F-4F8B-8160-DFED7B1B43DF}"/>
              </a:ext>
            </a:extLst>
          </p:cNvPr>
          <p:cNvSpPr txBox="1"/>
          <p:nvPr/>
        </p:nvSpPr>
        <p:spPr>
          <a:xfrm>
            <a:off x="3365164" y="4447521"/>
            <a:ext cx="10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ECG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8DB8F0C-3905-48BD-B709-D3756C416DFA}"/>
              </a:ext>
            </a:extLst>
          </p:cNvPr>
          <p:cNvSpPr txBox="1"/>
          <p:nvPr/>
        </p:nvSpPr>
        <p:spPr>
          <a:xfrm>
            <a:off x="6255071" y="4424109"/>
            <a:ext cx="168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Sleep</a:t>
            </a:r>
            <a:r>
              <a:rPr lang="fr-FR" dirty="0"/>
              <a:t> stages</a:t>
            </a: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A59A3C45-DE61-41A2-96FB-1094C1AF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10A9146-41F9-46FF-8BE4-95B72709B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3. KANOPSY Application 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49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59EA26-65AF-4143-83E0-B6AD8B29A231}"/>
              </a:ext>
            </a:extLst>
          </p:cNvPr>
          <p:cNvSpPr txBox="1"/>
          <p:nvPr/>
        </p:nvSpPr>
        <p:spPr>
          <a:xfrm>
            <a:off x="2089374" y="303432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Kanopsy</a:t>
            </a:r>
            <a:r>
              <a:rPr lang="fr-FR" sz="2400" b="1" dirty="0"/>
              <a:t> – Home Page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F6B890-13BD-47B2-880A-F7D8EF11A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5" y="1002479"/>
            <a:ext cx="1690487" cy="3616358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E65B1F5B-E4DA-4609-B64C-199A11F1BE13}"/>
              </a:ext>
            </a:extLst>
          </p:cNvPr>
          <p:cNvSpPr/>
          <p:nvPr/>
        </p:nvSpPr>
        <p:spPr>
          <a:xfrm>
            <a:off x="2485439" y="3908292"/>
            <a:ext cx="1746316" cy="350318"/>
          </a:xfrm>
          <a:custGeom>
            <a:avLst/>
            <a:gdLst>
              <a:gd name="connsiteX0" fmla="*/ 2328421 w 2328421"/>
              <a:gd name="connsiteY0" fmla="*/ 405352 h 467090"/>
              <a:gd name="connsiteX1" fmla="*/ 829559 w 2328421"/>
              <a:gd name="connsiteY1" fmla="*/ 433633 h 467090"/>
              <a:gd name="connsiteX2" fmla="*/ 0 w 2328421"/>
              <a:gd name="connsiteY2" fmla="*/ 0 h 467090"/>
              <a:gd name="connsiteX3" fmla="*/ 0 w 2328421"/>
              <a:gd name="connsiteY3" fmla="*/ 0 h 46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8421" h="467090">
                <a:moveTo>
                  <a:pt x="2328421" y="405352"/>
                </a:moveTo>
                <a:cubicBezTo>
                  <a:pt x="1773025" y="453272"/>
                  <a:pt x="1217629" y="501192"/>
                  <a:pt x="829559" y="433633"/>
                </a:cubicBezTo>
                <a:cubicBezTo>
                  <a:pt x="441489" y="36607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DA2EFF6-4963-4E33-AAA0-E547A12A1FCB}"/>
              </a:ext>
            </a:extLst>
          </p:cNvPr>
          <p:cNvSpPr/>
          <p:nvPr/>
        </p:nvSpPr>
        <p:spPr>
          <a:xfrm rot="11517171">
            <a:off x="5637857" y="1604617"/>
            <a:ext cx="1746316" cy="350318"/>
          </a:xfrm>
          <a:custGeom>
            <a:avLst/>
            <a:gdLst>
              <a:gd name="connsiteX0" fmla="*/ 2328421 w 2328421"/>
              <a:gd name="connsiteY0" fmla="*/ 405352 h 467090"/>
              <a:gd name="connsiteX1" fmla="*/ 829559 w 2328421"/>
              <a:gd name="connsiteY1" fmla="*/ 433633 h 467090"/>
              <a:gd name="connsiteX2" fmla="*/ 0 w 2328421"/>
              <a:gd name="connsiteY2" fmla="*/ 0 h 467090"/>
              <a:gd name="connsiteX3" fmla="*/ 0 w 2328421"/>
              <a:gd name="connsiteY3" fmla="*/ 0 h 46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8421" h="467090">
                <a:moveTo>
                  <a:pt x="2328421" y="405352"/>
                </a:moveTo>
                <a:cubicBezTo>
                  <a:pt x="1773025" y="453272"/>
                  <a:pt x="1217629" y="501192"/>
                  <a:pt x="829559" y="433633"/>
                </a:cubicBezTo>
                <a:cubicBezTo>
                  <a:pt x="441489" y="36607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15F0DAC0-BDC0-41E6-B0A9-F2CA3B6A5736}"/>
              </a:ext>
            </a:extLst>
          </p:cNvPr>
          <p:cNvSpPr/>
          <p:nvPr/>
        </p:nvSpPr>
        <p:spPr>
          <a:xfrm rot="19708254">
            <a:off x="3240785" y="1744282"/>
            <a:ext cx="1004718" cy="88379"/>
          </a:xfrm>
          <a:custGeom>
            <a:avLst/>
            <a:gdLst>
              <a:gd name="connsiteX0" fmla="*/ 2328421 w 2328421"/>
              <a:gd name="connsiteY0" fmla="*/ 405352 h 467090"/>
              <a:gd name="connsiteX1" fmla="*/ 829559 w 2328421"/>
              <a:gd name="connsiteY1" fmla="*/ 433633 h 467090"/>
              <a:gd name="connsiteX2" fmla="*/ 0 w 2328421"/>
              <a:gd name="connsiteY2" fmla="*/ 0 h 467090"/>
              <a:gd name="connsiteX3" fmla="*/ 0 w 2328421"/>
              <a:gd name="connsiteY3" fmla="*/ 0 h 46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8421" h="467090">
                <a:moveTo>
                  <a:pt x="2328421" y="405352"/>
                </a:moveTo>
                <a:cubicBezTo>
                  <a:pt x="1773025" y="453272"/>
                  <a:pt x="1217629" y="501192"/>
                  <a:pt x="829559" y="433633"/>
                </a:cubicBezTo>
                <a:cubicBezTo>
                  <a:pt x="441489" y="36607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D8EC41-9CD8-43DC-B155-0F977149DECD}"/>
              </a:ext>
            </a:extLst>
          </p:cNvPr>
          <p:cNvSpPr txBox="1"/>
          <p:nvPr/>
        </p:nvSpPr>
        <p:spPr>
          <a:xfrm>
            <a:off x="690812" y="3691036"/>
            <a:ext cx="18501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Questionnaires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4A5AE5-151F-473E-BC03-BC548F40089D}"/>
              </a:ext>
            </a:extLst>
          </p:cNvPr>
          <p:cNvSpPr txBox="1"/>
          <p:nvPr/>
        </p:nvSpPr>
        <p:spPr>
          <a:xfrm>
            <a:off x="341174" y="2020317"/>
            <a:ext cx="2675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Information / </a:t>
            </a:r>
            <a:r>
              <a:rPr lang="fr-FR" sz="2100" dirty="0" err="1"/>
              <a:t>Tutorials</a:t>
            </a:r>
            <a:endParaRPr lang="fr-FR" sz="21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201E49-2905-4B49-8BB9-E1212BECB640}"/>
              </a:ext>
            </a:extLst>
          </p:cNvPr>
          <p:cNvSpPr txBox="1"/>
          <p:nvPr/>
        </p:nvSpPr>
        <p:spPr>
          <a:xfrm>
            <a:off x="6452527" y="2141667"/>
            <a:ext cx="19415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dirty="0"/>
              <a:t>Emergency case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CD41BD8-BEBE-4629-9EC1-C66E77EE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9B4D871-B151-4653-B311-8763545C8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3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3C62453-4797-4D15-9633-1DF0C91D7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2" y="945618"/>
            <a:ext cx="1731215" cy="3665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71DF3F8-291D-4EF3-9197-9D76D19D8787}"/>
              </a:ext>
            </a:extLst>
          </p:cNvPr>
          <p:cNvSpPr txBox="1"/>
          <p:nvPr/>
        </p:nvSpPr>
        <p:spPr>
          <a:xfrm>
            <a:off x="2089373" y="303432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Kanopsy</a:t>
            </a:r>
            <a:r>
              <a:rPr lang="fr-FR" sz="2400" b="1" dirty="0"/>
              <a:t> – Information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9CA7EA-5972-42AD-97CC-5B3F2F6E3965}"/>
              </a:ext>
            </a:extLst>
          </p:cNvPr>
          <p:cNvSpPr txBox="1"/>
          <p:nvPr/>
        </p:nvSpPr>
        <p:spPr>
          <a:xfrm>
            <a:off x="2894584" y="945618"/>
            <a:ext cx="6122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200" dirty="0" err="1"/>
              <a:t>Explains</a:t>
            </a:r>
            <a:r>
              <a:rPr lang="fr-FR" sz="2200" dirty="0"/>
              <a:t> the </a:t>
            </a:r>
            <a:r>
              <a:rPr lang="fr-FR" sz="2200" dirty="0" err="1"/>
              <a:t>purpose</a:t>
            </a:r>
            <a:r>
              <a:rPr lang="fr-FR" sz="2200" dirty="0"/>
              <a:t> of the application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fr-FR" sz="2200" dirty="0" err="1"/>
              <a:t>Wearable</a:t>
            </a:r>
            <a:r>
              <a:rPr lang="fr-FR" sz="2200" dirty="0"/>
              <a:t> to wear at least 2 </a:t>
            </a:r>
            <a:r>
              <a:rPr lang="fr-FR" sz="2200" dirty="0" err="1"/>
              <a:t>weeks</a:t>
            </a:r>
            <a:r>
              <a:rPr lang="fr-FR" sz="2200" dirty="0"/>
              <a:t> / </a:t>
            </a:r>
            <a:r>
              <a:rPr lang="fr-FR" sz="2200" dirty="0" err="1"/>
              <a:t>season</a:t>
            </a:r>
            <a:endParaRPr lang="fr-FR" sz="2200" dirty="0"/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fr-FR" sz="2200" dirty="0"/>
              <a:t>Questionnaires </a:t>
            </a:r>
            <a:r>
              <a:rPr lang="fr-FR" sz="2200" dirty="0" err="1"/>
              <a:t>every</a:t>
            </a:r>
            <a:r>
              <a:rPr lang="fr-FR" sz="2200" dirty="0"/>
              <a:t> </a:t>
            </a:r>
            <a:r>
              <a:rPr lang="fr-FR" sz="2200" dirty="0" err="1"/>
              <a:t>weeks</a:t>
            </a:r>
            <a:endParaRPr lang="fr-FR" sz="2200" dirty="0"/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fr-FR" sz="2200" dirty="0" err="1"/>
              <a:t>Reminders</a:t>
            </a:r>
            <a:endParaRPr lang="fr-FR" sz="2200" dirty="0"/>
          </a:p>
          <a:p>
            <a:pPr lvl="1"/>
            <a:endParaRPr lang="fr-FR" sz="2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200" dirty="0" err="1"/>
              <a:t>Describe</a:t>
            </a:r>
            <a:r>
              <a:rPr lang="fr-FR" sz="2200" dirty="0"/>
              <a:t> the application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fr-FR" sz="2200" dirty="0"/>
              <a:t>7 questionnaires 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fr-FR" sz="2200" dirty="0"/>
              <a:t>1 or 2 questionnaires/</a:t>
            </a:r>
            <a:r>
              <a:rPr lang="fr-FR" sz="2200" dirty="0" err="1"/>
              <a:t>week</a:t>
            </a:r>
            <a:endParaRPr lang="fr-FR" sz="2200" dirty="0"/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fr-FR" sz="2200" dirty="0"/>
              <a:t>Cycles back </a:t>
            </a:r>
            <a:r>
              <a:rPr lang="fr-FR" sz="2200" dirty="0" err="1"/>
              <a:t>every</a:t>
            </a:r>
            <a:r>
              <a:rPr lang="fr-FR" sz="2200" dirty="0"/>
              <a:t> 4 </a:t>
            </a:r>
            <a:r>
              <a:rPr lang="fr-FR" sz="2200" dirty="0" err="1"/>
              <a:t>weeks</a:t>
            </a:r>
            <a:endParaRPr lang="fr-FR" sz="2200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89A86AA-9CCF-48C2-BD27-AE388227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A9BB42-425C-4BD2-9D0D-E04F8FBE9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2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C71DF3F8-291D-4EF3-9197-9D76D19D8787}"/>
              </a:ext>
            </a:extLst>
          </p:cNvPr>
          <p:cNvSpPr txBox="1"/>
          <p:nvPr/>
        </p:nvSpPr>
        <p:spPr>
          <a:xfrm>
            <a:off x="2089373" y="303432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Kanopsy</a:t>
            </a:r>
            <a:r>
              <a:rPr lang="fr-FR" sz="2400" b="1" dirty="0"/>
              <a:t> – Questionnaires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12FF4C-0189-41AD-887C-256E7D75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3" y="1011617"/>
            <a:ext cx="1730335" cy="3631147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776A921-57E4-4C2F-9407-9FFA055F1F52}"/>
              </a:ext>
            </a:extLst>
          </p:cNvPr>
          <p:cNvSpPr/>
          <p:nvPr/>
        </p:nvSpPr>
        <p:spPr>
          <a:xfrm>
            <a:off x="2928929" y="1765974"/>
            <a:ext cx="1235869" cy="32861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Day 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7041E10-B639-485F-BBC1-39A6D373D69C}"/>
              </a:ext>
            </a:extLst>
          </p:cNvPr>
          <p:cNvSpPr/>
          <p:nvPr/>
        </p:nvSpPr>
        <p:spPr>
          <a:xfrm>
            <a:off x="2928929" y="2330703"/>
            <a:ext cx="1257301" cy="778669"/>
          </a:xfrm>
          <a:prstGeom prst="roundRect">
            <a:avLst/>
          </a:prstGeom>
          <a:solidFill>
            <a:srgbClr val="CEE8E7"/>
          </a:solidFill>
          <a:ln>
            <a:solidFill>
              <a:srgbClr val="CEE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Anhedonia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SHAPS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14 items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95A2C9C-1E60-4A41-809B-EF6A8ECA94AC}"/>
              </a:ext>
            </a:extLst>
          </p:cNvPr>
          <p:cNvSpPr/>
          <p:nvPr/>
        </p:nvSpPr>
        <p:spPr>
          <a:xfrm>
            <a:off x="4471976" y="1766706"/>
            <a:ext cx="1235869" cy="32861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Day 7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20D724F-FF66-4538-8B3E-D8AC4AEDEDED}"/>
              </a:ext>
            </a:extLst>
          </p:cNvPr>
          <p:cNvSpPr/>
          <p:nvPr/>
        </p:nvSpPr>
        <p:spPr>
          <a:xfrm>
            <a:off x="6036455" y="1767438"/>
            <a:ext cx="1235869" cy="32861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Day 14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4A11711-6DF7-4F2E-BF6B-4279CF2FCE71}"/>
              </a:ext>
            </a:extLst>
          </p:cNvPr>
          <p:cNvSpPr/>
          <p:nvPr/>
        </p:nvSpPr>
        <p:spPr>
          <a:xfrm>
            <a:off x="7572362" y="1768170"/>
            <a:ext cx="1235869" cy="32861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Day 21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0D63DD9-FB56-4628-A18A-2C7DB5F074D6}"/>
              </a:ext>
            </a:extLst>
          </p:cNvPr>
          <p:cNvSpPr/>
          <p:nvPr/>
        </p:nvSpPr>
        <p:spPr>
          <a:xfrm>
            <a:off x="4450544" y="2330702"/>
            <a:ext cx="1257301" cy="778669"/>
          </a:xfrm>
          <a:prstGeom prst="roundRect">
            <a:avLst/>
          </a:prstGeom>
          <a:solidFill>
            <a:srgbClr val="CEE8E7"/>
          </a:solidFill>
          <a:ln>
            <a:solidFill>
              <a:srgbClr val="CEE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Insomnia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ISI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7 items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BA73AD1-80C2-46E4-8475-20DB8E86E808}"/>
              </a:ext>
            </a:extLst>
          </p:cNvPr>
          <p:cNvSpPr/>
          <p:nvPr/>
        </p:nvSpPr>
        <p:spPr>
          <a:xfrm>
            <a:off x="4471976" y="3324430"/>
            <a:ext cx="1257301" cy="778669"/>
          </a:xfrm>
          <a:prstGeom prst="roundRect">
            <a:avLst/>
          </a:prstGeom>
          <a:solidFill>
            <a:srgbClr val="CEE8E7"/>
          </a:solidFill>
          <a:ln>
            <a:solidFill>
              <a:srgbClr val="CEE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Sleepiness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ESS/HSI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8-9 items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5134195-84D4-4195-8EB4-F59EEAC79E6D}"/>
              </a:ext>
            </a:extLst>
          </p:cNvPr>
          <p:cNvSpPr/>
          <p:nvPr/>
        </p:nvSpPr>
        <p:spPr>
          <a:xfrm>
            <a:off x="6036455" y="2330701"/>
            <a:ext cx="1257301" cy="778669"/>
          </a:xfrm>
          <a:prstGeom prst="roundRect">
            <a:avLst/>
          </a:prstGeom>
          <a:solidFill>
            <a:srgbClr val="CEE8E7"/>
          </a:solidFill>
          <a:ln>
            <a:solidFill>
              <a:srgbClr val="CEE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Loneliness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</a:rPr>
              <a:t>Loneliness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11 items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33281424-4601-4DFC-B023-C8AB593D4F45}"/>
              </a:ext>
            </a:extLst>
          </p:cNvPr>
          <p:cNvSpPr/>
          <p:nvPr/>
        </p:nvSpPr>
        <p:spPr>
          <a:xfrm>
            <a:off x="7572358" y="2330700"/>
            <a:ext cx="1257301" cy="778669"/>
          </a:xfrm>
          <a:prstGeom prst="roundRect">
            <a:avLst/>
          </a:prstGeom>
          <a:solidFill>
            <a:srgbClr val="CEE8E7"/>
          </a:solidFill>
          <a:ln>
            <a:solidFill>
              <a:srgbClr val="CEE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Anxiety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GAD-7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7 items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03AF52AE-4C12-4BEB-BDE8-F73AC5958A8B}"/>
              </a:ext>
            </a:extLst>
          </p:cNvPr>
          <p:cNvSpPr/>
          <p:nvPr/>
        </p:nvSpPr>
        <p:spPr>
          <a:xfrm>
            <a:off x="7572358" y="3324429"/>
            <a:ext cx="1257301" cy="778669"/>
          </a:xfrm>
          <a:prstGeom prst="roundRect">
            <a:avLst/>
          </a:prstGeom>
          <a:solidFill>
            <a:srgbClr val="CEE8E7"/>
          </a:solidFill>
          <a:ln>
            <a:solidFill>
              <a:srgbClr val="CEE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Depression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PHQ-9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9 items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4B6F9CD8-A236-4086-B35E-199BC847989D}"/>
              </a:ext>
            </a:extLst>
          </p:cNvPr>
          <p:cNvSpPr/>
          <p:nvPr/>
        </p:nvSpPr>
        <p:spPr>
          <a:xfrm>
            <a:off x="6047171" y="3324428"/>
            <a:ext cx="1257301" cy="778669"/>
          </a:xfrm>
          <a:prstGeom prst="roundRect">
            <a:avLst/>
          </a:prstGeom>
          <a:solidFill>
            <a:srgbClr val="CEE8E7"/>
          </a:solidFill>
          <a:ln>
            <a:solidFill>
              <a:srgbClr val="CEE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Pain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PPP-VAS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9 items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D44133F-B77C-4C46-A8F6-76183A37155C}"/>
              </a:ext>
            </a:extLst>
          </p:cNvPr>
          <p:cNvCxnSpPr>
            <a:stCxn id="2" idx="3"/>
            <a:endCxn id="21" idx="1"/>
          </p:cNvCxnSpPr>
          <p:nvPr/>
        </p:nvCxnSpPr>
        <p:spPr>
          <a:xfrm>
            <a:off x="4164798" y="1930280"/>
            <a:ext cx="307178" cy="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A20EE6F-F41B-4156-ACDB-5FD2E69F5521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5707845" y="1931012"/>
            <a:ext cx="328610" cy="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46FBC10-58C0-4ED3-9AF2-E4A860164DBD}"/>
              </a:ext>
            </a:extLst>
          </p:cNvPr>
          <p:cNvCxnSpPr>
            <a:cxnSpLocks/>
          </p:cNvCxnSpPr>
          <p:nvPr/>
        </p:nvCxnSpPr>
        <p:spPr>
          <a:xfrm>
            <a:off x="7250892" y="1931744"/>
            <a:ext cx="328610" cy="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rc 34">
            <a:extLst>
              <a:ext uri="{FF2B5EF4-FFF2-40B4-BE49-F238E27FC236}">
                <a16:creationId xmlns:a16="http://schemas.microsoft.com/office/drawing/2014/main" id="{30C95135-779D-4DAA-B683-11FFA37D7CDF}"/>
              </a:ext>
            </a:extLst>
          </p:cNvPr>
          <p:cNvCxnSpPr>
            <a:cxnSpLocks/>
          </p:cNvCxnSpPr>
          <p:nvPr/>
        </p:nvCxnSpPr>
        <p:spPr>
          <a:xfrm flipH="1" flipV="1">
            <a:off x="2950357" y="1928084"/>
            <a:ext cx="5879302" cy="2196"/>
          </a:xfrm>
          <a:prstGeom prst="curvedConnector5">
            <a:avLst>
              <a:gd name="adj1" fmla="val -1701"/>
              <a:gd name="adj2" fmla="val 31004189"/>
              <a:gd name="adj3" fmla="val 1020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0DA69409-F04B-4A28-A807-585137C9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517B550-FDE5-412B-8061-2DE73CF43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C71DF3F8-291D-4EF3-9197-9D76D19D8787}"/>
              </a:ext>
            </a:extLst>
          </p:cNvPr>
          <p:cNvSpPr txBox="1"/>
          <p:nvPr/>
        </p:nvSpPr>
        <p:spPr>
          <a:xfrm>
            <a:off x="2089374" y="303432"/>
            <a:ext cx="363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Kanopsy</a:t>
            </a:r>
            <a:r>
              <a:rPr lang="fr-FR" sz="2400" b="1" dirty="0"/>
              <a:t> – Emergency Case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59E6C4-412A-4147-BAAC-D56143005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8" y="952617"/>
            <a:ext cx="1727043" cy="36517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24EEB40-08FC-4381-833C-F83F2E1830E4}"/>
              </a:ext>
            </a:extLst>
          </p:cNvPr>
          <p:cNvSpPr txBox="1"/>
          <p:nvPr/>
        </p:nvSpPr>
        <p:spPr>
          <a:xfrm>
            <a:off x="3804258" y="2175483"/>
            <a:ext cx="3468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200" dirty="0"/>
              <a:t>Contact Expert Centers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200" dirty="0"/>
              <a:t>Contact Hotlines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3AC49F1-EFD9-4B1F-A321-69CB642A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673490-A960-46C2-A4F3-91EDBFCC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1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4.  Monitoring </a:t>
            </a:r>
            <a:r>
              <a:rPr lang="fr-FR" dirty="0" err="1"/>
              <a:t>tools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66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C71DF3F8-291D-4EF3-9197-9D76D19D8787}"/>
              </a:ext>
            </a:extLst>
          </p:cNvPr>
          <p:cNvSpPr txBox="1"/>
          <p:nvPr/>
        </p:nvSpPr>
        <p:spPr>
          <a:xfrm>
            <a:off x="2014089" y="282222"/>
            <a:ext cx="383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Monitoring Tools - </a:t>
            </a:r>
            <a:r>
              <a:rPr lang="fr-FR" sz="2400" b="1" dirty="0" err="1"/>
              <a:t>Overview</a:t>
            </a:r>
            <a:endParaRPr lang="fr-FR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FD4155-429F-4E7E-AF6D-5CE4DDB5F101}"/>
              </a:ext>
            </a:extLst>
          </p:cNvPr>
          <p:cNvSpPr/>
          <p:nvPr/>
        </p:nvSpPr>
        <p:spPr>
          <a:xfrm>
            <a:off x="1293127" y="3459185"/>
            <a:ext cx="30566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/>
              <a:t>Main information : 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Patient ID </a:t>
            </a:r>
          </a:p>
          <a:p>
            <a:pPr marL="214313" indent="-214313">
              <a:buFontTx/>
              <a:buChar char="-"/>
            </a:pPr>
            <a:r>
              <a:rPr lang="fr-FR" sz="1350" dirty="0" err="1"/>
              <a:t>Fitbit</a:t>
            </a:r>
            <a:r>
              <a:rPr lang="fr-FR" sz="1350" dirty="0"/>
              <a:t> </a:t>
            </a:r>
            <a:r>
              <a:rPr lang="fr-FR" sz="1350" dirty="0" err="1"/>
              <a:t>battery</a:t>
            </a:r>
            <a:r>
              <a:rPr lang="fr-FR" sz="1350" dirty="0"/>
              <a:t> </a:t>
            </a:r>
            <a:r>
              <a:rPr lang="fr-FR" sz="1350" dirty="0" err="1"/>
              <a:t>level</a:t>
            </a:r>
            <a:r>
              <a:rPr lang="fr-FR" sz="1350" dirty="0"/>
              <a:t> 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Phone </a:t>
            </a:r>
            <a:r>
              <a:rPr lang="fr-FR" sz="1350" dirty="0" err="1"/>
              <a:t>battery</a:t>
            </a:r>
            <a:r>
              <a:rPr lang="fr-FR" sz="1350" dirty="0"/>
              <a:t> </a:t>
            </a:r>
            <a:r>
              <a:rPr lang="fr-FR" sz="1350" dirty="0" err="1"/>
              <a:t>level</a:t>
            </a:r>
            <a:r>
              <a:rPr lang="fr-FR" sz="1350" dirty="0"/>
              <a:t> </a:t>
            </a:r>
          </a:p>
          <a:p>
            <a:pPr marL="214313" indent="-214313">
              <a:buFontTx/>
              <a:buChar char="-"/>
            </a:pPr>
            <a:r>
              <a:rPr lang="fr-FR" sz="1350" dirty="0" err="1"/>
              <a:t>Latest</a:t>
            </a:r>
            <a:r>
              <a:rPr lang="fr-FR" sz="1350" dirty="0"/>
              <a:t> synchro </a:t>
            </a:r>
            <a:r>
              <a:rPr lang="fr-FR" sz="1350" dirty="0" err="1"/>
              <a:t>fitbit</a:t>
            </a:r>
            <a:r>
              <a:rPr lang="fr-FR" sz="1350" dirty="0"/>
              <a:t> / phone 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Expert Center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CD743C-5870-46CB-AD17-5E7B63B83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" y="1843333"/>
            <a:ext cx="8639666" cy="1615852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AB96A47-A677-49D3-8C3C-C8C715FCE1F3}"/>
              </a:ext>
            </a:extLst>
          </p:cNvPr>
          <p:cNvSpPr/>
          <p:nvPr/>
        </p:nvSpPr>
        <p:spPr>
          <a:xfrm flipH="1">
            <a:off x="1000125" y="3026003"/>
            <a:ext cx="251283" cy="790131"/>
          </a:xfrm>
          <a:custGeom>
            <a:avLst/>
            <a:gdLst>
              <a:gd name="connsiteX0" fmla="*/ 56561 w 245721"/>
              <a:gd name="connsiteY0" fmla="*/ 0 h 904973"/>
              <a:gd name="connsiteX1" fmla="*/ 245097 w 245721"/>
              <a:gd name="connsiteY1" fmla="*/ 612742 h 904973"/>
              <a:gd name="connsiteX2" fmla="*/ 0 w 245721"/>
              <a:gd name="connsiteY2" fmla="*/ 904973 h 9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721" h="904973">
                <a:moveTo>
                  <a:pt x="56561" y="0"/>
                </a:moveTo>
                <a:cubicBezTo>
                  <a:pt x="155542" y="230956"/>
                  <a:pt x="254524" y="461913"/>
                  <a:pt x="245097" y="612742"/>
                </a:cubicBezTo>
                <a:cubicBezTo>
                  <a:pt x="235670" y="763571"/>
                  <a:pt x="117835" y="834272"/>
                  <a:pt x="0" y="904973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7F10A-AC56-455A-950D-9C3C2C86373E}"/>
              </a:ext>
            </a:extLst>
          </p:cNvPr>
          <p:cNvSpPr/>
          <p:nvPr/>
        </p:nvSpPr>
        <p:spPr>
          <a:xfrm>
            <a:off x="1791093" y="7924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dirty="0" err="1"/>
              <a:t>Fitbit</a:t>
            </a:r>
            <a:r>
              <a:rPr lang="fr-FR" sz="1350" dirty="0"/>
              <a:t> </a:t>
            </a:r>
            <a:r>
              <a:rPr lang="fr-FR" sz="1350" dirty="0" err="1"/>
              <a:t>status</a:t>
            </a:r>
            <a:r>
              <a:rPr lang="fr-FR" sz="1350" dirty="0"/>
              <a:t> over 5 </a:t>
            </a:r>
            <a:r>
              <a:rPr lang="fr-FR" sz="1350" dirty="0" err="1"/>
              <a:t>days</a:t>
            </a:r>
            <a:r>
              <a:rPr lang="fr-FR" sz="1350" dirty="0"/>
              <a:t> :</a:t>
            </a:r>
          </a:p>
          <a:p>
            <a:pPr marL="214313" indent="-214313">
              <a:buFontTx/>
              <a:buChar char="-"/>
            </a:pPr>
            <a:r>
              <a:rPr lang="fr-FR" sz="1350" dirty="0" err="1"/>
              <a:t>Fitbit</a:t>
            </a:r>
            <a:r>
              <a:rPr lang="fr-FR" sz="1350" dirty="0"/>
              <a:t> </a:t>
            </a:r>
            <a:r>
              <a:rPr lang="fr-FR" sz="1350" dirty="0" err="1"/>
              <a:t>worn</a:t>
            </a:r>
            <a:r>
              <a:rPr lang="fr-FR" sz="1350" dirty="0"/>
              <a:t> &gt; 12h </a:t>
            </a:r>
            <a:r>
              <a:rPr lang="fr-FR" sz="1350" dirty="0">
                <a:sym typeface="Wingdings" panose="05000000000000000000" pitchFamily="2" charset="2"/>
              </a:rPr>
              <a:t> </a:t>
            </a:r>
            <a:endParaRPr lang="fr-FR" sz="1350" dirty="0"/>
          </a:p>
          <a:p>
            <a:pPr marL="214313" indent="-214313">
              <a:buFontTx/>
              <a:buChar char="-"/>
            </a:pPr>
            <a:r>
              <a:rPr lang="fr-FR" sz="1350" dirty="0" err="1"/>
              <a:t>Fitbit</a:t>
            </a:r>
            <a:r>
              <a:rPr lang="fr-FR" sz="1350" dirty="0"/>
              <a:t> </a:t>
            </a:r>
            <a:r>
              <a:rPr lang="fr-FR" sz="1350" dirty="0" err="1"/>
              <a:t>worn</a:t>
            </a:r>
            <a:r>
              <a:rPr lang="fr-FR" sz="1350" dirty="0"/>
              <a:t> </a:t>
            </a:r>
            <a:r>
              <a:rPr lang="fr-FR" sz="1350" dirty="0" err="1"/>
              <a:t>between</a:t>
            </a:r>
            <a:r>
              <a:rPr lang="fr-FR" sz="1350" dirty="0"/>
              <a:t> 0 and 12h </a:t>
            </a:r>
            <a:r>
              <a:rPr lang="fr-FR" sz="1350" dirty="0">
                <a:sym typeface="Wingdings" panose="05000000000000000000" pitchFamily="2" charset="2"/>
              </a:rPr>
              <a:t></a:t>
            </a:r>
            <a:endParaRPr lang="fr-FR" sz="1350" dirty="0"/>
          </a:p>
          <a:p>
            <a:pPr marL="214313" indent="-214313">
              <a:buFontTx/>
              <a:buChar char="-"/>
            </a:pPr>
            <a:r>
              <a:rPr lang="fr-FR" sz="1350" dirty="0" err="1"/>
              <a:t>Fitbit</a:t>
            </a:r>
            <a:r>
              <a:rPr lang="fr-FR" sz="1350" dirty="0"/>
              <a:t> not </a:t>
            </a:r>
            <a:r>
              <a:rPr lang="fr-FR" sz="1350" dirty="0" err="1"/>
              <a:t>worn</a:t>
            </a:r>
            <a:r>
              <a:rPr lang="fr-FR" sz="1350" dirty="0"/>
              <a:t> </a:t>
            </a:r>
            <a:r>
              <a:rPr lang="fr-FR" sz="1350" dirty="0">
                <a:sym typeface="Wingdings" panose="05000000000000000000" pitchFamily="2" charset="2"/>
              </a:rPr>
              <a:t> </a:t>
            </a:r>
            <a:endParaRPr lang="fr-FR" sz="135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17D922-E38D-48AB-8331-22A054394745}"/>
              </a:ext>
            </a:extLst>
          </p:cNvPr>
          <p:cNvSpPr/>
          <p:nvPr/>
        </p:nvSpPr>
        <p:spPr>
          <a:xfrm>
            <a:off x="3569222" y="1045679"/>
            <a:ext cx="226244" cy="15554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C42B5D0-9A11-43BE-B27B-240D356B97B5}"/>
              </a:ext>
            </a:extLst>
          </p:cNvPr>
          <p:cNvSpPr/>
          <p:nvPr/>
        </p:nvSpPr>
        <p:spPr>
          <a:xfrm>
            <a:off x="4480087" y="1242612"/>
            <a:ext cx="226244" cy="15554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C5D752D-C2DA-42C5-AA66-9C4B6AE2878F}"/>
              </a:ext>
            </a:extLst>
          </p:cNvPr>
          <p:cNvSpPr/>
          <p:nvPr/>
        </p:nvSpPr>
        <p:spPr>
          <a:xfrm>
            <a:off x="3385537" y="1485203"/>
            <a:ext cx="226244" cy="1555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D6415775-B344-4689-BF14-A30846412371}"/>
              </a:ext>
            </a:extLst>
          </p:cNvPr>
          <p:cNvSpPr/>
          <p:nvPr/>
        </p:nvSpPr>
        <p:spPr>
          <a:xfrm rot="12301710" flipH="1">
            <a:off x="2865280" y="1779745"/>
            <a:ext cx="228157" cy="701579"/>
          </a:xfrm>
          <a:custGeom>
            <a:avLst/>
            <a:gdLst>
              <a:gd name="connsiteX0" fmla="*/ 56561 w 245721"/>
              <a:gd name="connsiteY0" fmla="*/ 0 h 904973"/>
              <a:gd name="connsiteX1" fmla="*/ 245097 w 245721"/>
              <a:gd name="connsiteY1" fmla="*/ 612742 h 904973"/>
              <a:gd name="connsiteX2" fmla="*/ 0 w 245721"/>
              <a:gd name="connsiteY2" fmla="*/ 904973 h 9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721" h="904973">
                <a:moveTo>
                  <a:pt x="56561" y="0"/>
                </a:moveTo>
                <a:cubicBezTo>
                  <a:pt x="155542" y="230956"/>
                  <a:pt x="254524" y="461913"/>
                  <a:pt x="245097" y="612742"/>
                </a:cubicBezTo>
                <a:cubicBezTo>
                  <a:pt x="235670" y="763571"/>
                  <a:pt x="117835" y="834272"/>
                  <a:pt x="0" y="904973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134FAB-91C0-4CAD-BD83-F26454E44301}"/>
              </a:ext>
            </a:extLst>
          </p:cNvPr>
          <p:cNvSpPr/>
          <p:nvPr/>
        </p:nvSpPr>
        <p:spPr>
          <a:xfrm>
            <a:off x="4815844" y="3623850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dirty="0"/>
              <a:t>KANOPSY Questionnaires: </a:t>
            </a:r>
          </a:p>
          <a:p>
            <a:pPr marL="214313" indent="-214313">
              <a:buFontTx/>
              <a:buChar char="-"/>
            </a:pPr>
            <a:r>
              <a:rPr lang="fr-FR" sz="1350" dirty="0" err="1"/>
              <a:t>Number</a:t>
            </a:r>
            <a:r>
              <a:rPr lang="fr-FR" sz="1350" dirty="0"/>
              <a:t> of questionnaire </a:t>
            </a:r>
            <a:r>
              <a:rPr lang="fr-FR" sz="1350" dirty="0" err="1"/>
              <a:t>done</a:t>
            </a:r>
            <a:r>
              <a:rPr lang="fr-FR" sz="1350" dirty="0"/>
              <a:t>, </a:t>
            </a:r>
          </a:p>
          <a:p>
            <a:pPr marL="214313" indent="-214313">
              <a:buFontTx/>
              <a:buChar char="-"/>
            </a:pPr>
            <a:r>
              <a:rPr lang="fr-FR" sz="1350" dirty="0" err="1"/>
              <a:t>Current</a:t>
            </a:r>
            <a:r>
              <a:rPr lang="fr-FR" sz="1350" dirty="0"/>
              <a:t> cycle w/ </a:t>
            </a:r>
            <a:r>
              <a:rPr lang="fr-FR" sz="1350" dirty="0" err="1"/>
              <a:t>corresponding</a:t>
            </a:r>
            <a:r>
              <a:rPr lang="fr-FR" sz="1350" dirty="0"/>
              <a:t> dates</a:t>
            </a:r>
          </a:p>
          <a:p>
            <a:pPr marL="214313" indent="-214313">
              <a:buFontTx/>
              <a:buChar char="-"/>
            </a:pPr>
            <a:r>
              <a:rPr lang="fr-FR" sz="1350" dirty="0" err="1"/>
              <a:t>Number</a:t>
            </a:r>
            <a:r>
              <a:rPr lang="fr-FR" sz="1350" dirty="0"/>
              <a:t> of </a:t>
            </a:r>
            <a:r>
              <a:rPr lang="fr-FR" sz="1350" dirty="0" err="1"/>
              <a:t>days</a:t>
            </a:r>
            <a:r>
              <a:rPr lang="fr-FR" sz="1350" dirty="0"/>
              <a:t> </a:t>
            </a:r>
            <a:r>
              <a:rPr lang="fr-FR" sz="1350" dirty="0" err="1"/>
              <a:t>before</a:t>
            </a:r>
            <a:r>
              <a:rPr lang="fr-FR" sz="1350" dirty="0"/>
              <a:t> </a:t>
            </a:r>
            <a:r>
              <a:rPr lang="fr-FR" sz="1350" dirty="0" err="1"/>
              <a:t>next</a:t>
            </a:r>
            <a:r>
              <a:rPr lang="fr-FR" sz="1350" dirty="0"/>
              <a:t> cycle</a:t>
            </a:r>
          </a:p>
          <a:p>
            <a:pPr marL="214313" indent="-214313">
              <a:buFontTx/>
              <a:buChar char="-"/>
            </a:pPr>
            <a:r>
              <a:rPr lang="fr-FR" sz="1350" dirty="0" err="1"/>
              <a:t>Number</a:t>
            </a:r>
            <a:r>
              <a:rPr lang="fr-FR" sz="1350" dirty="0"/>
              <a:t> of </a:t>
            </a:r>
            <a:r>
              <a:rPr lang="fr-FR" sz="1350" dirty="0" err="1"/>
              <a:t>days</a:t>
            </a:r>
            <a:r>
              <a:rPr lang="fr-FR" sz="1350" dirty="0"/>
              <a:t> </a:t>
            </a:r>
            <a:r>
              <a:rPr lang="fr-FR" sz="1350" dirty="0" err="1"/>
              <a:t>since</a:t>
            </a:r>
            <a:r>
              <a:rPr lang="fr-FR" sz="1350" dirty="0"/>
              <a:t> last questionnaire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FD4A8ED-72FF-440B-BE3F-40A6154664C6}"/>
              </a:ext>
            </a:extLst>
          </p:cNvPr>
          <p:cNvSpPr/>
          <p:nvPr/>
        </p:nvSpPr>
        <p:spPr>
          <a:xfrm rot="20511122" flipH="1">
            <a:off x="4475032" y="3232628"/>
            <a:ext cx="193935" cy="567417"/>
          </a:xfrm>
          <a:custGeom>
            <a:avLst/>
            <a:gdLst>
              <a:gd name="connsiteX0" fmla="*/ 56561 w 245721"/>
              <a:gd name="connsiteY0" fmla="*/ 0 h 904973"/>
              <a:gd name="connsiteX1" fmla="*/ 245097 w 245721"/>
              <a:gd name="connsiteY1" fmla="*/ 612742 h 904973"/>
              <a:gd name="connsiteX2" fmla="*/ 0 w 245721"/>
              <a:gd name="connsiteY2" fmla="*/ 904973 h 9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721" h="904973">
                <a:moveTo>
                  <a:pt x="56561" y="0"/>
                </a:moveTo>
                <a:cubicBezTo>
                  <a:pt x="155542" y="230956"/>
                  <a:pt x="254524" y="461913"/>
                  <a:pt x="245097" y="612742"/>
                </a:cubicBezTo>
                <a:cubicBezTo>
                  <a:pt x="235670" y="763571"/>
                  <a:pt x="117835" y="834272"/>
                  <a:pt x="0" y="904973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5CAA31-03D6-4753-B3A8-DAF7F37A251B}"/>
              </a:ext>
            </a:extLst>
          </p:cNvPr>
          <p:cNvSpPr/>
          <p:nvPr/>
        </p:nvSpPr>
        <p:spPr>
          <a:xfrm>
            <a:off x="6605355" y="785882"/>
            <a:ext cx="164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/>
              <a:t>Details :</a:t>
            </a:r>
          </a:p>
          <a:p>
            <a:pPr marL="214313" indent="-214313">
              <a:buFontTx/>
              <a:buChar char="-"/>
            </a:pPr>
            <a:r>
              <a:rPr lang="fr-FR" sz="1350" dirty="0" err="1"/>
              <a:t>Fitbit</a:t>
            </a:r>
            <a:endParaRPr lang="fr-FR" sz="1350" dirty="0"/>
          </a:p>
          <a:p>
            <a:pPr marL="214313" indent="-214313">
              <a:buFontTx/>
              <a:buChar char="-"/>
            </a:pPr>
            <a:r>
              <a:rPr lang="fr-FR" sz="1350" dirty="0"/>
              <a:t>Questionnaires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Notes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12BCFCC2-6FF8-4AF7-A1B3-BBDB7EBC0A1C}"/>
              </a:ext>
            </a:extLst>
          </p:cNvPr>
          <p:cNvSpPr/>
          <p:nvPr/>
        </p:nvSpPr>
        <p:spPr>
          <a:xfrm rot="10620146" flipH="1">
            <a:off x="7524487" y="1496543"/>
            <a:ext cx="199772" cy="889008"/>
          </a:xfrm>
          <a:custGeom>
            <a:avLst/>
            <a:gdLst>
              <a:gd name="connsiteX0" fmla="*/ 56561 w 245721"/>
              <a:gd name="connsiteY0" fmla="*/ 0 h 904973"/>
              <a:gd name="connsiteX1" fmla="*/ 245097 w 245721"/>
              <a:gd name="connsiteY1" fmla="*/ 612742 h 904973"/>
              <a:gd name="connsiteX2" fmla="*/ 0 w 245721"/>
              <a:gd name="connsiteY2" fmla="*/ 904973 h 9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721" h="904973">
                <a:moveTo>
                  <a:pt x="56561" y="0"/>
                </a:moveTo>
                <a:cubicBezTo>
                  <a:pt x="155542" y="230956"/>
                  <a:pt x="254524" y="461913"/>
                  <a:pt x="245097" y="612742"/>
                </a:cubicBezTo>
                <a:cubicBezTo>
                  <a:pt x="235670" y="763571"/>
                  <a:pt x="117835" y="834272"/>
                  <a:pt x="0" y="904973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83B18E18-EE54-49FF-B300-BCA3523E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5D054F2-81EC-4F49-BF34-B126C5B58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1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C71DF3F8-291D-4EF3-9197-9D76D19D8787}"/>
              </a:ext>
            </a:extLst>
          </p:cNvPr>
          <p:cNvSpPr txBox="1"/>
          <p:nvPr/>
        </p:nvSpPr>
        <p:spPr>
          <a:xfrm>
            <a:off x="2014089" y="282222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Monitoring Tools - Details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06EAD7-294E-43A4-979B-03F22C709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3" y="1503942"/>
            <a:ext cx="4048060" cy="312203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862822-5E1A-4ECE-9EDC-D2F1CD4BE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63" y="1515590"/>
            <a:ext cx="3572993" cy="311038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8CAF255-1FEE-41EE-9D35-6D244A620110}"/>
              </a:ext>
            </a:extLst>
          </p:cNvPr>
          <p:cNvSpPr txBox="1"/>
          <p:nvPr/>
        </p:nvSpPr>
        <p:spPr>
          <a:xfrm>
            <a:off x="1449371" y="107973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Fitbit</a:t>
            </a:r>
            <a:r>
              <a:rPr lang="fr-FR" b="1" dirty="0"/>
              <a:t> </a:t>
            </a:r>
            <a:r>
              <a:rPr lang="fr-FR" b="1" dirty="0" err="1"/>
              <a:t>details</a:t>
            </a:r>
            <a:r>
              <a:rPr lang="fr-FR" b="1" dirty="0"/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183F4BF-0ADF-4C06-B2D6-085D9FAE56B2}"/>
              </a:ext>
            </a:extLst>
          </p:cNvPr>
          <p:cNvSpPr txBox="1"/>
          <p:nvPr/>
        </p:nvSpPr>
        <p:spPr>
          <a:xfrm>
            <a:off x="5621118" y="1087909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Questionnaires </a:t>
            </a:r>
            <a:r>
              <a:rPr lang="fr-FR" b="1" dirty="0" err="1"/>
              <a:t>details</a:t>
            </a:r>
            <a:endParaRPr lang="fr-FR" b="1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7626205-D753-443E-A5F7-1ACFAC9E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49043B-7148-4C01-A8C5-BC390791E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 </a:t>
            </a:r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 !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3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gray">
          <a:xfrm>
            <a:off x="359638" y="1752309"/>
            <a:ext cx="1224000" cy="2700000"/>
          </a:xfrm>
        </p:spPr>
        <p:txBody>
          <a:bodyPr/>
          <a:lstStyle/>
          <a:p>
            <a:pPr lvl="0">
              <a:defRPr/>
            </a:pPr>
            <a:r>
              <a:rPr lang="fr-FR" dirty="0" err="1"/>
              <a:t>Context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 bwMode="gray">
          <a:xfrm>
            <a:off x="1804806" y="1780600"/>
            <a:ext cx="1224000" cy="2700000"/>
          </a:xfrm>
        </p:spPr>
        <p:txBody>
          <a:bodyPr/>
          <a:lstStyle/>
          <a:p>
            <a:pPr lvl="0">
              <a:defRPr/>
            </a:pPr>
            <a:r>
              <a:rPr lang="fr-FR" dirty="0" err="1"/>
              <a:t>Wearables</a:t>
            </a:r>
            <a:endParaRPr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3446027" y="1780600"/>
            <a:ext cx="1909454" cy="2700000"/>
          </a:xfrm>
        </p:spPr>
        <p:txBody>
          <a:bodyPr/>
          <a:lstStyle/>
          <a:p>
            <a:pPr lvl="0">
              <a:defRPr/>
            </a:pPr>
            <a:r>
              <a:rPr lang="fr-FR" dirty="0"/>
              <a:t>KANOPSY Application</a:t>
            </a:r>
            <a:endParaRPr dirty="0"/>
          </a:p>
        </p:txBody>
      </p:sp>
      <p:pic>
        <p:nvPicPr>
          <p:cNvPr id="1632434375" name="Image 163243437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A56F5F15-11FD-4110-8C03-60A0E5754E0E}"/>
              </a:ext>
            </a:extLst>
          </p:cNvPr>
          <p:cNvSpPr txBox="1">
            <a:spLocks/>
          </p:cNvSpPr>
          <p:nvPr/>
        </p:nvSpPr>
        <p:spPr bwMode="gray">
          <a:xfrm>
            <a:off x="5697974" y="1752309"/>
            <a:ext cx="1909454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378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888" indent="-228600" algn="l" defTabSz="914378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0" algn="l" defTabSz="914378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0" algn="l" defTabSz="914378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None/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indent="0" algn="l" defTabSz="914378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/>
              <a:buNone/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6" indent="-228594" algn="l" defTabSz="914378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dirty="0"/>
              <a:t>4. Monitoring </a:t>
            </a:r>
            <a:r>
              <a:rPr lang="fr-FR" dirty="0" err="1"/>
              <a:t>tools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 err="1"/>
              <a:t>Context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364BA4-BFAC-4E9B-A039-103A64D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8CF877-6739-4E01-BCBD-2832FFF4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E5F39C-3AD8-4566-A9DA-9EBAF540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7C4BB4-1D56-4C0E-8E7B-0132030B7029}"/>
              </a:ext>
            </a:extLst>
          </p:cNvPr>
          <p:cNvSpPr txBox="1"/>
          <p:nvPr/>
        </p:nvSpPr>
        <p:spPr>
          <a:xfrm>
            <a:off x="2580509" y="866023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Research Support Unit AI (UAR-IA)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C60DE6-B2B6-44B8-A90C-4C4875BE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0" y="1281738"/>
            <a:ext cx="5931004" cy="33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B0DC-4398-927B-7083-704C4CDC0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FA820-77ED-DAF1-86BD-79156427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55" y="166116"/>
            <a:ext cx="7886627" cy="994514"/>
          </a:xfrm>
        </p:spPr>
        <p:txBody>
          <a:bodyPr/>
          <a:lstStyle/>
          <a:p>
            <a:pPr algn="ctr"/>
            <a:r>
              <a:rPr lang="fr-FR" b="1" dirty="0" err="1"/>
              <a:t>Projects</a:t>
            </a:r>
            <a:endParaRPr lang="fr-FR" b="1" dirty="0"/>
          </a:p>
        </p:txBody>
      </p:sp>
      <p:pic>
        <p:nvPicPr>
          <p:cNvPr id="11" name="Picture 12" descr="iphone-x-download-png-image-iphone-x-11563100513ixgmosawlg - I-Tech Lorient  56100 : réparation téléphones iphones">
            <a:extLst>
              <a:ext uri="{FF2B5EF4-FFF2-40B4-BE49-F238E27FC236}">
                <a16:creationId xmlns:a16="http://schemas.microsoft.com/office/drawing/2014/main" id="{8B89AA50-939F-42C6-85FC-881E0B5B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46" y="939874"/>
            <a:ext cx="403418" cy="4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ctiGraph LEAP® – Ametris Store">
            <a:extLst>
              <a:ext uri="{FF2B5EF4-FFF2-40B4-BE49-F238E27FC236}">
                <a16:creationId xmlns:a16="http://schemas.microsoft.com/office/drawing/2014/main" id="{D39669F4-902F-4F6C-978A-8522C487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00" y="3784445"/>
            <a:ext cx="810144" cy="4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BA4FA5-54D0-40D9-89D7-AE8FD749BD45}"/>
              </a:ext>
            </a:extLst>
          </p:cNvPr>
          <p:cNvSpPr/>
          <p:nvPr/>
        </p:nvSpPr>
        <p:spPr>
          <a:xfrm>
            <a:off x="3585916" y="1375734"/>
            <a:ext cx="2088449" cy="607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AutonomHealth</a:t>
            </a:r>
            <a:endParaRPr lang="fr-F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E4D36C11-49FB-4226-80AD-EDAB02940682}"/>
              </a:ext>
            </a:extLst>
          </p:cNvPr>
          <p:cNvCxnSpPr>
            <a:cxnSpLocks/>
            <a:stCxn id="10" idx="1"/>
            <a:endCxn id="18" idx="0"/>
          </p:cNvCxnSpPr>
          <p:nvPr/>
        </p:nvCxnSpPr>
        <p:spPr>
          <a:xfrm rot="10800000" flipV="1">
            <a:off x="2198763" y="1679508"/>
            <a:ext cx="1387152" cy="109827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BFD024-9849-4B66-BF37-50436CD53DED}"/>
              </a:ext>
            </a:extLst>
          </p:cNvPr>
          <p:cNvSpPr/>
          <p:nvPr/>
        </p:nvSpPr>
        <p:spPr>
          <a:xfrm>
            <a:off x="1154539" y="2777783"/>
            <a:ext cx="2088449" cy="607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fr-FR" sz="1050" b="1" dirty="0" err="1">
                <a:solidFill>
                  <a:prstClr val="black"/>
                </a:solidFill>
                <a:latin typeface="Calibri" panose="020F0502020204030204"/>
              </a:rPr>
              <a:t>Neurovasc</a:t>
            </a:r>
            <a:endParaRPr lang="fr-FR" sz="94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E545F0-108D-4536-8809-95477683CACE}"/>
              </a:ext>
            </a:extLst>
          </p:cNvPr>
          <p:cNvSpPr/>
          <p:nvPr/>
        </p:nvSpPr>
        <p:spPr>
          <a:xfrm>
            <a:off x="1154539" y="4280483"/>
            <a:ext cx="2088449" cy="607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fr-FR" sz="1050" b="1" dirty="0">
                <a:solidFill>
                  <a:prstClr val="black"/>
                </a:solidFill>
                <a:latin typeface="Calibri" panose="020F0502020204030204"/>
              </a:rPr>
              <a:t>RHU</a:t>
            </a:r>
            <a:endParaRPr lang="fr-FR" sz="94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AAA9C03-4DFC-43D7-B999-594022A855C4}"/>
              </a:ext>
            </a:extLst>
          </p:cNvPr>
          <p:cNvSpPr txBox="1"/>
          <p:nvPr/>
        </p:nvSpPr>
        <p:spPr>
          <a:xfrm>
            <a:off x="4031697" y="2857644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fr-FR" sz="1200" b="1" dirty="0" err="1"/>
              <a:t>Cohort</a:t>
            </a:r>
            <a:r>
              <a:rPr lang="fr-FR" sz="1200" b="1" dirty="0"/>
              <a:t> follow-up</a:t>
            </a:r>
            <a:endParaRPr lang="fr-FR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74AFED3-DB18-4C83-BD3B-689FE911F9B0}"/>
              </a:ext>
            </a:extLst>
          </p:cNvPr>
          <p:cNvSpPr txBox="1"/>
          <p:nvPr/>
        </p:nvSpPr>
        <p:spPr>
          <a:xfrm>
            <a:off x="4113364" y="4310038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fr-FR" sz="1100" b="1" dirty="0">
                <a:solidFill>
                  <a:prstClr val="black"/>
                </a:solidFill>
                <a:latin typeface="Calibri" panose="020F0502020204030204"/>
              </a:rPr>
              <a:t>Intervention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97F7B0-8248-4A02-9F6D-4B13AA569B9B}"/>
              </a:ext>
            </a:extLst>
          </p:cNvPr>
          <p:cNvSpPr/>
          <p:nvPr/>
        </p:nvSpPr>
        <p:spPr>
          <a:xfrm>
            <a:off x="6280733" y="2777783"/>
            <a:ext cx="2088449" cy="607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fr-FR" sz="1050" b="1" dirty="0" err="1">
                <a:solidFill>
                  <a:prstClr val="black"/>
                </a:solidFill>
                <a:latin typeface="Calibri" panose="020F0502020204030204"/>
              </a:rPr>
              <a:t>eD-Propsy</a:t>
            </a:r>
            <a:endParaRPr lang="fr-FR" sz="94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3A795124-F8AC-4BF5-8910-A6450C9773E7}"/>
              </a:ext>
            </a:extLst>
          </p:cNvPr>
          <p:cNvCxnSpPr>
            <a:cxnSpLocks/>
            <a:stCxn id="10" idx="3"/>
            <a:endCxn id="25" idx="0"/>
          </p:cNvCxnSpPr>
          <p:nvPr/>
        </p:nvCxnSpPr>
        <p:spPr>
          <a:xfrm>
            <a:off x="5674365" y="1679508"/>
            <a:ext cx="1650593" cy="109827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39B988A-033D-4392-A187-1B560F4B40C7}"/>
              </a:ext>
            </a:extLst>
          </p:cNvPr>
          <p:cNvCxnSpPr>
            <a:stCxn id="18" idx="2"/>
            <a:endCxn id="21" idx="0"/>
          </p:cNvCxnSpPr>
          <p:nvPr/>
        </p:nvCxnSpPr>
        <p:spPr>
          <a:xfrm>
            <a:off x="2198762" y="3385332"/>
            <a:ext cx="0" cy="89515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5DAD473-0864-405A-8C45-4D0B2DC129C3}"/>
              </a:ext>
            </a:extLst>
          </p:cNvPr>
          <p:cNvSpPr/>
          <p:nvPr/>
        </p:nvSpPr>
        <p:spPr>
          <a:xfrm>
            <a:off x="6280733" y="4186734"/>
            <a:ext cx="2088449" cy="607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fr-FR" sz="1050" b="1" dirty="0" err="1">
                <a:solidFill>
                  <a:prstClr val="black"/>
                </a:solidFill>
                <a:latin typeface="Calibri" panose="020F0502020204030204"/>
              </a:rPr>
              <a:t>Audicobe</a:t>
            </a:r>
            <a:endParaRPr lang="fr-FR" sz="94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70A9E00-2AF5-44F5-955A-B8ACA89EB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175" y="1073740"/>
            <a:ext cx="530453" cy="26522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B416231-C1D9-4019-8506-2E9645DC7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12" y="2488238"/>
            <a:ext cx="530453" cy="26522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4620539-7F78-435F-A3DF-060651A8E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422" y="2479585"/>
            <a:ext cx="530453" cy="26522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09CD8AE-7A5A-4264-8690-13B8259D6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377" y="3897353"/>
            <a:ext cx="530453" cy="265227"/>
          </a:xfrm>
          <a:prstGeom prst="rect">
            <a:avLst/>
          </a:prstGeom>
        </p:spPr>
      </p:pic>
      <p:pic>
        <p:nvPicPr>
          <p:cNvPr id="36" name="Picture 12" descr="iphone-x-download-png-image-iphone-x-11563100513ixgmosawlg - I-Tech Lorient  56100 : réparation téléphones iphones">
            <a:extLst>
              <a:ext uri="{FF2B5EF4-FFF2-40B4-BE49-F238E27FC236}">
                <a16:creationId xmlns:a16="http://schemas.microsoft.com/office/drawing/2014/main" id="{409FE602-CF8B-45E3-BBCB-A5438F3E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69" y="2332608"/>
            <a:ext cx="403418" cy="4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iphone-x-download-png-image-iphone-x-11563100513ixgmosawlg - I-Tech Lorient  56100 : réparation téléphones iphones">
            <a:extLst>
              <a:ext uri="{FF2B5EF4-FFF2-40B4-BE49-F238E27FC236}">
                <a16:creationId xmlns:a16="http://schemas.microsoft.com/office/drawing/2014/main" id="{ABDFAC19-E566-4E97-8D17-5CCB252D8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67" y="3784444"/>
            <a:ext cx="403418" cy="4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ActiGraph LEAP® – Ametris Store">
            <a:extLst>
              <a:ext uri="{FF2B5EF4-FFF2-40B4-BE49-F238E27FC236}">
                <a16:creationId xmlns:a16="http://schemas.microsoft.com/office/drawing/2014/main" id="{A26EDDEE-20ED-4AE4-8C29-7ACD0A5D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19" y="3740432"/>
            <a:ext cx="810144" cy="4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iphone-x-download-png-image-iphone-x-11563100513ixgmosawlg - I-Tech Lorient  56100 : réparation téléphones iphones">
            <a:extLst>
              <a:ext uri="{FF2B5EF4-FFF2-40B4-BE49-F238E27FC236}">
                <a16:creationId xmlns:a16="http://schemas.microsoft.com/office/drawing/2014/main" id="{07C65728-C3F9-457E-8A08-40EFD48F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10" y="3735058"/>
            <a:ext cx="403418" cy="4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iphone-x-download-png-image-iphone-x-11563100513ixgmosawlg - I-Tech Lorient  56100 : réparation téléphones iphones">
            <a:extLst>
              <a:ext uri="{FF2B5EF4-FFF2-40B4-BE49-F238E27FC236}">
                <a16:creationId xmlns:a16="http://schemas.microsoft.com/office/drawing/2014/main" id="{4F4A7203-39DE-4D4E-8433-573DFF02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10" y="2325138"/>
            <a:ext cx="403418" cy="4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ActiGraph LEAP® – Ametris Store">
            <a:extLst>
              <a:ext uri="{FF2B5EF4-FFF2-40B4-BE49-F238E27FC236}">
                <a16:creationId xmlns:a16="http://schemas.microsoft.com/office/drawing/2014/main" id="{45024E50-EE4A-437A-93BB-6241BE43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57" y="2321942"/>
            <a:ext cx="810144" cy="4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BC8B4A5-57A2-4343-96F0-97BA6811F4E5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>
            <a:off x="7324956" y="3385331"/>
            <a:ext cx="0" cy="80140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321AE70-4C9A-4B34-A122-9A6302AA6F3F}"/>
              </a:ext>
            </a:extLst>
          </p:cNvPr>
          <p:cNvCxnSpPr>
            <a:cxnSpLocks/>
          </p:cNvCxnSpPr>
          <p:nvPr/>
        </p:nvCxnSpPr>
        <p:spPr>
          <a:xfrm flipV="1">
            <a:off x="628688" y="3634963"/>
            <a:ext cx="8006297" cy="1285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2F18458B-81F8-4EEE-B7C9-0637C71F89E9}"/>
              </a:ext>
            </a:extLst>
          </p:cNvPr>
          <p:cNvCxnSpPr>
            <a:cxnSpLocks/>
          </p:cNvCxnSpPr>
          <p:nvPr/>
        </p:nvCxnSpPr>
        <p:spPr>
          <a:xfrm flipV="1">
            <a:off x="717368" y="2239322"/>
            <a:ext cx="8006297" cy="1285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>
            <a:extLst>
              <a:ext uri="{FF2B5EF4-FFF2-40B4-BE49-F238E27FC236}">
                <a16:creationId xmlns:a16="http://schemas.microsoft.com/office/drawing/2014/main" id="{E9309350-B88C-4645-A07D-01D83A8A0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749" y="871600"/>
            <a:ext cx="622880" cy="59073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57E86D07-1540-42E6-BA15-D7BD25E44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822" y="902674"/>
            <a:ext cx="622880" cy="590732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B2A6EB06-9157-4CF0-AFF4-4285F50ADFC7}"/>
              </a:ext>
            </a:extLst>
          </p:cNvPr>
          <p:cNvSpPr txBox="1"/>
          <p:nvPr/>
        </p:nvSpPr>
        <p:spPr>
          <a:xfrm>
            <a:off x="1092985" y="1442941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fr-FR" sz="1400" b="1" dirty="0" err="1"/>
              <a:t>Intracranial</a:t>
            </a:r>
            <a:r>
              <a:rPr lang="fr-FR" sz="1400" b="1" dirty="0"/>
              <a:t> </a:t>
            </a:r>
            <a:r>
              <a:rPr lang="fr-FR" sz="1400" b="1" dirty="0" err="1"/>
              <a:t>aneurysm</a:t>
            </a:r>
            <a:endParaRPr lang="fr-FR" sz="126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A5BBC9F-4772-44A9-9A65-749221009644}"/>
              </a:ext>
            </a:extLst>
          </p:cNvPr>
          <p:cNvSpPr txBox="1"/>
          <p:nvPr/>
        </p:nvSpPr>
        <p:spPr>
          <a:xfrm>
            <a:off x="6637343" y="1505483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fr-FR" sz="1200" b="1" dirty="0" err="1"/>
              <a:t>Bipolar</a:t>
            </a:r>
            <a:r>
              <a:rPr lang="fr-FR" sz="1200" b="1" dirty="0"/>
              <a:t> </a:t>
            </a:r>
            <a:r>
              <a:rPr lang="fr-FR" sz="1200" b="1" dirty="0" err="1"/>
              <a:t>disorder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fr-FR" sz="1200" b="1" dirty="0" err="1"/>
              <a:t>Schizophrenia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defTabSz="685783"/>
            <a:r>
              <a:rPr lang="fr-FR" sz="1200" b="1" dirty="0" err="1"/>
              <a:t>Autism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fr-FR" sz="1200" b="1" dirty="0"/>
              <a:t>Major </a:t>
            </a:r>
            <a:r>
              <a:rPr lang="fr-FR" sz="1200" b="1" dirty="0" err="1"/>
              <a:t>depressive</a:t>
            </a:r>
            <a:r>
              <a:rPr lang="fr-FR" sz="1200" b="1" dirty="0"/>
              <a:t> </a:t>
            </a:r>
            <a:r>
              <a:rPr lang="fr-FR" sz="1200" b="1" dirty="0" err="1"/>
              <a:t>disorder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1026" name="Picture 2" descr="https://www.chu-nantes.fr/medias/photo/logo-rhu-ecan-avec-baseline_1734530774975-png?ID_FICHE=45308">
            <a:extLst>
              <a:ext uri="{FF2B5EF4-FFF2-40B4-BE49-F238E27FC236}">
                <a16:creationId xmlns:a16="http://schemas.microsoft.com/office/drawing/2014/main" id="{E374726A-1B9C-4A5F-8235-40512B24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4" y="4162580"/>
            <a:ext cx="812520" cy="8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epr-santenum.fr/wp-content/uploads/2023/11/Neurovasc-redimensionne-300x300.png">
            <a:extLst>
              <a:ext uri="{FF2B5EF4-FFF2-40B4-BE49-F238E27FC236}">
                <a16:creationId xmlns:a16="http://schemas.microsoft.com/office/drawing/2014/main" id="{3FB6ED2F-C001-4115-9E52-479A4B88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5" y="2836103"/>
            <a:ext cx="674045" cy="6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ncement de Kanopée, 1ère application de compagnons virtuels pour ...">
            <a:extLst>
              <a:ext uri="{FF2B5EF4-FFF2-40B4-BE49-F238E27FC236}">
                <a16:creationId xmlns:a16="http://schemas.microsoft.com/office/drawing/2014/main" id="{602BF193-E4DD-4817-B3DF-20855C74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82" y="452926"/>
            <a:ext cx="1819904" cy="88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588130F-4C3C-494B-BF84-85E0F8537F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402060" y="4843053"/>
            <a:ext cx="1205117" cy="211344"/>
          </a:xfrm>
          <a:prstGeom prst="rect">
            <a:avLst/>
          </a:prstGeom>
        </p:spPr>
      </p:pic>
      <p:sp>
        <p:nvSpPr>
          <p:cNvPr id="45" name="Espace réservé de la date 2">
            <a:extLst>
              <a:ext uri="{FF2B5EF4-FFF2-40B4-BE49-F238E27FC236}">
                <a16:creationId xmlns:a16="http://schemas.microsoft.com/office/drawing/2014/main" id="{216DCF4C-4CEA-44CE-BA59-40AA2AB2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</p:spTree>
    <p:extLst>
      <p:ext uri="{BB962C8B-B14F-4D97-AF65-F5344CB8AC3E}">
        <p14:creationId xmlns:p14="http://schemas.microsoft.com/office/powerpoint/2010/main" val="289083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59EA26-65AF-4143-83E0-B6AD8B29A231}"/>
              </a:ext>
            </a:extLst>
          </p:cNvPr>
          <p:cNvSpPr txBox="1"/>
          <p:nvPr/>
        </p:nvSpPr>
        <p:spPr>
          <a:xfrm>
            <a:off x="3977124" y="204936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Context</a:t>
            </a:r>
            <a:endParaRPr lang="fr-FR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5B1EAB-F01D-4EEE-A0C3-9D0BBEEB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89" y="778987"/>
            <a:ext cx="6969821" cy="3928744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ABFC509-0D4D-4B19-A00F-7EAC145888AC}"/>
              </a:ext>
            </a:extLst>
          </p:cNvPr>
          <p:cNvSpPr/>
          <p:nvPr/>
        </p:nvSpPr>
        <p:spPr>
          <a:xfrm>
            <a:off x="5751095" y="1772653"/>
            <a:ext cx="457200" cy="70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" dirty="0" err="1"/>
              <a:t>Qurestionnaires</a:t>
            </a:r>
            <a:endParaRPr lang="fr-FR" sz="2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862EAA9-0479-4B87-BD76-305CA38CE41D}"/>
              </a:ext>
            </a:extLst>
          </p:cNvPr>
          <p:cNvSpPr/>
          <p:nvPr/>
        </p:nvSpPr>
        <p:spPr>
          <a:xfrm>
            <a:off x="7170821" y="1772653"/>
            <a:ext cx="457200" cy="70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" dirty="0" err="1"/>
              <a:t>Qurestionnaires</a:t>
            </a:r>
            <a:endParaRPr lang="fr-FR" sz="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705AC8-3712-4218-AB9E-54378DCEB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18F73E02-61DE-467B-A8A3-3FE8326F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</p:spTree>
    <p:extLst>
      <p:ext uri="{BB962C8B-B14F-4D97-AF65-F5344CB8AC3E}">
        <p14:creationId xmlns:p14="http://schemas.microsoft.com/office/powerpoint/2010/main" val="62759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59EA26-65AF-4143-83E0-B6AD8B29A231}"/>
              </a:ext>
            </a:extLst>
          </p:cNvPr>
          <p:cNvSpPr txBox="1"/>
          <p:nvPr/>
        </p:nvSpPr>
        <p:spPr>
          <a:xfrm>
            <a:off x="3705945" y="224102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Context</a:t>
            </a:r>
            <a:endParaRPr lang="fr-FR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C53195-C200-477F-964A-E83A1E95B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24" y="3676444"/>
            <a:ext cx="440012" cy="9412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35A116-BAA8-4DD6-85FC-3EB1D2DB2493}"/>
              </a:ext>
            </a:extLst>
          </p:cNvPr>
          <p:cNvSpPr txBox="1"/>
          <p:nvPr/>
        </p:nvSpPr>
        <p:spPr>
          <a:xfrm>
            <a:off x="4108077" y="3676444"/>
            <a:ext cx="40727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Notifications: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 err="1"/>
              <a:t>Answer</a:t>
            </a:r>
            <a:r>
              <a:rPr lang="fr-FR" sz="2100" dirty="0"/>
              <a:t> Questionnaires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Wear </a:t>
            </a:r>
            <a:r>
              <a:rPr lang="fr-FR" sz="2100" dirty="0" err="1"/>
              <a:t>smartwatch</a:t>
            </a:r>
            <a:endParaRPr lang="fr-FR" sz="2100" dirty="0"/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6C3BF9F4-F1BE-4A9E-9AD1-548313F96B22}"/>
              </a:ext>
            </a:extLst>
          </p:cNvPr>
          <p:cNvSpPr/>
          <p:nvPr/>
        </p:nvSpPr>
        <p:spPr>
          <a:xfrm rot="5400000">
            <a:off x="3993777" y="-310610"/>
            <a:ext cx="228600" cy="774550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C3E2AD-9C8C-4B7A-8835-C75C96999DDD}"/>
              </a:ext>
            </a:extLst>
          </p:cNvPr>
          <p:cNvSpPr/>
          <p:nvPr/>
        </p:nvSpPr>
        <p:spPr>
          <a:xfrm>
            <a:off x="1593477" y="1082488"/>
            <a:ext cx="3684494" cy="329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Flèche : chevron 1">
            <a:extLst>
              <a:ext uri="{FF2B5EF4-FFF2-40B4-BE49-F238E27FC236}">
                <a16:creationId xmlns:a16="http://schemas.microsoft.com/office/drawing/2014/main" id="{3C8FC310-6370-4C44-9275-2AF884944644}"/>
              </a:ext>
            </a:extLst>
          </p:cNvPr>
          <p:cNvSpPr/>
          <p:nvPr/>
        </p:nvSpPr>
        <p:spPr>
          <a:xfrm>
            <a:off x="246031" y="2744228"/>
            <a:ext cx="825525" cy="44291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D609A974-92BE-42D7-9564-F90116D550B1}"/>
              </a:ext>
            </a:extLst>
          </p:cNvPr>
          <p:cNvSpPr/>
          <p:nvPr/>
        </p:nvSpPr>
        <p:spPr>
          <a:xfrm>
            <a:off x="228173" y="2744228"/>
            <a:ext cx="825525" cy="44291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21" name="Flèche : chevron 20">
            <a:extLst>
              <a:ext uri="{FF2B5EF4-FFF2-40B4-BE49-F238E27FC236}">
                <a16:creationId xmlns:a16="http://schemas.microsoft.com/office/drawing/2014/main" id="{69B63F37-1877-433E-BBD4-842F59FB6F8A}"/>
              </a:ext>
            </a:extLst>
          </p:cNvPr>
          <p:cNvSpPr/>
          <p:nvPr/>
        </p:nvSpPr>
        <p:spPr>
          <a:xfrm>
            <a:off x="902066" y="2744228"/>
            <a:ext cx="825525" cy="44291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 err="1">
                <a:solidFill>
                  <a:schemeClr val="tx1"/>
                </a:solidFill>
              </a:rPr>
              <a:t>Feb</a:t>
            </a:r>
            <a:endParaRPr lang="fr-FR" sz="850" b="1" dirty="0">
              <a:solidFill>
                <a:schemeClr val="tx1"/>
              </a:solidFill>
            </a:endParaRPr>
          </a:p>
        </p:txBody>
      </p: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00852D31-70C3-4DF0-B55C-05BAF62CFC4E}"/>
              </a:ext>
            </a:extLst>
          </p:cNvPr>
          <p:cNvSpPr/>
          <p:nvPr/>
        </p:nvSpPr>
        <p:spPr>
          <a:xfrm>
            <a:off x="1554527" y="2744228"/>
            <a:ext cx="825525" cy="44291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Mar</a:t>
            </a:r>
          </a:p>
        </p:txBody>
      </p:sp>
      <p:sp>
        <p:nvSpPr>
          <p:cNvPr id="23" name="Flèche : chevron 22">
            <a:extLst>
              <a:ext uri="{FF2B5EF4-FFF2-40B4-BE49-F238E27FC236}">
                <a16:creationId xmlns:a16="http://schemas.microsoft.com/office/drawing/2014/main" id="{EC58C5AD-4AEA-48EC-BFCD-8A054ED49287}"/>
              </a:ext>
            </a:extLst>
          </p:cNvPr>
          <p:cNvSpPr/>
          <p:nvPr/>
        </p:nvSpPr>
        <p:spPr>
          <a:xfrm>
            <a:off x="2227239" y="2746607"/>
            <a:ext cx="825525" cy="44291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24" name="Flèche : chevron 23">
            <a:extLst>
              <a:ext uri="{FF2B5EF4-FFF2-40B4-BE49-F238E27FC236}">
                <a16:creationId xmlns:a16="http://schemas.microsoft.com/office/drawing/2014/main" id="{851E41D3-8765-4837-B197-86B503AC41AE}"/>
              </a:ext>
            </a:extLst>
          </p:cNvPr>
          <p:cNvSpPr/>
          <p:nvPr/>
        </p:nvSpPr>
        <p:spPr>
          <a:xfrm>
            <a:off x="2209381" y="2746607"/>
            <a:ext cx="825525" cy="44291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 err="1">
                <a:solidFill>
                  <a:schemeClr val="tx1"/>
                </a:solidFill>
              </a:rPr>
              <a:t>Apr</a:t>
            </a:r>
            <a:endParaRPr lang="fr-FR" sz="850" b="1" dirty="0">
              <a:solidFill>
                <a:schemeClr val="tx1"/>
              </a:solidFill>
            </a:endParaRPr>
          </a:p>
        </p:txBody>
      </p:sp>
      <p:sp>
        <p:nvSpPr>
          <p:cNvPr id="25" name="Flèche : chevron 24">
            <a:extLst>
              <a:ext uri="{FF2B5EF4-FFF2-40B4-BE49-F238E27FC236}">
                <a16:creationId xmlns:a16="http://schemas.microsoft.com/office/drawing/2014/main" id="{87B15132-E640-4EE0-9AB7-2C3E6D6436C7}"/>
              </a:ext>
            </a:extLst>
          </p:cNvPr>
          <p:cNvSpPr/>
          <p:nvPr/>
        </p:nvSpPr>
        <p:spPr>
          <a:xfrm>
            <a:off x="2883274" y="2746607"/>
            <a:ext cx="825525" cy="44291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May</a:t>
            </a:r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2772A727-90E2-418C-8747-7CA62A1E66FF}"/>
              </a:ext>
            </a:extLst>
          </p:cNvPr>
          <p:cNvSpPr/>
          <p:nvPr/>
        </p:nvSpPr>
        <p:spPr>
          <a:xfrm>
            <a:off x="3535735" y="2746607"/>
            <a:ext cx="825525" cy="44291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Jun</a:t>
            </a: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E487EB8D-84EB-45D6-BA2D-4BA677B96FA9}"/>
              </a:ext>
            </a:extLst>
          </p:cNvPr>
          <p:cNvSpPr/>
          <p:nvPr/>
        </p:nvSpPr>
        <p:spPr>
          <a:xfrm>
            <a:off x="4208447" y="2741842"/>
            <a:ext cx="825525" cy="442912"/>
          </a:xfrm>
          <a:prstGeom prst="chevron">
            <a:avLst/>
          </a:prstGeom>
          <a:solidFill>
            <a:srgbClr val="DFD041"/>
          </a:solidFill>
          <a:ln>
            <a:solidFill>
              <a:srgbClr val="DF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57892713-2A2F-42BA-9DDA-E3CF4C00662D}"/>
              </a:ext>
            </a:extLst>
          </p:cNvPr>
          <p:cNvSpPr/>
          <p:nvPr/>
        </p:nvSpPr>
        <p:spPr>
          <a:xfrm>
            <a:off x="4190589" y="2741842"/>
            <a:ext cx="825525" cy="442912"/>
          </a:xfrm>
          <a:prstGeom prst="chevron">
            <a:avLst/>
          </a:prstGeom>
          <a:solidFill>
            <a:srgbClr val="DFD041"/>
          </a:solidFill>
          <a:ln>
            <a:solidFill>
              <a:srgbClr val="DF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 err="1">
                <a:solidFill>
                  <a:schemeClr val="tx1"/>
                </a:solidFill>
              </a:rPr>
              <a:t>Jul</a:t>
            </a:r>
            <a:endParaRPr lang="fr-FR" sz="850" b="1" dirty="0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C6CEF828-4B71-4A4D-A933-674ACE4B8D55}"/>
              </a:ext>
            </a:extLst>
          </p:cNvPr>
          <p:cNvSpPr/>
          <p:nvPr/>
        </p:nvSpPr>
        <p:spPr>
          <a:xfrm>
            <a:off x="4864482" y="2741842"/>
            <a:ext cx="825525" cy="442912"/>
          </a:xfrm>
          <a:prstGeom prst="chevron">
            <a:avLst/>
          </a:prstGeom>
          <a:solidFill>
            <a:srgbClr val="DFD041"/>
          </a:solidFill>
          <a:ln>
            <a:solidFill>
              <a:srgbClr val="DF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 err="1">
                <a:solidFill>
                  <a:schemeClr val="tx1"/>
                </a:solidFill>
              </a:rPr>
              <a:t>Aug</a:t>
            </a:r>
            <a:endParaRPr lang="fr-FR" sz="850" b="1" dirty="0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5DBA6B19-EC63-41A3-9E4B-3A1591DC6880}"/>
              </a:ext>
            </a:extLst>
          </p:cNvPr>
          <p:cNvSpPr/>
          <p:nvPr/>
        </p:nvSpPr>
        <p:spPr>
          <a:xfrm>
            <a:off x="5516943" y="2741842"/>
            <a:ext cx="825525" cy="442912"/>
          </a:xfrm>
          <a:prstGeom prst="chevron">
            <a:avLst/>
          </a:prstGeom>
          <a:solidFill>
            <a:srgbClr val="DFD041"/>
          </a:solidFill>
          <a:ln>
            <a:solidFill>
              <a:srgbClr val="DFD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Sep</a:t>
            </a:r>
          </a:p>
        </p:txBody>
      </p:sp>
      <p:sp>
        <p:nvSpPr>
          <p:cNvPr id="31" name="Flèche : chevron 30">
            <a:extLst>
              <a:ext uri="{FF2B5EF4-FFF2-40B4-BE49-F238E27FC236}">
                <a16:creationId xmlns:a16="http://schemas.microsoft.com/office/drawing/2014/main" id="{0A0FD6A8-96F8-4EEB-8B39-2E9E1969D0C5}"/>
              </a:ext>
            </a:extLst>
          </p:cNvPr>
          <p:cNvSpPr/>
          <p:nvPr/>
        </p:nvSpPr>
        <p:spPr>
          <a:xfrm>
            <a:off x="6189655" y="2744221"/>
            <a:ext cx="825525" cy="44291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96D12CFF-24F8-410B-8F84-C3F31D25211E}"/>
              </a:ext>
            </a:extLst>
          </p:cNvPr>
          <p:cNvSpPr/>
          <p:nvPr/>
        </p:nvSpPr>
        <p:spPr>
          <a:xfrm>
            <a:off x="6171797" y="2744221"/>
            <a:ext cx="825525" cy="44291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 err="1">
                <a:solidFill>
                  <a:schemeClr val="tx1"/>
                </a:solidFill>
              </a:rPr>
              <a:t>Oct</a:t>
            </a:r>
            <a:endParaRPr lang="fr-FR" sz="850" b="1" dirty="0">
              <a:solidFill>
                <a:schemeClr val="tx1"/>
              </a:solidFill>
            </a:endParaRPr>
          </a:p>
        </p:txBody>
      </p:sp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211FB837-D7CA-4303-9C1E-7C02D2CC4AC7}"/>
              </a:ext>
            </a:extLst>
          </p:cNvPr>
          <p:cNvSpPr/>
          <p:nvPr/>
        </p:nvSpPr>
        <p:spPr>
          <a:xfrm>
            <a:off x="6845690" y="2744221"/>
            <a:ext cx="825525" cy="44291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 err="1">
                <a:solidFill>
                  <a:schemeClr val="tx1"/>
                </a:solidFill>
              </a:rPr>
              <a:t>Nov</a:t>
            </a:r>
            <a:endParaRPr lang="fr-FR" sz="850" b="1" dirty="0">
              <a:solidFill>
                <a:schemeClr val="tx1"/>
              </a:solidFill>
            </a:endParaRPr>
          </a:p>
        </p:txBody>
      </p:sp>
      <p:sp>
        <p:nvSpPr>
          <p:cNvPr id="34" name="Flèche : chevron 33">
            <a:extLst>
              <a:ext uri="{FF2B5EF4-FFF2-40B4-BE49-F238E27FC236}">
                <a16:creationId xmlns:a16="http://schemas.microsoft.com/office/drawing/2014/main" id="{4C3AF7A0-8A5E-4DCA-BF19-BD3DDC86179C}"/>
              </a:ext>
            </a:extLst>
          </p:cNvPr>
          <p:cNvSpPr/>
          <p:nvPr/>
        </p:nvSpPr>
        <p:spPr>
          <a:xfrm>
            <a:off x="7498151" y="2744221"/>
            <a:ext cx="825525" cy="44291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b="1" dirty="0" err="1">
                <a:solidFill>
                  <a:schemeClr val="tx1"/>
                </a:solidFill>
              </a:rPr>
              <a:t>Dec</a:t>
            </a:r>
            <a:endParaRPr lang="fr-FR" sz="85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m.media-amazon.com/images/I/61gY9q6bDAL._AC_SL1500_.jpg">
            <a:extLst>
              <a:ext uri="{FF2B5EF4-FFF2-40B4-BE49-F238E27FC236}">
                <a16:creationId xmlns:a16="http://schemas.microsoft.com/office/drawing/2014/main" id="{DC91F79E-40E5-4879-96B8-457A1A48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10" y="2077529"/>
            <a:ext cx="479917" cy="5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m.media-amazon.com/images/I/61gY9q6bDAL._AC_SL1500_.jpg">
            <a:extLst>
              <a:ext uri="{FF2B5EF4-FFF2-40B4-BE49-F238E27FC236}">
                <a16:creationId xmlns:a16="http://schemas.microsoft.com/office/drawing/2014/main" id="{B126143D-1E5F-4F99-A215-E19EEA56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96" y="2077529"/>
            <a:ext cx="479917" cy="5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m.media-amazon.com/images/I/61gY9q6bDAL._AC_SL1500_.jpg">
            <a:extLst>
              <a:ext uri="{FF2B5EF4-FFF2-40B4-BE49-F238E27FC236}">
                <a16:creationId xmlns:a16="http://schemas.microsoft.com/office/drawing/2014/main" id="{D06686DD-AD0C-40A1-9244-246F6796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02" y="2077529"/>
            <a:ext cx="479917" cy="5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m.media-amazon.com/images/I/61gY9q6bDAL._AC_SL1500_.jpg">
            <a:extLst>
              <a:ext uri="{FF2B5EF4-FFF2-40B4-BE49-F238E27FC236}">
                <a16:creationId xmlns:a16="http://schemas.microsoft.com/office/drawing/2014/main" id="{7274295C-F3D2-4C18-962D-EBFF26418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85" y="2077529"/>
            <a:ext cx="479917" cy="5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FBCD43B2-C4C8-4B17-B6C0-21D45BF3F49A}"/>
              </a:ext>
            </a:extLst>
          </p:cNvPr>
          <p:cNvSpPr txBox="1"/>
          <p:nvPr/>
        </p:nvSpPr>
        <p:spPr>
          <a:xfrm>
            <a:off x="1430988" y="820440"/>
            <a:ext cx="63447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1 </a:t>
            </a:r>
            <a:r>
              <a:rPr lang="fr-FR" sz="2100" dirty="0" err="1"/>
              <a:t>year</a:t>
            </a:r>
            <a:r>
              <a:rPr lang="fr-FR" sz="2100" dirty="0"/>
              <a:t> digital follow 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Wear </a:t>
            </a:r>
            <a:r>
              <a:rPr lang="fr-FR" sz="2100" dirty="0" err="1"/>
              <a:t>smartwatch</a:t>
            </a:r>
            <a:r>
              <a:rPr lang="fr-FR" sz="2100" dirty="0"/>
              <a:t> at least 14 </a:t>
            </a:r>
            <a:r>
              <a:rPr lang="fr-FR" sz="2100" dirty="0" err="1"/>
              <a:t>days</a:t>
            </a:r>
            <a:r>
              <a:rPr lang="fr-FR" sz="2100" dirty="0"/>
              <a:t> / </a:t>
            </a:r>
            <a:r>
              <a:rPr lang="fr-FR" sz="2100" dirty="0" err="1"/>
              <a:t>season</a:t>
            </a:r>
            <a:endParaRPr lang="fr-F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 err="1"/>
              <a:t>Send</a:t>
            </a:r>
            <a:r>
              <a:rPr lang="fr-FR" sz="2100" dirty="0"/>
              <a:t> back </a:t>
            </a:r>
            <a:r>
              <a:rPr lang="fr-FR" sz="2100" dirty="0" err="1"/>
              <a:t>both</a:t>
            </a:r>
            <a:r>
              <a:rPr lang="fr-FR" sz="2100" dirty="0"/>
              <a:t> phone and </a:t>
            </a:r>
            <a:r>
              <a:rPr lang="fr-FR" sz="2100" dirty="0" err="1"/>
              <a:t>smartwatch</a:t>
            </a:r>
            <a:r>
              <a:rPr lang="fr-FR" sz="2100" dirty="0"/>
              <a:t> at the end </a:t>
            </a:r>
          </a:p>
        </p:txBody>
      </p:sp>
      <p:sp>
        <p:nvSpPr>
          <p:cNvPr id="35" name="Espace réservé de la date 3">
            <a:extLst>
              <a:ext uri="{FF2B5EF4-FFF2-40B4-BE49-F238E27FC236}">
                <a16:creationId xmlns:a16="http://schemas.microsoft.com/office/drawing/2014/main" id="{33752ED5-253B-4AE1-8FC6-7AC670C0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645D2BB-FA45-4AEC-89F9-0E726662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marL="0" indent="0">
              <a:buNone/>
              <a:defRPr/>
            </a:pPr>
            <a:r>
              <a:rPr lang="fr-FR" dirty="0"/>
              <a:t>2. </a:t>
            </a:r>
            <a:r>
              <a:rPr lang="fr-FR" dirty="0" err="1"/>
              <a:t>Wearables</a:t>
            </a:r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70F3BA2-B734-6440-8DC0-D8648E76104C}" type="datetime1">
              <a:rPr lang="fr-FR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12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C71DF3F8-291D-4EF3-9197-9D76D19D8787}"/>
              </a:ext>
            </a:extLst>
          </p:cNvPr>
          <p:cNvSpPr txBox="1"/>
          <p:nvPr/>
        </p:nvSpPr>
        <p:spPr>
          <a:xfrm>
            <a:off x="2148612" y="266400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Wearables</a:t>
            </a:r>
            <a:r>
              <a:rPr lang="fr-FR" sz="2400" b="1" dirty="0"/>
              <a:t> - </a:t>
            </a:r>
            <a:r>
              <a:rPr lang="fr-FR" sz="2400" b="1" dirty="0" err="1"/>
              <a:t>Overview</a:t>
            </a:r>
            <a:endParaRPr lang="fr-FR" sz="2400" b="1" dirty="0"/>
          </a:p>
        </p:txBody>
      </p:sp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6E0BF8E2-BB9B-43D2-8CD0-9816B1510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55688"/>
              </p:ext>
            </p:extLst>
          </p:nvPr>
        </p:nvGraphicFramePr>
        <p:xfrm>
          <a:off x="664371" y="1466703"/>
          <a:ext cx="5847095" cy="318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419">
                  <a:extLst>
                    <a:ext uri="{9D8B030D-6E8A-4147-A177-3AD203B41FA5}">
                      <a16:colId xmlns:a16="http://schemas.microsoft.com/office/drawing/2014/main" val="2253375562"/>
                    </a:ext>
                  </a:extLst>
                </a:gridCol>
                <a:gridCol w="1169419">
                  <a:extLst>
                    <a:ext uri="{9D8B030D-6E8A-4147-A177-3AD203B41FA5}">
                      <a16:colId xmlns:a16="http://schemas.microsoft.com/office/drawing/2014/main" val="3357949519"/>
                    </a:ext>
                  </a:extLst>
                </a:gridCol>
                <a:gridCol w="1169419">
                  <a:extLst>
                    <a:ext uri="{9D8B030D-6E8A-4147-A177-3AD203B41FA5}">
                      <a16:colId xmlns:a16="http://schemas.microsoft.com/office/drawing/2014/main" val="2178956997"/>
                    </a:ext>
                  </a:extLst>
                </a:gridCol>
                <a:gridCol w="1169419">
                  <a:extLst>
                    <a:ext uri="{9D8B030D-6E8A-4147-A177-3AD203B41FA5}">
                      <a16:colId xmlns:a16="http://schemas.microsoft.com/office/drawing/2014/main" val="3966551877"/>
                    </a:ext>
                  </a:extLst>
                </a:gridCol>
                <a:gridCol w="1169419">
                  <a:extLst>
                    <a:ext uri="{9D8B030D-6E8A-4147-A177-3AD203B41FA5}">
                      <a16:colId xmlns:a16="http://schemas.microsoft.com/office/drawing/2014/main" val="1719000924"/>
                    </a:ext>
                  </a:extLst>
                </a:gridCol>
              </a:tblGrid>
              <a:tr h="564356">
                <a:tc>
                  <a:txBody>
                    <a:bodyPr/>
                    <a:lstStyle/>
                    <a:p>
                      <a:r>
                        <a:rPr lang="fr-FR" sz="1400" dirty="0"/>
                        <a:t>Brand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Overall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Sleep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Physical 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ECG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0501152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fr-FR" sz="1400" dirty="0"/>
                        <a:t>ActiGraph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4,516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1,478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2,963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183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6581671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fr-FR" sz="1400" dirty="0" err="1"/>
                        <a:t>FitBit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2,171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1,163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358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78814420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fr-FR" sz="1400" dirty="0"/>
                        <a:t>OURA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1,873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164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0348691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fr-FR" sz="1400" dirty="0"/>
                        <a:t>HUAWEI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729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1217685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fr-FR" sz="1400" dirty="0"/>
                        <a:t>Garmin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712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8052515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fr-FR" sz="1400" dirty="0" err="1"/>
                        <a:t>MotionWatch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6234299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fr-FR" sz="1400" dirty="0" err="1"/>
                        <a:t>AppleWatch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188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98766743"/>
                  </a:ext>
                </a:extLst>
              </a:tr>
            </a:tbl>
          </a:graphicData>
        </a:graphic>
      </p:graphicFrame>
      <p:pic>
        <p:nvPicPr>
          <p:cNvPr id="28" name="Picture 6" descr="fda-approved-logo-png |">
            <a:extLst>
              <a:ext uri="{FF2B5EF4-FFF2-40B4-BE49-F238E27FC236}">
                <a16:creationId xmlns:a16="http://schemas.microsoft.com/office/drawing/2014/main" id="{2B641B46-B239-4263-9125-BD4BF709C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64" y="2062375"/>
            <a:ext cx="640523" cy="3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fda-approved-logo-png |">
            <a:extLst>
              <a:ext uri="{FF2B5EF4-FFF2-40B4-BE49-F238E27FC236}">
                <a16:creationId xmlns:a16="http://schemas.microsoft.com/office/drawing/2014/main" id="{E48158F6-844B-4906-83E1-AD91E677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64" y="2376895"/>
            <a:ext cx="640523" cy="3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fda-approved-logo-png |">
            <a:extLst>
              <a:ext uri="{FF2B5EF4-FFF2-40B4-BE49-F238E27FC236}">
                <a16:creationId xmlns:a16="http://schemas.microsoft.com/office/drawing/2014/main" id="{50455BD1-B85C-457F-BAAB-DA8ECA1F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64" y="2669103"/>
            <a:ext cx="640523" cy="3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fda-approved-logo-png |">
            <a:extLst>
              <a:ext uri="{FF2B5EF4-FFF2-40B4-BE49-F238E27FC236}">
                <a16:creationId xmlns:a16="http://schemas.microsoft.com/office/drawing/2014/main" id="{4FB0964A-28AC-4A3A-AC39-6AAED3D9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46" y="3672368"/>
            <a:ext cx="640523" cy="3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fda-approved-logo-png |">
            <a:extLst>
              <a:ext uri="{FF2B5EF4-FFF2-40B4-BE49-F238E27FC236}">
                <a16:creationId xmlns:a16="http://schemas.microsoft.com/office/drawing/2014/main" id="{79DF7AD9-B674-4E0A-8278-038C993C0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64" y="4001283"/>
            <a:ext cx="640523" cy="3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leep - Free people icons">
            <a:extLst>
              <a:ext uri="{FF2B5EF4-FFF2-40B4-BE49-F238E27FC236}">
                <a16:creationId xmlns:a16="http://schemas.microsoft.com/office/drawing/2014/main" id="{C1656B44-5A37-428B-A3DB-6ABAED77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91" y="3565023"/>
            <a:ext cx="438896" cy="3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œur PNG pour téléchargement gratuit">
            <a:extLst>
              <a:ext uri="{FF2B5EF4-FFF2-40B4-BE49-F238E27FC236}">
                <a16:creationId xmlns:a16="http://schemas.microsoft.com/office/drawing/2014/main" id="{339D6749-FBD7-4D12-B351-691328F3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09" y="2356500"/>
            <a:ext cx="438896" cy="3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œur PNG pour téléchargement gratuit">
            <a:extLst>
              <a:ext uri="{FF2B5EF4-FFF2-40B4-BE49-F238E27FC236}">
                <a16:creationId xmlns:a16="http://schemas.microsoft.com/office/drawing/2014/main" id="{4F244B75-CBFA-48E6-A509-AD9F13BC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30" y="4004256"/>
            <a:ext cx="438896" cy="3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leep - Free people icons">
            <a:extLst>
              <a:ext uri="{FF2B5EF4-FFF2-40B4-BE49-F238E27FC236}">
                <a16:creationId xmlns:a16="http://schemas.microsoft.com/office/drawing/2014/main" id="{AC796251-92F9-4827-AD51-901AC521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91" y="2608872"/>
            <a:ext cx="438896" cy="3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leep - Free people icons">
            <a:extLst>
              <a:ext uri="{FF2B5EF4-FFF2-40B4-BE49-F238E27FC236}">
                <a16:creationId xmlns:a16="http://schemas.microsoft.com/office/drawing/2014/main" id="{975038D3-7FB9-41DC-8F5D-DE9A5F6A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53" y="1958194"/>
            <a:ext cx="438896" cy="3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B682F5D-8637-4CDA-9BFA-5732EBBF9120}"/>
              </a:ext>
            </a:extLst>
          </p:cNvPr>
          <p:cNvSpPr txBox="1"/>
          <p:nvPr/>
        </p:nvSpPr>
        <p:spPr>
          <a:xfrm>
            <a:off x="2050257" y="1076620"/>
            <a:ext cx="435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Number</a:t>
            </a:r>
            <a:r>
              <a:rPr lang="fr-FR" dirty="0"/>
              <a:t> of publications / </a:t>
            </a:r>
            <a:r>
              <a:rPr lang="fr-FR" dirty="0" err="1"/>
              <a:t>domain</a:t>
            </a:r>
            <a:r>
              <a:rPr lang="fr-FR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BB95D6-D028-4D42-8507-AB388FDFFB9F}"/>
              </a:ext>
            </a:extLst>
          </p:cNvPr>
          <p:cNvSpPr/>
          <p:nvPr/>
        </p:nvSpPr>
        <p:spPr>
          <a:xfrm>
            <a:off x="664371" y="2341133"/>
            <a:ext cx="5847093" cy="3279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632FDF9-2315-47DA-A256-A4BED0FB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r>
              <a:rPr lang="fr-FR" dirty="0"/>
              <a:t>01/04/2026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8207828-BA40-4F18-9868-0B39E7A63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21212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FRANCE 2030</Template>
  <TotalTime>1473</TotalTime>
  <Words>457</Words>
  <Application>Microsoft Macintosh PowerPoint</Application>
  <PresentationFormat>Affichage à l'écran (16:9)</PresentationFormat>
  <Paragraphs>216</Paragraphs>
  <Slides>19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Marianne</vt:lpstr>
      <vt:lpstr>Marianne Medium</vt:lpstr>
      <vt:lpstr>Wingdings</vt:lpstr>
      <vt:lpstr>FRANCE 2030</vt:lpstr>
      <vt:lpstr>ED-PROPSY – Digital Tools for the French Minds Cohort</vt:lpstr>
      <vt:lpstr>Sommaire</vt:lpstr>
      <vt:lpstr>Context</vt:lpstr>
      <vt:lpstr>Présentation PowerPoint</vt:lpstr>
      <vt:lpstr>Projects</vt:lpstr>
      <vt:lpstr>Présentation PowerPoint</vt:lpstr>
      <vt:lpstr>Présentation PowerPoint</vt:lpstr>
      <vt:lpstr>2. Wearables</vt:lpstr>
      <vt:lpstr>Présentation PowerPoint</vt:lpstr>
      <vt:lpstr>Présentation PowerPoint</vt:lpstr>
      <vt:lpstr>3. KANOPSY Application </vt:lpstr>
      <vt:lpstr>Présentation PowerPoint</vt:lpstr>
      <vt:lpstr>Présentation PowerPoint</vt:lpstr>
      <vt:lpstr>Présentation PowerPoint</vt:lpstr>
      <vt:lpstr>Présentation PowerPoint</vt:lpstr>
      <vt:lpstr>4.  Monitoring tools</vt:lpstr>
      <vt:lpstr>Présentation PowerPoint</vt:lpstr>
      <vt:lpstr>Présentation PowerPoint</vt:lpstr>
      <vt:lpstr> Thank you for your attention !</vt:lpstr>
    </vt:vector>
  </TitlesOfParts>
  <Manager>FRANCE 2030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2 lignes maximum</dc:title>
  <dc:subject>FRANCE 2030</dc:subject>
  <dc:creator>Martial Kurtz</dc:creator>
  <cp:lastModifiedBy>Juliette LE GUELLEC</cp:lastModifiedBy>
  <cp:revision>26</cp:revision>
  <dcterms:created xsi:type="dcterms:W3CDTF">2023-07-26T21:32:17Z</dcterms:created>
  <dcterms:modified xsi:type="dcterms:W3CDTF">2026-03-31T10:12:09Z</dcterms:modified>
</cp:coreProperties>
</file>