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147482717" r:id="rId3"/>
    <p:sldId id="303" r:id="rId4"/>
    <p:sldId id="2147482723" r:id="rId5"/>
    <p:sldId id="2147482715" r:id="rId6"/>
    <p:sldId id="2147482725" r:id="rId7"/>
    <p:sldId id="2147482724" r:id="rId8"/>
    <p:sldId id="2147482722" r:id="rId9"/>
    <p:sldId id="2147482716" r:id="rId10"/>
    <p:sldId id="2147482727" r:id="rId11"/>
    <p:sldId id="259" r:id="rId12"/>
    <p:sldId id="265" r:id="rId13"/>
    <p:sldId id="2147482721" r:id="rId14"/>
    <p:sldId id="2147482720" r:id="rId15"/>
    <p:sldId id="266" r:id="rId16"/>
    <p:sldId id="264" r:id="rId17"/>
  </p:sldIdLst>
  <p:sldSz cx="9144000" cy="5143500" type="screen16x9"/>
  <p:notesSz cx="6858000" cy="9144000"/>
  <p:defaultTextStyle>
    <a:defPPr>
      <a:defRPr lang="fr-FR"/>
    </a:defPPr>
    <a:lvl1pPr marL="0" algn="l" defTabSz="914378">
      <a:defRPr sz="18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>
      <a:defRPr sz="18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>
      <a:defRPr sz="18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>
      <a:defRPr sz="18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>
      <a:defRPr sz="18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>
      <a:defRPr sz="18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8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8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46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BRAS Alicia" userId="ac38da3a-3775-4913-83d9-9856bcdf4e29" providerId="ADAL" clId="{970483F9-FE18-48DD-86FC-C1E4D5DA0383}"/>
    <pc:docChg chg="undo custSel delSld modSld sldOrd">
      <pc:chgData name="LE BRAS Alicia" userId="ac38da3a-3775-4913-83d9-9856bcdf4e29" providerId="ADAL" clId="{970483F9-FE18-48DD-86FC-C1E4D5DA0383}" dt="2026-03-27T14:08:21.199" v="45" actId="108"/>
      <pc:docMkLst>
        <pc:docMk/>
      </pc:docMkLst>
      <pc:sldChg chg="addSp delSp mod">
        <pc:chgData name="LE BRAS Alicia" userId="ac38da3a-3775-4913-83d9-9856bcdf4e29" providerId="ADAL" clId="{970483F9-FE18-48DD-86FC-C1E4D5DA0383}" dt="2026-03-27T14:06:06.809" v="1" actId="22"/>
        <pc:sldMkLst>
          <pc:docMk/>
          <pc:sldMk cId="2516849948" sldId="2147482716"/>
        </pc:sldMkLst>
        <pc:spChg chg="add del">
          <ac:chgData name="LE BRAS Alicia" userId="ac38da3a-3775-4913-83d9-9856bcdf4e29" providerId="ADAL" clId="{970483F9-FE18-48DD-86FC-C1E4D5DA0383}" dt="2026-03-27T14:06:06.809" v="1" actId="22"/>
          <ac:spMkLst>
            <pc:docMk/>
            <pc:sldMk cId="2516849948" sldId="2147482716"/>
            <ac:spMk id="5" creationId="{8B3B6BDF-EDEC-4D3B-85DE-11350E83B231}"/>
          </ac:spMkLst>
        </pc:spChg>
      </pc:sldChg>
      <pc:sldChg chg="del">
        <pc:chgData name="LE BRAS Alicia" userId="ac38da3a-3775-4913-83d9-9856bcdf4e29" providerId="ADAL" clId="{970483F9-FE18-48DD-86FC-C1E4D5DA0383}" dt="2026-03-27T14:06:16.848" v="4" actId="47"/>
        <pc:sldMkLst>
          <pc:docMk/>
          <pc:sldMk cId="3898962043" sldId="2147482719"/>
        </pc:sldMkLst>
      </pc:sldChg>
      <pc:sldChg chg="modSp mod ord">
        <pc:chgData name="LE BRAS Alicia" userId="ac38da3a-3775-4913-83d9-9856bcdf4e29" providerId="ADAL" clId="{970483F9-FE18-48DD-86FC-C1E4D5DA0383}" dt="2026-03-27T14:08:21.199" v="45" actId="108"/>
        <pc:sldMkLst>
          <pc:docMk/>
          <pc:sldMk cId="1829742234" sldId="2147482727"/>
        </pc:sldMkLst>
        <pc:spChg chg="mod">
          <ac:chgData name="LE BRAS Alicia" userId="ac38da3a-3775-4913-83d9-9856bcdf4e29" providerId="ADAL" clId="{970483F9-FE18-48DD-86FC-C1E4D5DA0383}" dt="2026-03-27T14:08:21.199" v="45" actId="108"/>
          <ac:spMkLst>
            <pc:docMk/>
            <pc:sldMk cId="1829742234" sldId="2147482727"/>
            <ac:spMk id="3" creationId="{A185312D-A5FA-4963-ACB7-785264EF4DC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8"/>
          <c:dPt>
            <c:idx val="0"/>
            <c:bubble3D val="0"/>
            <c:spPr>
              <a:gradFill>
                <a:gsLst>
                  <a:gs pos="0">
                    <a:schemeClr val="accent2">
                      <a:shade val="44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44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A88-446A-9838-076D9756986B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2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A88-446A-9838-076D9756986B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2">
                      <a:shade val="72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72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A88-446A-9838-076D9756986B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chemeClr val="accent2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A88-446A-9838-076D9756986B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A88-446A-9838-076D9756986B}"/>
              </c:ext>
            </c:extLst>
          </c:dPt>
          <c:dPt>
            <c:idx val="5"/>
            <c:bubble3D val="0"/>
            <c:spPr>
              <a:gradFill>
                <a:gsLst>
                  <a:gs pos="0">
                    <a:schemeClr val="accent2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A88-446A-9838-076D9756986B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chemeClr val="accent2">
                      <a:tint val="72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72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A88-446A-9838-076D9756986B}"/>
              </c:ext>
            </c:extLst>
          </c:dPt>
          <c:dPt>
            <c:idx val="7"/>
            <c:bubble3D val="0"/>
            <c:spPr>
              <a:gradFill>
                <a:gsLst>
                  <a:gs pos="0">
                    <a:schemeClr val="accent2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A88-446A-9838-076D9756986B}"/>
              </c:ext>
            </c:extLst>
          </c:dPt>
          <c:dPt>
            <c:idx val="8"/>
            <c:bubble3D val="0"/>
            <c:spPr>
              <a:gradFill>
                <a:gsLst>
                  <a:gs pos="0">
                    <a:schemeClr val="accent2">
                      <a:tint val="44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44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A88-446A-9838-076D9756986B}"/>
              </c:ext>
            </c:extLst>
          </c:dPt>
          <c:dLbls>
            <c:dLbl>
              <c:idx val="2"/>
              <c:layout>
                <c:manualLayout>
                  <c:x val="-3.2687639233899918E-2"/>
                  <c:y val="4.1550651997005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88-446A-9838-076D9756986B}"/>
                </c:ext>
              </c:extLst>
            </c:dLbl>
            <c:dLbl>
              <c:idx val="3"/>
              <c:layout>
                <c:manualLayout>
                  <c:x val="-3.2605633114396911E-2"/>
                  <c:y val="3.0010785053053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88-446A-9838-076D9756986B}"/>
                </c:ext>
              </c:extLst>
            </c:dLbl>
            <c:dLbl>
              <c:idx val="7"/>
              <c:layout>
                <c:manualLayout>
                  <c:x val="-8.8544885587886115E-3"/>
                  <c:y val="-9.881094090965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88-446A-9838-076D975698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maladies psychiatriques </c:v>
                </c:pt>
                <c:pt idx="1">
                  <c:v>pychotropes</c:v>
                </c:pt>
                <c:pt idx="2">
                  <c:v>établissements médico sociaux</c:v>
                </c:pt>
                <c:pt idx="3">
                  <c:v>allocations</c:v>
                </c:pt>
                <c:pt idx="4">
                  <c:v>arrêt maladie et invalidité</c:v>
                </c:pt>
                <c:pt idx="5">
                  <c:v>aide informelle </c:v>
                </c:pt>
                <c:pt idx="6">
                  <c:v>perte de production</c:v>
                </c:pt>
                <c:pt idx="7">
                  <c:v>chômage et inactivité </c:v>
                </c:pt>
                <c:pt idx="8">
                  <c:v>mortalité prématurée et qualité de vie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16.7</c:v>
                </c:pt>
                <c:pt idx="1">
                  <c:v>6.7</c:v>
                </c:pt>
                <c:pt idx="2">
                  <c:v>4.7</c:v>
                </c:pt>
                <c:pt idx="3">
                  <c:v>3.3</c:v>
                </c:pt>
                <c:pt idx="4">
                  <c:v>6.6</c:v>
                </c:pt>
                <c:pt idx="5">
                  <c:v>2.1</c:v>
                </c:pt>
                <c:pt idx="6">
                  <c:v>35.6</c:v>
                </c:pt>
                <c:pt idx="7">
                  <c:v>0.95</c:v>
                </c:pt>
                <c:pt idx="8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1-4DBE-8644-5A5A31039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42171379427332"/>
          <c:y val="0.67497793119005645"/>
          <c:w val="0.8275782778280435"/>
          <c:h val="0.17725565609383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coûts directs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suicides</c:v>
                </c:pt>
                <c:pt idx="1">
                  <c:v>tentatives de suicide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75</c:v>
                </c:pt>
                <c:pt idx="1">
                  <c:v>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6-4BE2-8658-B222BCF2824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coûts indirects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suicides</c:v>
                </c:pt>
                <c:pt idx="1">
                  <c:v>tentatives de suicide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3793</c:v>
                </c:pt>
                <c:pt idx="1">
                  <c:v>3519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6-4BE2-8658-B222BCF2824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années de vie perdues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suicides</c:v>
                </c:pt>
                <c:pt idx="1">
                  <c:v>tentatives de suicide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14625</c:v>
                </c:pt>
                <c:pt idx="1">
                  <c:v>1346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A6-4BE2-8658-B222BCF28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0001424"/>
        <c:axId val="1059995600"/>
        <c:axId val="0"/>
      </c:bar3DChart>
      <c:catAx>
        <c:axId val="10600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59995600"/>
        <c:crosses val="autoZero"/>
        <c:auto val="1"/>
        <c:lblAlgn val="ctr"/>
        <c:lblOffset val="100"/>
        <c:noMultiLvlLbl val="0"/>
      </c:catAx>
      <c:valAx>
        <c:axId val="105999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000142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079632524733135E-2"/>
          <c:y val="0.70101324759592953"/>
          <c:w val="0.82705285422405972"/>
          <c:h val="0.16054410078163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0.53886</cdr:x>
      <cdr:y>0.07264</cdr:y>
    </cdr:from>
    <cdr:to>
      <cdr:x>0.7826</cdr:x>
      <cdr:y>0.15064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4C11E302-23D4-4BCB-8D14-F85DF6E97CA1}"/>
            </a:ext>
          </a:extLst>
        </cdr:cNvPr>
        <cdr:cNvSpPr txBox="1"/>
      </cdr:nvSpPr>
      <cdr:spPr>
        <a:xfrm xmlns:a="http://schemas.openxmlformats.org/drawingml/2006/main">
          <a:off x="2021562" y="239158"/>
          <a:ext cx="914400" cy="256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/>
            <a:t>Par personne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D680E798-53FF-4C51-A981-953463752515}" type="datetimeFigureOut">
              <a:rPr lang="fr-FR"/>
              <a:t>27/03/2026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1B06CD8F-B7ED-4A05-9FB1-A01CC0EF02CC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8">
      <a:defRPr sz="1200">
        <a:solidFill>
          <a:schemeClr val="tx1"/>
        </a:solidFill>
        <a:latin typeface="Arial"/>
        <a:ea typeface="+mn-ea"/>
        <a:cs typeface="+mn-cs"/>
      </a:defRPr>
    </a:lvl1pPr>
    <a:lvl2pPr marL="457189" algn="l" defTabSz="914378">
      <a:defRPr sz="1200">
        <a:solidFill>
          <a:schemeClr val="tx1"/>
        </a:solidFill>
        <a:latin typeface="Arial"/>
        <a:ea typeface="+mn-ea"/>
        <a:cs typeface="+mn-cs"/>
      </a:defRPr>
    </a:lvl2pPr>
    <a:lvl3pPr marL="914378" algn="l" defTabSz="914378">
      <a:defRPr sz="1200">
        <a:solidFill>
          <a:schemeClr val="tx1"/>
        </a:solidFill>
        <a:latin typeface="Arial"/>
        <a:ea typeface="+mn-ea"/>
        <a:cs typeface="+mn-cs"/>
      </a:defRPr>
    </a:lvl3pPr>
    <a:lvl4pPr marL="1371566" algn="l" defTabSz="914378">
      <a:defRPr sz="1200">
        <a:solidFill>
          <a:schemeClr val="tx1"/>
        </a:solidFill>
        <a:latin typeface="Arial"/>
        <a:ea typeface="+mn-ea"/>
        <a:cs typeface="+mn-cs"/>
      </a:defRPr>
    </a:lvl4pPr>
    <a:lvl5pPr marL="1828754" algn="l" defTabSz="914378">
      <a:defRPr sz="1200">
        <a:solidFill>
          <a:schemeClr val="tx1"/>
        </a:solidFill>
        <a:latin typeface="Arial"/>
        <a:ea typeface="+mn-ea"/>
        <a:cs typeface="+mn-cs"/>
      </a:defRPr>
    </a:lvl5pPr>
    <a:lvl6pPr marL="2285943" algn="l" defTabSz="914378">
      <a:defRPr sz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042A87-4CAF-A61B-A863-20152D79AD40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75" y="860425"/>
            <a:ext cx="5240338" cy="2947988"/>
          </a:xfrm>
          <a:prstGeom prst="rect">
            <a:avLst/>
          </a:prstGeom>
        </p:spPr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075120" y="4094552"/>
            <a:ext cx="4905640" cy="443198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1800" spc="-1">
                <a:latin typeface="Arial"/>
              </a:rPr>
              <a:t>Based on data from .</a:t>
            </a:r>
          </a:p>
          <a:p>
            <a:r>
              <a:rPr lang="en-US" sz="1800" spc="-1">
                <a:latin typeface="Arial"/>
              </a:rPr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 </a:t>
            </a:r>
          </a:p>
        </p:txBody>
      </p:sp>
    </p:spTree>
    <p:extLst>
      <p:ext uri="{BB962C8B-B14F-4D97-AF65-F5344CB8AC3E}">
        <p14:creationId xmlns:p14="http://schemas.microsoft.com/office/powerpoint/2010/main" val="16165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B7A7C0-35BD-1095-A4D8-A1D0CA0F5B3E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F30601-C204-81C3-5CB5-A69752FB1FF2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gouvernementfr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linkedin.com/groups/12732443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9.svg"/><Relationship Id="rId9" Type="http://schemas.openxmlformats.org/officeDocument/2006/relationships/hyperlink" Target="https://mobile.twitter.com/BrunoBonnellOff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786" r="1" b="444"/>
          <a:stretch/>
        </p:blipFill>
        <p:spPr bwMode="gray">
          <a:xfrm>
            <a:off x="369888" y="1073596"/>
            <a:ext cx="8774112" cy="371112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136790" y="2618355"/>
            <a:ext cx="6647210" cy="38472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86DA40E-957B-824A-8EF1-CA26ACD8029B}" type="datetime1">
              <a:rPr lang="fr-FR"/>
              <a:t>27/03/2026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5701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627784" y="3323898"/>
            <a:ext cx="5688632" cy="1223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 de la présentation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95433" y="2447889"/>
            <a:ext cx="1436566" cy="796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erniè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nature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822" b="200"/>
          <a:stretch/>
        </p:blipFill>
        <p:spPr bwMode="gray">
          <a:xfrm>
            <a:off x="369888" y="1073596"/>
            <a:ext cx="8774112" cy="3711128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193163" y="2870204"/>
            <a:ext cx="190800" cy="1908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3200943" y="2424105"/>
            <a:ext cx="4521542" cy="797069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468000" tIns="144000" bIns="432000" anchor="t" anchorCtr="0">
            <a:spAutoFit/>
          </a:bodyPr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1A4E996-1EB3-3147-8FBB-D3718A61DC7D}" type="datetime1">
              <a:rPr lang="fr-FR"/>
              <a:t>27/03/2026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0258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12" name="Image 11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5"/>
          <a:srcRect r="69997"/>
          <a:stretch/>
        </p:blipFill>
        <p:spPr bwMode="gray">
          <a:xfrm>
            <a:off x="3675497" y="2857754"/>
            <a:ext cx="216024" cy="2166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5"/>
          <a:srcRect l="35004" r="34992"/>
          <a:stretch/>
        </p:blipFill>
        <p:spPr bwMode="gray">
          <a:xfrm>
            <a:off x="3927525" y="2857754"/>
            <a:ext cx="216024" cy="216610"/>
          </a:xfrm>
          <a:prstGeom prst="rect">
            <a:avLst/>
          </a:prstGeom>
        </p:spPr>
      </p:pic>
      <p:sp>
        <p:nvSpPr>
          <p:cNvPr id="5" name="Rectangle 4">
            <a:hlinkClick r:id="rId7"/>
          </p:cNvPr>
          <p:cNvSpPr/>
          <p:nvPr userDrawn="1"/>
        </p:nvSpPr>
        <p:spPr bwMode="auto">
          <a:xfrm>
            <a:off x="4176819" y="2857753"/>
            <a:ext cx="216024" cy="216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>
            <a:hlinkClick r:id="rId8"/>
          </p:cNvPr>
          <p:cNvSpPr/>
          <p:nvPr userDrawn="1"/>
        </p:nvSpPr>
        <p:spPr bwMode="auto">
          <a:xfrm>
            <a:off x="3927525" y="2857753"/>
            <a:ext cx="215943" cy="21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>
            <a:hlinkClick r:id="rId9"/>
          </p:cNvPr>
          <p:cNvSpPr/>
          <p:nvPr userDrawn="1"/>
        </p:nvSpPr>
        <p:spPr bwMode="auto">
          <a:xfrm>
            <a:off x="3674153" y="2859782"/>
            <a:ext cx="217288" cy="21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519702" y="2139702"/>
            <a:ext cx="2402901" cy="1331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7A682-6DFF-2FAB-3F92-F3B5E974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DA400-2420-BAFC-00E0-E8C279E8E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0C76FE-3EE7-8DBE-6390-32EC75A5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606817-DA7F-B472-D767-C8CEAFC1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E7075E-A611-5339-3032-0D3A3F7D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747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380585"/>
            <a:ext cx="8229240" cy="5078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2477375"/>
            <a:ext cx="8229240" cy="43499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82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638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449263" indent="-180975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200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C439659-9259-BA44-B592-6AD8704D0F33}" type="datetime1">
              <a:rPr lang="fr-FR"/>
              <a:t>27/03/2026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181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2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3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706438"/>
            <a:ext cx="9144000" cy="4437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74FDF2-B9D1-D340-8240-2D547E49A0F2}" type="datetime1">
              <a:rPr lang="fr-FR"/>
              <a:t>27/03/2026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0" y="705611"/>
            <a:ext cx="9144000" cy="44378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B4243E-5BFC-EB40-923F-E0D0C8E9CC1F}" type="datetime1">
              <a:rPr lang="fr-FR"/>
              <a:t>27/03/2026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 l="114" r="114"/>
          <a:stretch/>
        </p:blipFill>
        <p:spPr bwMode="gray">
          <a:xfrm>
            <a:off x="1" y="704700"/>
            <a:ext cx="9143999" cy="4438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00"/>
            <a:ext cx="8424000" cy="333720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E0EE09-3A95-B84F-BD35-5EE9339016AC}" type="datetime1">
              <a:rPr lang="fr-FR"/>
              <a:t>27/03/2026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67304A09-C513-A949-92D2-729F48DA7B3B}" type="datetime1">
              <a:rPr lang="fr-FR"/>
              <a:t>27/03/2026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8424862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sur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AF892652-7149-CC4F-A4DC-0DCC12314012}" type="datetime1">
              <a:rPr lang="fr-FR"/>
              <a:t>27/03/2026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0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2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492D429E-49CE-1D4A-975D-C9FFE0829B28}" type="datetime1">
              <a:rPr lang="fr-FR"/>
              <a:t>27/03/2026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04000" y="1893600"/>
            <a:ext cx="5580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3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000" b="1"/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599"/>
            <a:ext cx="2520000" cy="2699999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155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fld id="{369953E5-BB8B-E343-940B-4E8411618F11}" type="datetime1">
              <a:rPr lang="fr-FR"/>
              <a:t>27/03/2026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6" hasCustomPrompt="1"/>
          </p:nvPr>
        </p:nvSpPr>
        <p:spPr bwMode="auto">
          <a:xfrm>
            <a:off x="360000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11" name="Espace réservé du graphique 8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4859315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871155"/>
            <a:ext cx="8424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0000" y="1893555"/>
            <a:ext cx="8424000" cy="27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000" y="4784400"/>
            <a:ext cx="1224000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EC2EA24-8B9E-4246-A3D8-242A650C417C}" type="datetime1">
              <a:rPr lang="fr-FR"/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05718" y="194400"/>
            <a:ext cx="7078282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00" b="1">
                <a:solidFill>
                  <a:schemeClr val="accent1"/>
                </a:solidFill>
              </a:defRPr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16416" y="4784400"/>
            <a:ext cx="467584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/>
          <a:stretch/>
        </p:blipFill>
        <p:spPr bwMode="gray">
          <a:xfrm>
            <a:off x="360000" y="206548"/>
            <a:ext cx="345521" cy="3776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755575" y="136377"/>
            <a:ext cx="935999" cy="5184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378">
        <a:lnSpc>
          <a:spcPct val="90000"/>
        </a:lnSpc>
        <a:spcBef>
          <a:spcPts val="0"/>
        </a:spcBef>
        <a:buNone/>
        <a:defRPr sz="25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2057" indent="-171450" algn="l" defTabSz="914378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31441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11436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91432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ciencedirect.com/science/journal/0924977X/21/10" TargetMode="External"/><Relationship Id="rId5" Type="http://schemas.openxmlformats.org/officeDocument/2006/relationships/hyperlink" Target="https://www.sciencedirect.com/science/journal/0924977X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2136790" y="2672216"/>
            <a:ext cx="6647210" cy="276999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effectLst/>
                <a:latin typeface="Marianne"/>
                <a:ea typeface="MS Mincho" panose="02020609040205080304" pitchFamily="49" charset="-128"/>
                <a:cs typeface="Calibri" panose="020F0502020204030204" pitchFamily="34" charset="0"/>
              </a:rPr>
              <a:t>Impacts </a:t>
            </a:r>
            <a:r>
              <a:rPr lang="en-US" sz="1800" dirty="0" err="1">
                <a:effectLst/>
                <a:latin typeface="Marianne"/>
                <a:ea typeface="MS Mincho" panose="02020609040205080304" pitchFamily="49" charset="-128"/>
                <a:cs typeface="Calibri" panose="020F0502020204030204" pitchFamily="34" charset="0"/>
              </a:rPr>
              <a:t>économiques</a:t>
            </a:r>
            <a:r>
              <a:rPr lang="en-US" sz="1800" dirty="0">
                <a:effectLst/>
                <a:latin typeface="Marianne"/>
                <a:ea typeface="MS Mincho" panose="02020609040205080304" pitchFamily="49" charset="-128"/>
                <a:cs typeface="Calibri" panose="020F0502020204030204" pitchFamily="34" charset="0"/>
              </a:rPr>
              <a:t> des innovations du PEPR</a:t>
            </a:r>
            <a:endParaRPr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D76542D8-E69D-D84E-ACDE-8364E31CC891}" type="datetime1">
              <a:rPr lang="fr-FR"/>
              <a:t>27/03/2026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 bwMode="auto">
          <a:xfrm>
            <a:off x="2022580" y="3323899"/>
            <a:ext cx="6293836" cy="727318"/>
          </a:xfrm>
        </p:spPr>
        <p:txBody>
          <a:bodyPr/>
          <a:lstStyle/>
          <a:p>
            <a:pPr>
              <a:defRPr/>
            </a:pPr>
            <a:r>
              <a:rPr lang="fr-FR" dirty="0"/>
              <a:t>Alicia Le Bras</a:t>
            </a:r>
            <a:r>
              <a:rPr lang="fr-FR" baseline="30000" dirty="0"/>
              <a:t>1</a:t>
            </a:r>
            <a:r>
              <a:rPr lang="fr-FR" dirty="0"/>
              <a:t>, Ophelia Godin</a:t>
            </a:r>
            <a:r>
              <a:rPr lang="fr-FR" baseline="30000" dirty="0"/>
              <a:t>2</a:t>
            </a:r>
            <a:r>
              <a:rPr lang="fr-FR" dirty="0"/>
              <a:t>,  Isabelle Durand-Zaleski</a:t>
            </a:r>
            <a:r>
              <a:rPr lang="fr-FR" baseline="30000" dirty="0"/>
              <a:t>1</a:t>
            </a:r>
            <a:endParaRPr lang="fr-FR" dirty="0"/>
          </a:p>
          <a:p>
            <a:pPr>
              <a:defRPr/>
            </a:pPr>
            <a:r>
              <a:rPr lang="fr-FR" baseline="30000" dirty="0"/>
              <a:t>1</a:t>
            </a:r>
            <a:r>
              <a:rPr lang="fr-FR" dirty="0"/>
              <a:t> APHP DRCI </a:t>
            </a:r>
            <a:r>
              <a:rPr lang="fr-FR" dirty="0" err="1"/>
              <a:t>URCEco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baseline="30000" dirty="0"/>
              <a:t>2 </a:t>
            </a:r>
            <a:r>
              <a:rPr lang="fr-FR" dirty="0"/>
              <a:t>Université Paris-Est Créteil (UPEC), INSERM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37896-241E-4974-B4F7-A67D29AF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Etapes à court terme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85312D-A5FA-4963-ACB7-785264EF4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91" y="1319400"/>
            <a:ext cx="8424000" cy="2700000"/>
          </a:xfrm>
        </p:spPr>
        <p:txBody>
          <a:bodyPr/>
          <a:lstStyle/>
          <a:p>
            <a:r>
              <a:rPr lang="fr-FR" b="1" dirty="0"/>
              <a:t>Etudes à mener : exploitation directe des données FACE et SNDS accès permanent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Étude sur les coûts et déterminants du présentéisme : patients avec trouble bipolaire </a:t>
            </a:r>
            <a:r>
              <a:rPr lang="fr-FR" dirty="0">
                <a:solidFill>
                  <a:srgbClr val="FF0000"/>
                </a:solidFill>
              </a:rPr>
              <a:t>– FACE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Étude sur les coûts et déterminants du présentéisme : patients schizophrènes </a:t>
            </a:r>
            <a:r>
              <a:rPr lang="fr-FR" dirty="0">
                <a:solidFill>
                  <a:srgbClr val="FF0000"/>
                </a:solidFill>
              </a:rPr>
              <a:t>– FACE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Surcoût lié aux comorbidités : patients avec trouble bipolaire - </a:t>
            </a:r>
            <a:r>
              <a:rPr lang="fr-FR" dirty="0">
                <a:solidFill>
                  <a:srgbClr val="FF0000"/>
                </a:solidFill>
              </a:rPr>
              <a:t>SNDS accès permanent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Surcoût lié aux comorbidités : patients schizophrènes </a:t>
            </a:r>
            <a:r>
              <a:rPr lang="fr-FR" dirty="0">
                <a:solidFill>
                  <a:srgbClr val="FF0000"/>
                </a:solidFill>
              </a:rPr>
              <a:t>– SNDS accès permanent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Surcoût associé au retard de mise sous clozapine : patients schizophrènes </a:t>
            </a:r>
            <a:r>
              <a:rPr lang="fr-FR" dirty="0">
                <a:solidFill>
                  <a:srgbClr val="FF0000"/>
                </a:solidFill>
              </a:rPr>
              <a:t>– SNDS accès permanent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Impact des troubles du sommeil sur les trajectoires de soins et les coûts de santé : étude longitudinale en population générale à partir du SNDS</a:t>
            </a:r>
            <a:r>
              <a:rPr lang="fr-FR" dirty="0">
                <a:solidFill>
                  <a:srgbClr val="FF0000"/>
                </a:solidFill>
              </a:rPr>
              <a:t>– SNDS accès permanent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solidFill>
                <a:srgbClr val="FF0000"/>
              </a:solidFill>
            </a:endParaRPr>
          </a:p>
          <a:p>
            <a:r>
              <a:rPr lang="fr-FR" b="1" dirty="0"/>
              <a:t>Autre étude (en attente)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PREPS en cours – chaînage probabiliste des bases FACE avec le SNDS - Attente de la mise à disposition des données par la CNAMTS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619474-3979-45B7-986A-3B560433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9C9B-A604-45B7-B506-40A2B43401E6}" type="datetime1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06A3AA-5FFA-4661-8B9D-223CB189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74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 dirty="0"/>
              <a:t>Définition des populations= résistance</a:t>
            </a:r>
            <a:endParaRPr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27/03/2026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11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426865" y="1643964"/>
            <a:ext cx="8424862" cy="2700000"/>
          </a:xfrm>
        </p:spPr>
        <p:txBody>
          <a:bodyPr/>
          <a:lstStyle/>
          <a:p>
            <a:pPr lvl="0">
              <a:defRPr/>
            </a:pPr>
            <a:r>
              <a:rPr lang="fr-FR" dirty="0"/>
              <a:t>A partir de la cartographie détaillée, créer un algorithme permettant d’identifier la résistance,</a:t>
            </a:r>
          </a:p>
          <a:p>
            <a:pPr lvl="0">
              <a:defRPr/>
            </a:pPr>
            <a:r>
              <a:rPr lang="fr-FR" dirty="0"/>
              <a:t>Uniquement à partir des consommations de soins (médicaments, passages aux urgences et hospitalisations principalement)</a:t>
            </a:r>
          </a:p>
          <a:p>
            <a:pPr lvl="0">
              <a:defRPr/>
            </a:pPr>
            <a:r>
              <a:rPr lang="fr-FR" dirty="0"/>
              <a:t>SZ</a:t>
            </a:r>
          </a:p>
          <a:p>
            <a:pPr lvl="0">
              <a:defRPr/>
            </a:pPr>
            <a:r>
              <a:rPr lang="fr-FR" dirty="0"/>
              <a:t>Bipolaire</a:t>
            </a:r>
          </a:p>
          <a:p>
            <a:pPr lvl="0">
              <a:defRPr/>
            </a:pPr>
            <a:r>
              <a:rPr lang="fr-FR" dirty="0"/>
              <a:t>Dépression</a:t>
            </a:r>
          </a:p>
        </p:txBody>
      </p:sp>
      <p:pic>
        <p:nvPicPr>
          <p:cNvPr id="2083915187" name="Image 208391518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8DDF10B-2DE1-4865-A885-4A31A9077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01155"/>
            <a:ext cx="8424000" cy="540000"/>
          </a:xfrm>
        </p:spPr>
        <p:txBody>
          <a:bodyPr/>
          <a:lstStyle/>
          <a:p>
            <a:r>
              <a:rPr lang="fr-FR" dirty="0"/>
              <a:t>Comorbidités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85846C-57DE-4D93-9FA5-27B2C7F2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39659-9259-BA44-B592-6AD8704D0F33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01023A-C6A0-4401-88ED-BAFB9ABA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4575F7-06A7-4F5A-BEB6-B242F812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12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4754A6A-D434-4C7B-9110-C6C1BD1082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718" y="972743"/>
            <a:ext cx="2669846" cy="2985481"/>
          </a:xfrm>
        </p:spPr>
        <p:txBody>
          <a:bodyPr/>
          <a:lstStyle/>
          <a:p>
            <a:r>
              <a:rPr lang="fr-FR" dirty="0"/>
              <a:t>Accès permanent de l’APHP au SNDS</a:t>
            </a:r>
          </a:p>
          <a:p>
            <a:endParaRPr lang="fr-FR" dirty="0"/>
          </a:p>
          <a:p>
            <a:r>
              <a:rPr lang="fr-FR" dirty="0"/>
              <a:t>Codes diagnostiques pour les patients hospitalisés</a:t>
            </a:r>
          </a:p>
          <a:p>
            <a:r>
              <a:rPr lang="fr-FR" dirty="0"/>
              <a:t>Consommations de soins présentées au remboursement (toutes)= médicaments, doses, durées de traitements, changement de traitements</a:t>
            </a:r>
          </a:p>
          <a:p>
            <a:r>
              <a:rPr lang="fr-FR" dirty="0"/>
              <a:t>MAIS rien sur la clinique ou les résultats biologiques</a:t>
            </a:r>
          </a:p>
          <a:p>
            <a:r>
              <a:rPr lang="fr-FR" dirty="0"/>
              <a:t>Cartographie détaillée des pathologies avec des algorithmes développés par la CNAM pour identifier les groupes de maladies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FB017FD-1194-4ACF-BECA-BBA798B9F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858" y="13417"/>
            <a:ext cx="2531253" cy="88444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9549907-7AC8-4E72-905F-48B513D77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47" y="1187910"/>
            <a:ext cx="2720531" cy="320872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8AD5D5F-152E-4BC2-A536-1AC23E2CC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756" y="1187910"/>
            <a:ext cx="2861799" cy="33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8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5824A2-A5D3-4A63-AA78-08142290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Court terme aussi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86D053-9D23-4BE1-88A8-089F02E1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0ABD65-CA83-4CDE-8013-66746771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A3DC26-4D64-4D7D-AE42-16926886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0F702D6-DCD5-43AE-ACA8-F2859CE88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(en attente CNAMTS)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53C8006-5A47-486E-80D2-D6B6085911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329" y="1747777"/>
            <a:ext cx="8424862" cy="2700000"/>
          </a:xfrm>
        </p:spPr>
        <p:txBody>
          <a:bodyPr/>
          <a:lstStyle/>
          <a:p>
            <a:r>
              <a:rPr lang="fr-FR" dirty="0"/>
              <a:t>Chainage FACE et SNDS (probabiliste), </a:t>
            </a:r>
          </a:p>
          <a:p>
            <a:r>
              <a:rPr lang="fr-FR" dirty="0"/>
              <a:t>PREPS en cours </a:t>
            </a:r>
          </a:p>
          <a:p>
            <a:r>
              <a:rPr lang="fr-FR" dirty="0"/>
              <a:t>Réglementaire et conventions terminés</a:t>
            </a:r>
          </a:p>
          <a:p>
            <a:r>
              <a:rPr lang="fr-FR" dirty="0"/>
              <a:t>Attente de la mise à disposition des données par la CNAMTS</a:t>
            </a:r>
          </a:p>
          <a:p>
            <a:endParaRPr lang="fr-FR" dirty="0"/>
          </a:p>
          <a:p>
            <a:r>
              <a:rPr lang="fr-FR" dirty="0"/>
              <a:t>Innovations et essais cliniques PROSPY= évaluations économiques ancillaires</a:t>
            </a:r>
          </a:p>
          <a:p>
            <a:endParaRPr lang="fr-FR" dirty="0"/>
          </a:p>
          <a:p>
            <a:r>
              <a:rPr lang="fr-FR" dirty="0" err="1"/>
              <a:t>Seqoia</a:t>
            </a:r>
            <a:r>
              <a:rPr lang="fr-FR" dirty="0"/>
              <a:t> </a:t>
            </a:r>
            <a:r>
              <a:rPr lang="fr-FR" dirty="0" err="1"/>
              <a:t>Auragen</a:t>
            </a:r>
            <a:r>
              <a:rPr lang="fr-FR" dirty="0"/>
              <a:t>= évaluation de l’impact du WGS sur les parcours les patients (pré indication maladies psychiatriques rares)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22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C201E5-A557-484F-93AF-B3D08CE9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 long terme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163744-4D77-4969-9F55-692FBF421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41955A-6401-4C16-BE38-6E24BBE2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6AC2B4-1A96-4211-AB9D-8C106233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14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0930932-ED9B-4F42-A2F4-18903ECA6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=chainage base French </a:t>
            </a:r>
            <a:r>
              <a:rPr lang="fr-FR" dirty="0" err="1"/>
              <a:t>Minds</a:t>
            </a:r>
            <a:r>
              <a:rPr lang="fr-FR" dirty="0"/>
              <a:t> au SNDS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C906707-E837-41EE-9570-78EF70264E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Chainage sur le NIR</a:t>
            </a:r>
          </a:p>
          <a:p>
            <a:r>
              <a:rPr lang="fr-FR" dirty="0"/>
              <a:t>Consentement fait</a:t>
            </a:r>
          </a:p>
          <a:p>
            <a:endParaRPr lang="fr-FR" dirty="0"/>
          </a:p>
          <a:p>
            <a:r>
              <a:rPr lang="fr-FR" dirty="0"/>
              <a:t>Innovations et essais cliniques PROSPY= évaluations économiques ancillaires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760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1C4E36-047A-4FE7-989D-257A93FC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2FB650-40E4-4376-987E-DCFE27AF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DD5410-877D-4E13-9FB7-82923405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34793B-B163-4BF9-90F6-9AC0E71C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15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3A77AE9-E369-4AEB-92C3-899E139CC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Doctorat en cours (Alicia le Bras)</a:t>
            </a:r>
          </a:p>
          <a:p>
            <a:r>
              <a:rPr lang="fr-FR" dirty="0"/>
              <a:t>Recrutement d’un économiste connaissant le </a:t>
            </a:r>
            <a:r>
              <a:rPr lang="fr-FR"/>
              <a:t>SNDS en 2026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6498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6AD5479-5836-C14F-B029-F87C4659F6A6}" type="datetime1">
              <a:rPr lang="fr-FR"/>
              <a:t>27/03/2026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16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AC961844-EFA3-4DD8-8A6D-5C565AF7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Impacts médico économiques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9E748-E0A5-4E45-8C92-B1FFF90F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39659-9259-BA44-B592-6AD8704D0F33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0FDEA3-1571-4A8E-9E6C-073C6B99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BB76E0-E606-40B8-8BF4-E000680C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5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2088000" y="114210"/>
            <a:ext cx="5400000" cy="197843"/>
          </a:xfrm>
          <a:prstGeom prst="rect">
            <a:avLst/>
          </a:prstGeom>
          <a:noFill/>
          <a:ln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en-US" sz="825" spc="-1"/>
              <a:t>The economic costs of mental disorders</a:t>
            </a:r>
          </a:p>
        </p:txBody>
      </p:sp>
      <p:sp>
        <p:nvSpPr>
          <p:cNvPr id="45" name="TextShape 2"/>
          <p:cNvSpPr txBox="1"/>
          <p:nvPr/>
        </p:nvSpPr>
        <p:spPr>
          <a:xfrm>
            <a:off x="1367128" y="1967907"/>
            <a:ext cx="3159000" cy="252825"/>
          </a:xfrm>
          <a:prstGeom prst="rect">
            <a:avLst/>
          </a:prstGeom>
          <a:noFill/>
          <a:ln>
            <a:noFill/>
          </a:ln>
        </p:spPr>
        <p:txBody>
          <a:bodyPr wrap="square" lIns="67500" tIns="33750" rIns="67500" bIns="33750">
            <a:spAutoFit/>
          </a:bodyPr>
          <a:lstStyle/>
          <a:p>
            <a:r>
              <a:rPr lang="en-US" sz="600" b="1" spc="-1" dirty="0">
                <a:solidFill>
                  <a:srgbClr val="0054A6"/>
                </a:solidFill>
              </a:rPr>
              <a:t>EMBO Rep, Volume: 17, Issue: 9, Pages: 1245-1249, First published: 04 August 2016, DOI: (10.15252/embr.201642951) </a:t>
            </a:r>
            <a:endParaRPr lang="en-US" sz="600" spc="-1" dirty="0"/>
          </a:p>
        </p:txBody>
      </p:sp>
      <p:pic>
        <p:nvPicPr>
          <p:cNvPr id="46" name="Main graphic"/>
          <p:cNvPicPr/>
          <p:nvPr/>
        </p:nvPicPr>
        <p:blipFill>
          <a:blip r:embed="rId3"/>
          <a:stretch/>
        </p:blipFill>
        <p:spPr>
          <a:xfrm>
            <a:off x="1876554" y="349650"/>
            <a:ext cx="4762530" cy="1519560"/>
          </a:xfrm>
          <a:prstGeom prst="rect">
            <a:avLst/>
          </a:prstGeom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655677" y="3219822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423420" y="2670832"/>
            <a:ext cx="4267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 For the EU, a region with highly developed healthcare systems, the direct and indirect costs were estimated at €798 billion . Both direct and indirect costs of mental disorders are expected to double by 2030</a:t>
            </a:r>
            <a:endParaRPr lang="fr-FR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47" y="2337701"/>
            <a:ext cx="2890686" cy="214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70468" y="4083918"/>
            <a:ext cx="256189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fr-FR" sz="825" dirty="0" err="1">
                <a:hlinkClick r:id="rId5" tooltip="Go to European Neuropsychopharmacology on ScienceDirect"/>
              </a:rPr>
              <a:t>European</a:t>
            </a:r>
            <a:r>
              <a:rPr lang="fr-FR" sz="825" dirty="0">
                <a:hlinkClick r:id="rId5" tooltip="Go to European Neuropsychopharmacology on ScienceDirect"/>
              </a:rPr>
              <a:t> </a:t>
            </a:r>
            <a:r>
              <a:rPr lang="fr-FR" sz="825" dirty="0" err="1">
                <a:hlinkClick r:id="rId5" tooltip="Go to European Neuropsychopharmacology on ScienceDirect"/>
              </a:rPr>
              <a:t>Neuropsychopharmacology</a:t>
            </a:r>
            <a:endParaRPr lang="fr-FR" sz="825" dirty="0"/>
          </a:p>
          <a:p>
            <a:pPr fontAlgn="ctr"/>
            <a:r>
              <a:rPr lang="fr-FR" sz="825" dirty="0">
                <a:hlinkClick r:id="rId6" tooltip="Go to table of contents for this volume/issue"/>
              </a:rPr>
              <a:t>Volume 21, Issue 10</a:t>
            </a:r>
            <a:r>
              <a:rPr lang="fr-FR" sz="825" dirty="0"/>
              <a:t>, </a:t>
            </a:r>
            <a:r>
              <a:rPr lang="fr-FR" sz="825" dirty="0" err="1"/>
              <a:t>October</a:t>
            </a:r>
            <a:r>
              <a:rPr lang="fr-FR" sz="825" dirty="0"/>
              <a:t> 2011, Pages 718-779</a:t>
            </a:r>
          </a:p>
        </p:txBody>
      </p:sp>
    </p:spTree>
    <p:extLst>
      <p:ext uri="{BB962C8B-B14F-4D97-AF65-F5344CB8AC3E}">
        <p14:creationId xmlns:p14="http://schemas.microsoft.com/office/powerpoint/2010/main" val="20376228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256E5-DCF9-4330-86A2-8F8D0FC2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376"/>
            <a:ext cx="8229240" cy="346249"/>
          </a:xfrm>
        </p:spPr>
        <p:txBody>
          <a:bodyPr/>
          <a:lstStyle/>
          <a:p>
            <a:r>
              <a:rPr lang="fr-FR" dirty="0"/>
              <a:t>Comorbidités (données IRDES)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4112BB-3E86-488E-9514-D0B0331FB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58" y="1463379"/>
            <a:ext cx="6988780" cy="22693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15EDBF-AA03-4151-B3F8-2998B509A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44" y="1180158"/>
            <a:ext cx="8011886" cy="28322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7F1553B-64B0-49C1-8BF3-05ABC1A75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0" y="3200048"/>
            <a:ext cx="4084975" cy="133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0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91670-18A0-4E3B-8D27-FB93D8E1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24" y="605197"/>
            <a:ext cx="8424000" cy="540000"/>
          </a:xfrm>
        </p:spPr>
        <p:txBody>
          <a:bodyPr/>
          <a:lstStyle/>
          <a:p>
            <a:r>
              <a:rPr lang="fr-FR" dirty="0"/>
              <a:t>Health </a:t>
            </a:r>
            <a:r>
              <a:rPr lang="fr-FR" dirty="0" err="1"/>
              <a:t>economics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A97505-6CC6-4644-879A-31C97E04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24" y="1274799"/>
            <a:ext cx="4286250" cy="3263504"/>
          </a:xfrm>
        </p:spPr>
        <p:txBody>
          <a:bodyPr/>
          <a:lstStyle/>
          <a:p>
            <a:r>
              <a:rPr lang="fr-FR" dirty="0" err="1"/>
              <a:t>Previous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on  the national claims </a:t>
            </a:r>
            <a:r>
              <a:rPr lang="fr-FR" dirty="0" err="1"/>
              <a:t>database</a:t>
            </a:r>
            <a:r>
              <a:rPr lang="fr-FR" dirty="0"/>
              <a:t> and on the FACE </a:t>
            </a:r>
            <a:r>
              <a:rPr lang="fr-FR" dirty="0" err="1"/>
              <a:t>database</a:t>
            </a:r>
            <a:endParaRPr lang="fr-FR" dirty="0"/>
          </a:p>
          <a:p>
            <a:r>
              <a:rPr lang="fr-FR" dirty="0"/>
              <a:t>Total </a:t>
            </a:r>
            <a:r>
              <a:rPr lang="fr-FR" dirty="0" err="1"/>
              <a:t>cost</a:t>
            </a:r>
            <a:r>
              <a:rPr lang="fr-FR" dirty="0"/>
              <a:t> of mental </a:t>
            </a:r>
            <a:r>
              <a:rPr lang="fr-FR" dirty="0" err="1"/>
              <a:t>health</a:t>
            </a:r>
            <a:r>
              <a:rPr lang="fr-FR" dirty="0"/>
              <a:t> (2 </a:t>
            </a:r>
            <a:r>
              <a:rPr lang="fr-FR" dirty="0" err="1"/>
              <a:t>studies</a:t>
            </a:r>
            <a:r>
              <a:rPr lang="fr-FR" dirty="0"/>
              <a:t>)</a:t>
            </a:r>
          </a:p>
          <a:p>
            <a:r>
              <a:rPr lang="fr-FR" dirty="0"/>
              <a:t>Total </a:t>
            </a:r>
            <a:r>
              <a:rPr lang="fr-FR" dirty="0" err="1"/>
              <a:t>cost</a:t>
            </a:r>
            <a:r>
              <a:rPr lang="fr-FR" dirty="0"/>
              <a:t> of suicide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714618-85D4-4EB7-92BA-050089B41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24" y="2484429"/>
            <a:ext cx="3722915" cy="16871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FCF53C3-2F73-4142-8236-006176D78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75" y="2627992"/>
            <a:ext cx="3510617" cy="21052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3C17315-ED2B-467D-8924-BF6410F7B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474" y="576768"/>
            <a:ext cx="3720877" cy="21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0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367550"/>
          </a:xfrm>
        </p:spPr>
        <p:txBody>
          <a:bodyPr>
            <a:normAutofit/>
          </a:bodyPr>
          <a:lstStyle/>
          <a:p>
            <a:r>
              <a:rPr lang="fr-FR" dirty="0"/>
              <a:t>Les résultats en milliards €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044878"/>
              </p:ext>
            </p:extLst>
          </p:nvPr>
        </p:nvGraphicFramePr>
        <p:xfrm>
          <a:off x="81419" y="646398"/>
          <a:ext cx="9206630" cy="429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D265D601-CCFC-4BE2-9F3A-9CA27C507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619" y="26279"/>
            <a:ext cx="3860800" cy="109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0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367550"/>
          </a:xfrm>
        </p:spPr>
        <p:txBody>
          <a:bodyPr>
            <a:normAutofit/>
          </a:bodyPr>
          <a:lstStyle/>
          <a:p>
            <a:r>
              <a:rPr lang="fr-FR" dirty="0"/>
              <a:t>Coûts du suicide, coût de la santé mentale</a:t>
            </a:r>
          </a:p>
        </p:txBody>
      </p:sp>
      <p:graphicFrame>
        <p:nvGraphicFramePr>
          <p:cNvPr id="5" name="Espace réservé du contenu 6">
            <a:extLst>
              <a:ext uri="{FF2B5EF4-FFF2-40B4-BE49-F238E27FC236}">
                <a16:creationId xmlns:a16="http://schemas.microsoft.com/office/drawing/2014/main" id="{A180F989-FC6F-458B-A0A3-137B0D18C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464332"/>
              </p:ext>
            </p:extLst>
          </p:nvPr>
        </p:nvGraphicFramePr>
        <p:xfrm>
          <a:off x="169101" y="1730689"/>
          <a:ext cx="3751545" cy="329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DF0DDF58-8962-4347-B72D-FB96A4F0F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63" y="573528"/>
            <a:ext cx="3860800" cy="1157161"/>
          </a:xfrm>
          <a:prstGeom prst="rect">
            <a:avLst/>
          </a:prstGeom>
        </p:spPr>
      </p:pic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412D3F6F-B27A-4923-A01E-EF57DA79F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93555"/>
            <a:ext cx="3310126" cy="2700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4A40A0E-ED21-4E74-979A-35475E25E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638" y="2352884"/>
            <a:ext cx="2867234" cy="208710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92189AC-2AF5-461C-B127-6E7E70607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637" y="574405"/>
            <a:ext cx="3389264" cy="161499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B9C1587-5C59-41D2-8F1B-E184677B5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860" y="2313632"/>
            <a:ext cx="2631460" cy="21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AC961844-EFA3-4DD8-8A6D-5C565AF7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2. Plan de travail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9E748-E0A5-4E45-8C92-B1FFF90F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39659-9259-BA44-B592-6AD8704D0F33}" type="datetime1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0FDEA3-1571-4A8E-9E6C-073C6B99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BB76E0-E606-40B8-8BF4-E000680C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40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E6CC75-B41F-4593-A50B-7333C0B0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92" y="594794"/>
            <a:ext cx="7886700" cy="439416"/>
          </a:xfrm>
        </p:spPr>
        <p:txBody>
          <a:bodyPr>
            <a:normAutofit/>
          </a:bodyPr>
          <a:lstStyle/>
          <a:p>
            <a:r>
              <a:rPr lang="fr-FR" dirty="0" err="1"/>
              <a:t>workplan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1CABC4-3CC0-4236-817A-8D8AF5451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43" y="1034210"/>
            <a:ext cx="7324838" cy="3984834"/>
          </a:xfrm>
        </p:spPr>
        <p:txBody>
          <a:bodyPr>
            <a:normAutofit/>
          </a:bodyPr>
          <a:lstStyle/>
          <a:p>
            <a:r>
              <a:rPr lang="en-US" b="1" dirty="0"/>
              <a:t>Use of national claims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Direct access without patient identification </a:t>
            </a:r>
            <a:r>
              <a:rPr lang="en-US" dirty="0"/>
              <a:t>– rapid analysis of short-term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Linkage to PROSPY databases/registries </a:t>
            </a:r>
            <a:r>
              <a:rPr lang="en-US" dirty="0"/>
              <a:t>– enabling long-term follow-up and richer outcomes</a:t>
            </a:r>
          </a:p>
          <a:p>
            <a:endParaRPr lang="en-US" dirty="0"/>
          </a:p>
          <a:p>
            <a:r>
              <a:rPr lang="fr-FR" b="1" dirty="0" err="1"/>
              <a:t>Economic</a:t>
            </a:r>
            <a:r>
              <a:rPr lang="fr-FR" b="1" dirty="0"/>
              <a:t> </a:t>
            </a:r>
            <a:r>
              <a:rPr lang="fr-FR" b="1" dirty="0" err="1"/>
              <a:t>outcomes</a:t>
            </a:r>
            <a:r>
              <a:rPr lang="fr-FR" b="1" dirty="0"/>
              <a:t> of </a:t>
            </a:r>
            <a:r>
              <a:rPr lang="fr-FR" b="1" dirty="0" err="1"/>
              <a:t>interest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Costs of treatment resistance: depression, schizophrenia (SZ)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comorbidity-related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Indirect costs – presenteeism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Possible </a:t>
            </a:r>
            <a:r>
              <a:rPr lang="fr-FR" b="1" dirty="0" err="1"/>
              <a:t>other</a:t>
            </a:r>
            <a:r>
              <a:rPr lang="fr-FR" b="1" dirty="0"/>
              <a:t> topics on </a:t>
            </a:r>
            <a:r>
              <a:rPr lang="fr-FR" b="1" dirty="0" err="1"/>
              <a:t>gender</a:t>
            </a:r>
            <a:r>
              <a:rPr lang="fr-FR" b="1" dirty="0"/>
              <a:t> </a:t>
            </a:r>
            <a:r>
              <a:rPr lang="fr-FR" b="1" dirty="0" err="1"/>
              <a:t>disparities</a:t>
            </a:r>
            <a:r>
              <a:rPr lang="fr-FR" b="1" dirty="0"/>
              <a:t>? </a:t>
            </a:r>
          </a:p>
          <a:p>
            <a:pPr lvl="1"/>
            <a:r>
              <a:rPr lang="fr-FR" dirty="0"/>
              <a:t>Care </a:t>
            </a:r>
            <a:r>
              <a:rPr lang="fr-FR" dirty="0" err="1"/>
              <a:t>pathways</a:t>
            </a:r>
            <a:endParaRPr lang="fr-FR" dirty="0"/>
          </a:p>
          <a:p>
            <a:pPr lvl="1"/>
            <a:r>
              <a:rPr lang="fr-FR" dirty="0" err="1"/>
              <a:t>Comorbidities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6849948"/>
      </p:ext>
    </p:extLst>
  </p:cSld>
  <p:clrMapOvr>
    <a:masterClrMapping/>
  </p:clrMapOvr>
</p:sld>
</file>

<file path=ppt/theme/theme1.xml><?xml version="1.0" encoding="utf-8"?>
<a:theme xmlns:a="http://schemas.openxmlformats.org/drawingml/2006/main" name="FRANCE 2030">
  <a:themeElements>
    <a:clrScheme name="FRANCE 203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Marianne - Marianne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FRANCE 2030</Template>
  <TotalTime>704</TotalTime>
  <Words>737</Words>
  <Application>Microsoft Office PowerPoint</Application>
  <PresentationFormat>Affichage à l'écran (16:9)</PresentationFormat>
  <Paragraphs>113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Marianne</vt:lpstr>
      <vt:lpstr>Marianne Medium</vt:lpstr>
      <vt:lpstr>Wingdings</vt:lpstr>
      <vt:lpstr>FRANCE 2030</vt:lpstr>
      <vt:lpstr>Impacts économiques des innovations du PEPR</vt:lpstr>
      <vt:lpstr>Impacts médico économiques </vt:lpstr>
      <vt:lpstr>Présentation PowerPoint</vt:lpstr>
      <vt:lpstr>Comorbidités (données IRDES) </vt:lpstr>
      <vt:lpstr>Health economics</vt:lpstr>
      <vt:lpstr>Les résultats en milliards €</vt:lpstr>
      <vt:lpstr>Coûts du suicide, coût de la santé mentale</vt:lpstr>
      <vt:lpstr>2. Plan de travail</vt:lpstr>
      <vt:lpstr>workplan</vt:lpstr>
      <vt:lpstr>Etapes à court terme</vt:lpstr>
      <vt:lpstr>Définition des populations= résistance</vt:lpstr>
      <vt:lpstr>Comorbidités</vt:lpstr>
      <vt:lpstr>Court terme aussi</vt:lpstr>
      <vt:lpstr>Plus long terme</vt:lpstr>
      <vt:lpstr>calendrier</vt:lpstr>
      <vt:lpstr>Retrouvez toutes nos actualités</vt:lpstr>
    </vt:vector>
  </TitlesOfParts>
  <Manager>FRANCE 2030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2 lignes maximum</dc:title>
  <dc:subject>FRANCE 2030</dc:subject>
  <dc:creator>Martial Kurtz</dc:creator>
  <cp:lastModifiedBy>LE BRAS Alicia</cp:lastModifiedBy>
  <cp:revision>36</cp:revision>
  <dcterms:created xsi:type="dcterms:W3CDTF">2023-07-26T21:32:17Z</dcterms:created>
  <dcterms:modified xsi:type="dcterms:W3CDTF">2026-03-27T14:08:36Z</dcterms:modified>
</cp:coreProperties>
</file>