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jwnwWx139wtrp1MjSZfmnlhHTb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anetwork.com/journals/jamapsychiatry/fullarticle/2757887#yoi190083r26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3e60a2b90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d3e60a2b9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d3e60a2b90_0_1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3e60a2b90_0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d3e60a2b9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pour papier Aline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quasiment pas de papier sur l’hyposensorialité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/>
              <a:t>le même score de sensorialité a été mis en regard de la génétique</a:t>
            </a:r>
            <a:endParaRPr/>
          </a:p>
        </p:txBody>
      </p:sp>
      <p:sp>
        <p:nvSpPr>
          <p:cNvPr id="153" name="Google Shape;153;g3d3e60a2b90_0_1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3e60a2b90_0_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d3e60a2b9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d3e60a2b90_0_2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3e60a2b90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d3e60a2b9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d3e60a2b90_0_1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3e60a2b90_0_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d3e60a2b9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d3e60a2b90_0_1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d3e60a2b90_0_3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d3e60a2b9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/>
              <a:t>A, A total of 31 ROIs (right and left ROIs are numbered the same; 14 bilateral ROIs [28 total] and 3 midline ROIs) were defined in Montreal Neurological Institute space, derived from independent components analysis parcellation of resting-state functional magnetic resonance imaging connectivity from 38 participants.</a:t>
            </a:r>
            <a:r>
              <a:rPr baseline="30000" lang="fr-FR" sz="1100" u="sng">
                <a:solidFill>
                  <a:schemeClr val="hlink"/>
                </a:solidFill>
                <a:hlinkClick r:id="rId2"/>
              </a:rPr>
              <a:t>26</a:t>
            </a:r>
            <a:r>
              <a:rPr lang="fr-FR" sz="1100"/>
              <a:t> B, Resting eyes-closed PEC between left mid-temporal gyrus and right angular gyrus moderation of outcome with sertraline (SER) vs placebo (PLA) treatment within the alpha band. C, Resting eyes-closed PEC between left anterior mid-frontal gyrus and right mid-temporal gyrus moderation of outcome with SER vs PLA treatment within the gamma band. Left panel: </a:t>
            </a:r>
            <a:r>
              <a:rPr i="1" lang="fr-FR" sz="1100"/>
              <a:t>z</a:t>
            </a:r>
            <a:r>
              <a:rPr lang="fr-FR" sz="1100"/>
              <a:t> scores for significantly moderating ROIs are represented in the ROI × ROI matrix plots. Middle panel: summed cortical connectivity (</a:t>
            </a:r>
            <a:r>
              <a:rPr i="1" lang="fr-FR" sz="1100"/>
              <a:t>z</a:t>
            </a:r>
            <a:r>
              <a:rPr lang="fr-FR" sz="1100"/>
              <a:t> scores) at each significantly moderating ROI. Right panel: visualization of moderation results reveals that significant prediction of treatment only in the PLA group was probably the cause of the moderation results. Shown are model-predicted 17-item Hamilton Rating Scale for Depression (HAMD17) values for the PLA and SER groups using an arbitrary median split on PEC for visualization purposes only. Low = below-median connectivity and high = above-median connectivity. The 2 ROIs comprising the pairwise connectivity feature visualized are outlined in red on the cortical images. AMFG indicates anterior mid-frontal gyrus; ANG, angular gyrus; DACC, dorsal anterior cingulate cortex; FEF, frontal eye fields; IFJ, inferior frontal junction; INS, insular cortex; IPL, inferior parietal lobe; IPS, inferior parietal sulcus; L, left; MPFC, medial prefrontal cortex; MTG, mid-temporal gyrus; ORB, orbitofrontal cortex; PCC, posterior cingulate cortex; PMFG, posterior mid-frontal gyrus; R, right; SEF, superior eye fields; SMC, sensorimotor cortex; SUP, supramarginal gyrus; and VI, bilateral primary visual cortex.</a:t>
            </a:r>
            <a:endParaRPr/>
          </a:p>
        </p:txBody>
      </p:sp>
      <p:sp>
        <p:nvSpPr>
          <p:cNvPr id="244" name="Google Shape;244;g3d3e60a2b90_0_3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11.jpg"/><Relationship Id="rId6" Type="http://schemas.openxmlformats.org/officeDocument/2006/relationships/hyperlink" Target="https://www.linkedin.com/groups/12732443/" TargetMode="External"/><Relationship Id="rId7" Type="http://schemas.openxmlformats.org/officeDocument/2006/relationships/hyperlink" Target="https://www.instagram.com/gouvernementfr/" TargetMode="External"/><Relationship Id="rId8" Type="http://schemas.openxmlformats.org/officeDocument/2006/relationships/hyperlink" Target="https://mobile.twitter.com/BrunoBonnellOff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nature, lumière, objet d’extérieur, ciel nocturne&#10;&#10;Description générée automatiquement" id="19" name="Google Shape;19;p11"/>
          <p:cNvPicPr preferRelativeResize="0"/>
          <p:nvPr/>
        </p:nvPicPr>
        <p:blipFill rotWithShape="1">
          <a:blip r:embed="rId2">
            <a:alphaModFix/>
          </a:blip>
          <a:srcRect b="444" l="786" r="1" t="0"/>
          <a:stretch/>
        </p:blipFill>
        <p:spPr>
          <a:xfrm>
            <a:off x="369888" y="1073596"/>
            <a:ext cx="8774112" cy="3711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2136790" y="2618355"/>
            <a:ext cx="6647210" cy="38472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46800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0" type="dt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1584000" y="425701"/>
            <a:ext cx="72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244628"/>
            <a:ext cx="642608" cy="70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2627784" y="3323898"/>
            <a:ext cx="5688632" cy="12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433" y="2447889"/>
            <a:ext cx="1436566" cy="7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- v3">
  <p:cSld name="Chapitre - v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 b="0" l="114" r="114" t="0"/>
          <a:stretch/>
        </p:blipFill>
        <p:spPr>
          <a:xfrm>
            <a:off x="1" y="704700"/>
            <a:ext cx="9143999" cy="44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>
            <p:ph type="title"/>
          </p:nvPr>
        </p:nvSpPr>
        <p:spPr>
          <a:xfrm>
            <a:off x="359999" y="921600"/>
            <a:ext cx="8424000" cy="3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AutoNum type="arabicPeriod"/>
              <a:defRPr b="0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100" name="Google Shape;100;p20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359638" y="1752309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b="1"/>
            </a:lvl1pPr>
            <a:lvl2pPr indent="-3048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type="title"/>
          </p:nvPr>
        </p:nvSpPr>
        <p:spPr>
          <a:xfrm>
            <a:off x="359999" y="871200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" name="Google Shape;33;p12"/>
          <p:cNvSpPr txBox="1"/>
          <p:nvPr>
            <p:ph idx="2" type="body"/>
          </p:nvPr>
        </p:nvSpPr>
        <p:spPr>
          <a:xfrm>
            <a:off x="3311819" y="1752309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2"/>
              <a:defRPr b="1"/>
            </a:lvl1pPr>
            <a:lvl2pPr indent="-3048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3" type="body"/>
          </p:nvPr>
        </p:nvSpPr>
        <p:spPr>
          <a:xfrm>
            <a:off x="6263999" y="1752309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3"/>
              <a:defRPr b="1"/>
            </a:lvl1pPr>
            <a:lvl2pPr indent="-3048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  <a:defRPr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- v1">
  <p:cSld name="Chapitre - v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359999" y="921657"/>
            <a:ext cx="8424000" cy="3336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AutoNum type="arabicPeriod"/>
              <a:defRPr b="0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41" name="Google Shape;41;p13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">
  <p:cSld name="Titre et tex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b="1" sz="15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358776" y="1893600"/>
            <a:ext cx="8424862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s sur 3 colonnes">
  <p:cSld name="Titre et textes sur 3 colonne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58776" y="1893600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3310776" y="1893600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6262776" y="1893600"/>
            <a:ext cx="2520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b="1" sz="15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avec visuel droite">
  <p:cSld name="Titre et texte avec visuel droit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1584000" y="194400"/>
            <a:ext cx="72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3204000" y="1893600"/>
            <a:ext cx="5580000" cy="27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58776" y="1893599"/>
            <a:ext cx="2520000" cy="2699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3" type="body"/>
          </p:nvPr>
        </p:nvSpPr>
        <p:spPr>
          <a:xfrm>
            <a:off x="358776" y="1413907"/>
            <a:ext cx="8424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b="1" sz="15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texte avec visuel droite">
  <p:cSld name="1_Titre et texte avec visuel droit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1" type="ftr"/>
          </p:nvPr>
        </p:nvSpPr>
        <p:spPr>
          <a:xfrm>
            <a:off x="1584000" y="194400"/>
            <a:ext cx="72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1" name="Google Shape;71;p17"/>
          <p:cNvSpPr/>
          <p:nvPr>
            <p:ph idx="2" type="chart"/>
          </p:nvPr>
        </p:nvSpPr>
        <p:spPr>
          <a:xfrm>
            <a:off x="360000" y="1563638"/>
            <a:ext cx="3924684" cy="302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/>
          <p:nvPr>
            <p:ph idx="3" type="chart"/>
          </p:nvPr>
        </p:nvSpPr>
        <p:spPr>
          <a:xfrm>
            <a:off x="4859315" y="1563638"/>
            <a:ext cx="3924684" cy="302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rnière" showMasterSp="0">
  <p:cSld name="Dernièr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nature, ciel nocturne&#10;&#10;Description générée automatiquement" id="74" name="Google Shape;74;p18"/>
          <p:cNvPicPr preferRelativeResize="0"/>
          <p:nvPr/>
        </p:nvPicPr>
        <p:blipFill rotWithShape="1">
          <a:blip r:embed="rId2">
            <a:alphaModFix/>
          </a:blip>
          <a:srcRect b="200" l="822" r="0" t="0"/>
          <a:stretch/>
        </p:blipFill>
        <p:spPr>
          <a:xfrm>
            <a:off x="369888" y="1073596"/>
            <a:ext cx="8774112" cy="371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3163" y="2870204"/>
            <a:ext cx="190800" cy="1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>
            <p:ph type="title"/>
          </p:nvPr>
        </p:nvSpPr>
        <p:spPr>
          <a:xfrm>
            <a:off x="3200943" y="2424105"/>
            <a:ext cx="4521542" cy="79706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32000" lIns="468000" spcFirstLastPara="1" rIns="0" wrap="square" tIns="144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1584000" y="420258"/>
            <a:ext cx="72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i="0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texte, clipart&#10;&#10;Description générée automatiquement" id="80" name="Google Shape;80;p18"/>
          <p:cNvPicPr preferRelativeResize="0"/>
          <p:nvPr/>
        </p:nvPicPr>
        <p:blipFill rotWithShape="1">
          <a:blip r:embed="rId4">
            <a:alphaModFix/>
          </a:blip>
          <a:srcRect b="0" l="0" r="69997" t="0"/>
          <a:stretch/>
        </p:blipFill>
        <p:spPr>
          <a:xfrm>
            <a:off x="3675497" y="2857754"/>
            <a:ext cx="216024" cy="2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00" y="244628"/>
            <a:ext cx="642608" cy="702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&#10;&#10;Description générée automatiquement" id="82" name="Google Shape;82;p18"/>
          <p:cNvPicPr preferRelativeResize="0"/>
          <p:nvPr/>
        </p:nvPicPr>
        <p:blipFill rotWithShape="1">
          <a:blip r:embed="rId4">
            <a:alphaModFix/>
          </a:blip>
          <a:srcRect b="0" l="35004" r="34992" t="0"/>
          <a:stretch/>
        </p:blipFill>
        <p:spPr>
          <a:xfrm>
            <a:off x="3927525" y="2857754"/>
            <a:ext cx="216024" cy="2166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>
            <a:hlinkClick r:id="rId6"/>
          </p:cNvPr>
          <p:cNvSpPr/>
          <p:nvPr/>
        </p:nvSpPr>
        <p:spPr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>
            <a:hlinkClick r:id="rId7"/>
          </p:cNvPr>
          <p:cNvSpPr/>
          <p:nvPr/>
        </p:nvSpPr>
        <p:spPr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>
            <a:hlinkClick r:id="rId8"/>
          </p:cNvPr>
          <p:cNvSpPr/>
          <p:nvPr/>
        </p:nvSpPr>
        <p:spPr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9702" y="2139702"/>
            <a:ext cx="2402901" cy="133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- v2">
  <p:cSld name="Chapitre - v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05611"/>
            <a:ext cx="9144000" cy="44378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type="title"/>
          </p:nvPr>
        </p:nvSpPr>
        <p:spPr>
          <a:xfrm>
            <a:off x="359999" y="921657"/>
            <a:ext cx="8424000" cy="3336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AutoNum type="arabicPeriod"/>
              <a:defRPr b="0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93" name="Google Shape;93;p19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359999" y="871155"/>
            <a:ext cx="84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360000" y="1893555"/>
            <a:ext cx="8424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1705718" y="194400"/>
            <a:ext cx="707828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15" name="Google Shape;15;p10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000" y="206548"/>
            <a:ext cx="345521" cy="37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575" y="136377"/>
            <a:ext cx="935999" cy="5184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3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31.pn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title"/>
          </p:nvPr>
        </p:nvSpPr>
        <p:spPr>
          <a:xfrm>
            <a:off x="2136790" y="2425995"/>
            <a:ext cx="6647100" cy="384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46800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fr-FR"/>
              <a:t>Marqueurs en neurophysiologie</a:t>
            </a:r>
            <a:endParaRPr/>
          </a:p>
        </p:txBody>
      </p:sp>
      <p:sp>
        <p:nvSpPr>
          <p:cNvPr id="107" name="Google Shape;107;p1"/>
          <p:cNvSpPr txBox="1"/>
          <p:nvPr>
            <p:ph idx="10" type="dt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05/12/2024</a:t>
            </a:r>
            <a:endParaRPr/>
          </a:p>
        </p:txBody>
      </p:sp>
      <p:sp>
        <p:nvSpPr>
          <p:cNvPr id="108" name="Google Shape;108;p1"/>
          <p:cNvSpPr txBox="1"/>
          <p:nvPr>
            <p:ph idx="11" type="ftr"/>
          </p:nvPr>
        </p:nvSpPr>
        <p:spPr>
          <a:xfrm>
            <a:off x="1584000" y="425701"/>
            <a:ext cx="72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109" name="Google Shape;109;p1"/>
          <p:cNvSpPr txBox="1"/>
          <p:nvPr>
            <p:ph idx="1" type="body"/>
          </p:nvPr>
        </p:nvSpPr>
        <p:spPr>
          <a:xfrm>
            <a:off x="2136800" y="3323900"/>
            <a:ext cx="68148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fr-FR"/>
              <a:t>Aline Lefebvre, Anton Iftimovici, Mahmoud Hassan, Laura Dugué, David Alexander, Anouck Amestoy, </a:t>
            </a:r>
            <a:r>
              <a:rPr lang="fr-FR"/>
              <a:t>Emmanuel Haffen, Jérôme</a:t>
            </a:r>
            <a:r>
              <a:rPr lang="fr-FR"/>
              <a:t> Brunelin, Romain Rey, Franck Schuroff, Antoine Lefrère, </a:t>
            </a:r>
            <a:r>
              <a:rPr lang="fr-FR"/>
              <a:t>Renaud Jardri, Marie-Odile Krebs, Martine Gavaret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8316416" y="4784400"/>
            <a:ext cx="467584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1766875" y="161150"/>
            <a:ext cx="48918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Pourquoi s’intéresse-t-on à la neurophysiologie</a:t>
            </a:r>
            <a:r>
              <a:rPr b="1" lang="fr-FR" sz="1500">
                <a:solidFill>
                  <a:srgbClr val="0B5394"/>
                </a:solidFill>
              </a:rPr>
              <a:t> ? </a:t>
            </a:r>
            <a:endParaRPr b="1" sz="1500">
              <a:solidFill>
                <a:srgbClr val="0B5394"/>
              </a:solidFill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70425" y="902450"/>
            <a:ext cx="9073575" cy="1448000"/>
            <a:chOff x="70425" y="902450"/>
            <a:chExt cx="9073575" cy="1448000"/>
          </a:xfrm>
        </p:grpSpPr>
        <p:grpSp>
          <p:nvGrpSpPr>
            <p:cNvPr id="122" name="Google Shape;122;p4"/>
            <p:cNvGrpSpPr/>
            <p:nvPr/>
          </p:nvGrpSpPr>
          <p:grpSpPr>
            <a:xfrm>
              <a:off x="70425" y="902450"/>
              <a:ext cx="9073575" cy="1448000"/>
              <a:chOff x="70425" y="306125"/>
              <a:chExt cx="9073575" cy="1448000"/>
            </a:xfrm>
          </p:grpSpPr>
          <p:sp>
            <p:nvSpPr>
              <p:cNvPr id="123" name="Google Shape;123;p4"/>
              <p:cNvSpPr txBox="1"/>
              <p:nvPr/>
            </p:nvSpPr>
            <p:spPr>
              <a:xfrm>
                <a:off x="70425" y="881738"/>
                <a:ext cx="2012700" cy="56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1000">
                    <a:solidFill>
                      <a:srgbClr val="0B5394"/>
                    </a:solidFill>
                  </a:rPr>
                  <a:t>Dimension neurodéveloppementale des oscillations neurales</a:t>
                </a:r>
                <a:r>
                  <a:rPr b="1" lang="fr-FR" sz="1000">
                    <a:solidFill>
                      <a:srgbClr val="0B5394"/>
                    </a:solidFill>
                  </a:rPr>
                  <a:t> </a:t>
                </a:r>
                <a:endParaRPr b="1" sz="1000">
                  <a:solidFill>
                    <a:srgbClr val="0B5394"/>
                  </a:solidFill>
                </a:endParaRPr>
              </a:p>
            </p:txBody>
          </p:sp>
          <p:grpSp>
            <p:nvGrpSpPr>
              <p:cNvPr id="124" name="Google Shape;124;p4"/>
              <p:cNvGrpSpPr/>
              <p:nvPr/>
            </p:nvGrpSpPr>
            <p:grpSpPr>
              <a:xfrm>
                <a:off x="1994975" y="575450"/>
                <a:ext cx="7080851" cy="1178675"/>
                <a:chOff x="1994975" y="834900"/>
                <a:chExt cx="7080851" cy="1178675"/>
              </a:xfrm>
            </p:grpSpPr>
            <p:pic>
              <p:nvPicPr>
                <p:cNvPr id="125" name="Google Shape;125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94281" l="5231" r="0" t="0"/>
                <a:stretch/>
              </p:blipFill>
              <p:spPr>
                <a:xfrm>
                  <a:off x="2108300" y="834900"/>
                  <a:ext cx="6967526" cy="269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6" name="Google Shape;126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827" l="3639" r="-426" t="79804"/>
                <a:stretch/>
              </p:blipFill>
              <p:spPr>
                <a:xfrm>
                  <a:off x="1994975" y="1104900"/>
                  <a:ext cx="7080850" cy="908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7" name="Google Shape;127;p4"/>
              <p:cNvSpPr txBox="1"/>
              <p:nvPr/>
            </p:nvSpPr>
            <p:spPr>
              <a:xfrm>
                <a:off x="6985200" y="306125"/>
                <a:ext cx="2158800" cy="23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500" lIns="50500" spcFirstLastPara="1" rIns="50500" wrap="square" tIns="505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663">
                    <a:solidFill>
                      <a:srgbClr val="0B5394"/>
                    </a:solidFill>
                  </a:rPr>
                  <a:t>Leucht et al. 2025 Nature Reviews Disease Primers</a:t>
                </a:r>
                <a:endParaRPr b="1" sz="663">
                  <a:solidFill>
                    <a:srgbClr val="0B5394"/>
                  </a:solidFill>
                </a:endParaRPr>
              </a:p>
            </p:txBody>
          </p:sp>
        </p:grpSp>
        <p:sp>
          <p:nvSpPr>
            <p:cNvPr id="128" name="Google Shape;128;p4"/>
            <p:cNvSpPr/>
            <p:nvPr/>
          </p:nvSpPr>
          <p:spPr>
            <a:xfrm>
              <a:off x="5394050" y="1935750"/>
              <a:ext cx="1404000" cy="132300"/>
            </a:xfrm>
            <a:prstGeom prst="rect">
              <a:avLst/>
            </a:prstGeom>
            <a:noFill/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55875" y="2677462"/>
            <a:ext cx="9032249" cy="1573850"/>
            <a:chOff x="55875" y="2677462"/>
            <a:chExt cx="9032249" cy="1573850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2025155" y="2677462"/>
              <a:ext cx="2305519" cy="1573850"/>
              <a:chOff x="2046005" y="2150350"/>
              <a:chExt cx="2305519" cy="1573850"/>
            </a:xfrm>
          </p:grpSpPr>
          <p:pic>
            <p:nvPicPr>
              <p:cNvPr id="131" name="Google Shape;131;p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046005" y="2150350"/>
                <a:ext cx="2305519" cy="1407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4"/>
              <p:cNvSpPr txBox="1"/>
              <p:nvPr/>
            </p:nvSpPr>
            <p:spPr>
              <a:xfrm>
                <a:off x="2083136" y="3485400"/>
                <a:ext cx="892800" cy="23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500" lIns="50500" spcFirstLastPara="1" rIns="50500" wrap="square" tIns="505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663">
                    <a:solidFill>
                      <a:srgbClr val="0B5394"/>
                    </a:solidFill>
                  </a:rPr>
                  <a:t>Pfister et al. 2012</a:t>
                </a:r>
                <a:endParaRPr b="1" sz="663">
                  <a:solidFill>
                    <a:srgbClr val="0B5394"/>
                  </a:solidFill>
                </a:endParaRPr>
              </a:p>
            </p:txBody>
          </p:sp>
        </p:grpSp>
        <p:sp>
          <p:nvSpPr>
            <p:cNvPr id="133" name="Google Shape;133;p4"/>
            <p:cNvSpPr txBox="1"/>
            <p:nvPr/>
          </p:nvSpPr>
          <p:spPr>
            <a:xfrm>
              <a:off x="55875" y="3124313"/>
              <a:ext cx="2012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Résolution temporelle élevée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Capture d’anomalies à l’échelle du cours de la pensée</a:t>
              </a:r>
              <a:endParaRPr b="1" sz="1000">
                <a:solidFill>
                  <a:srgbClr val="0B5394"/>
                </a:solidFill>
              </a:endParaRPr>
            </a:p>
          </p:txBody>
        </p:sp>
        <p:pic>
          <p:nvPicPr>
            <p:cNvPr id="134" name="Google Shape;134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62175" y="2760463"/>
              <a:ext cx="4725949" cy="1407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3e60a2b90_0_136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141" name="Google Shape;141;g3d3e60a2b90_0_136"/>
          <p:cNvSpPr txBox="1"/>
          <p:nvPr>
            <p:ph idx="12" type="sldNum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42" name="Google Shape;142;g3d3e60a2b90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d3e60a2b90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d3e60a2b90_0_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d3e60a2b90_0_136"/>
          <p:cNvSpPr txBox="1"/>
          <p:nvPr/>
        </p:nvSpPr>
        <p:spPr>
          <a:xfrm>
            <a:off x="1766875" y="161150"/>
            <a:ext cx="7260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Comment mesurer le déséquilibre excitation-inhibition ?</a:t>
            </a:r>
            <a:endParaRPr b="1" sz="1500">
              <a:solidFill>
                <a:srgbClr val="0B5394"/>
              </a:solidFill>
            </a:endParaRPr>
          </a:p>
        </p:txBody>
      </p:sp>
      <p:pic>
        <p:nvPicPr>
          <p:cNvPr id="146" name="Google Shape;146;g3d3e60a2b90_0_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000" y="678875"/>
            <a:ext cx="8839201" cy="36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d3e60a2b90_0_136"/>
          <p:cNvSpPr txBox="1"/>
          <p:nvPr/>
        </p:nvSpPr>
        <p:spPr>
          <a:xfrm>
            <a:off x="5564575" y="907825"/>
            <a:ext cx="1680900" cy="2224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48" name="Google Shape;148;g3d3e60a2b90_0_136"/>
          <p:cNvSpPr txBox="1"/>
          <p:nvPr/>
        </p:nvSpPr>
        <p:spPr>
          <a:xfrm>
            <a:off x="3683150" y="2237525"/>
            <a:ext cx="1598100" cy="17256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49" name="Google Shape;149;g3d3e60a2b90_0_136"/>
          <p:cNvSpPr txBox="1"/>
          <p:nvPr/>
        </p:nvSpPr>
        <p:spPr>
          <a:xfrm>
            <a:off x="7109863" y="4453413"/>
            <a:ext cx="19173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500" lIns="50500" spcFirstLastPara="1" rIns="50500" wrap="square" tIns="50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663">
                <a:solidFill>
                  <a:srgbClr val="0B5394"/>
                </a:solidFill>
              </a:rPr>
              <a:t>Ahmad et al. 2022 Translational Psychiatry</a:t>
            </a:r>
            <a:endParaRPr b="1" sz="663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3e60a2b90_0_170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156" name="Google Shape;156;g3d3e60a2b90_0_170"/>
          <p:cNvSpPr txBox="1"/>
          <p:nvPr>
            <p:ph idx="12" type="sldNum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7" name="Google Shape;157;g3d3e60a2b90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d3e60a2b90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d3e60a2b90_0_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d3e60a2b90_0_170"/>
          <p:cNvSpPr txBox="1"/>
          <p:nvPr/>
        </p:nvSpPr>
        <p:spPr>
          <a:xfrm>
            <a:off x="1766875" y="161150"/>
            <a:ext cx="7260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Approche fréquentielle : exemple du spectre de puissance beta et alpha</a:t>
            </a:r>
            <a:endParaRPr b="1" sz="1500">
              <a:solidFill>
                <a:srgbClr val="0B5394"/>
              </a:solidFill>
            </a:endParaRPr>
          </a:p>
        </p:txBody>
      </p:sp>
      <p:sp>
        <p:nvSpPr>
          <p:cNvPr id="161" name="Google Shape;161;g3d3e60a2b90_0_170"/>
          <p:cNvSpPr txBox="1"/>
          <p:nvPr/>
        </p:nvSpPr>
        <p:spPr>
          <a:xfrm>
            <a:off x="4603138" y="867725"/>
            <a:ext cx="4443300" cy="9543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rgbClr val="0B5394"/>
                </a:solidFill>
              </a:rPr>
              <a:t>Dans la catatonie</a:t>
            </a:r>
            <a:r>
              <a:rPr b="1" lang="fr-FR" sz="1000">
                <a:solidFill>
                  <a:srgbClr val="0B5394"/>
                </a:solidFill>
              </a:rPr>
              <a:t> :  </a:t>
            </a:r>
            <a:endParaRPr b="1" sz="1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rgbClr val="0B5394"/>
                </a:solidFill>
              </a:rPr>
              <a:t>population avec schizophrénie / tb humeur +/- catatonie</a:t>
            </a:r>
            <a:endParaRPr b="1" sz="1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0B5394"/>
                </a:solidFill>
              </a:rPr>
              <a:t>=&gt; baisse du pic alpha dans la catatonie</a:t>
            </a:r>
            <a:endParaRPr sz="1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00">
                <a:solidFill>
                  <a:srgbClr val="0B5394"/>
                </a:solidFill>
              </a:rPr>
              <a:t>Moyal et al. 2026 Schizophrenia Bulletin</a:t>
            </a:r>
            <a:endParaRPr i="1" sz="1000">
              <a:solidFill>
                <a:srgbClr val="0B5394"/>
              </a:solidFill>
            </a:endParaRPr>
          </a:p>
        </p:txBody>
      </p:sp>
      <p:pic>
        <p:nvPicPr>
          <p:cNvPr id="162" name="Google Shape;162;g3d3e60a2b90_0_170"/>
          <p:cNvPicPr preferRelativeResize="0"/>
          <p:nvPr/>
        </p:nvPicPr>
        <p:blipFill rotWithShape="1">
          <a:blip r:embed="rId6">
            <a:alphaModFix/>
          </a:blip>
          <a:srcRect b="0" l="0" r="48805" t="0"/>
          <a:stretch/>
        </p:blipFill>
        <p:spPr>
          <a:xfrm>
            <a:off x="6595672" y="2163547"/>
            <a:ext cx="2434049" cy="1790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g3d3e60a2b90_0_170"/>
          <p:cNvGrpSpPr/>
          <p:nvPr/>
        </p:nvGrpSpPr>
        <p:grpSpPr>
          <a:xfrm>
            <a:off x="97563" y="867725"/>
            <a:ext cx="4443300" cy="3512319"/>
            <a:chOff x="97563" y="867725"/>
            <a:chExt cx="4443300" cy="3512319"/>
          </a:xfrm>
        </p:grpSpPr>
        <p:pic>
          <p:nvPicPr>
            <p:cNvPr id="164" name="Google Shape;164;g3d3e60a2b90_0_17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97050" y="2971525"/>
              <a:ext cx="1979075" cy="138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g3d3e60a2b90_0_170"/>
            <p:cNvSpPr txBox="1"/>
            <p:nvPr/>
          </p:nvSpPr>
          <p:spPr>
            <a:xfrm>
              <a:off x="97563" y="867725"/>
              <a:ext cx="4443300" cy="9543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Dans l’autisme : 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corrélats des particularités sensorielles / comportements stéréotypés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=&gt; beta // hyposensorialité et gamma // comportements répétés/stéréotypés</a:t>
              </a:r>
              <a:endParaRPr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000">
                  <a:solidFill>
                    <a:srgbClr val="0B5394"/>
                  </a:solidFill>
                </a:rPr>
                <a:t>Chaudet et al. 2026 Journal of Neurodevelopmental Disorders</a:t>
              </a:r>
              <a:endParaRPr i="1" sz="1000">
                <a:solidFill>
                  <a:srgbClr val="0B5394"/>
                </a:solidFill>
              </a:endParaRPr>
            </a:p>
          </p:txBody>
        </p:sp>
        <p:pic>
          <p:nvPicPr>
            <p:cNvPr id="166" name="Google Shape;166;g3d3e60a2b90_0_170"/>
            <p:cNvPicPr preferRelativeResize="0"/>
            <p:nvPr/>
          </p:nvPicPr>
          <p:blipFill rotWithShape="1">
            <a:blip r:embed="rId8">
              <a:alphaModFix/>
            </a:blip>
            <a:srcRect b="0" l="66990" r="0" t="0"/>
            <a:stretch/>
          </p:blipFill>
          <p:spPr>
            <a:xfrm>
              <a:off x="182900" y="2949822"/>
              <a:ext cx="2214151" cy="1430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g3d3e60a2b90_0_170"/>
            <p:cNvSpPr txBox="1"/>
            <p:nvPr/>
          </p:nvSpPr>
          <p:spPr>
            <a:xfrm>
              <a:off x="677975" y="2226375"/>
              <a:ext cx="1224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Corrélation entre puissance beta et hyposensorialité</a:t>
              </a:r>
              <a:endParaRPr i="1" sz="1000">
                <a:solidFill>
                  <a:srgbClr val="0B5394"/>
                </a:solidFill>
              </a:endParaRPr>
            </a:p>
          </p:txBody>
        </p:sp>
        <p:sp>
          <p:nvSpPr>
            <p:cNvPr id="168" name="Google Shape;168;g3d3e60a2b90_0_170"/>
            <p:cNvSpPr txBox="1"/>
            <p:nvPr/>
          </p:nvSpPr>
          <p:spPr>
            <a:xfrm>
              <a:off x="2397050" y="2226375"/>
              <a:ext cx="1914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Corrélation entre puissance gamma et comportements répétés et stéréotypés ?</a:t>
              </a:r>
              <a:endParaRPr i="1" sz="1000">
                <a:solidFill>
                  <a:srgbClr val="0B5394"/>
                </a:solidFill>
              </a:endParaRPr>
            </a:p>
          </p:txBody>
        </p:sp>
      </p:grpSp>
      <p:grpSp>
        <p:nvGrpSpPr>
          <p:cNvPr id="169" name="Google Shape;169;g3d3e60a2b90_0_170"/>
          <p:cNvGrpSpPr/>
          <p:nvPr/>
        </p:nvGrpSpPr>
        <p:grpSpPr>
          <a:xfrm>
            <a:off x="4504100" y="2271004"/>
            <a:ext cx="2134275" cy="2256845"/>
            <a:chOff x="4504100" y="2271004"/>
            <a:chExt cx="2134275" cy="2256845"/>
          </a:xfrm>
        </p:grpSpPr>
        <p:grpSp>
          <p:nvGrpSpPr>
            <p:cNvPr id="170" name="Google Shape;170;g3d3e60a2b90_0_170"/>
            <p:cNvGrpSpPr/>
            <p:nvPr/>
          </p:nvGrpSpPr>
          <p:grpSpPr>
            <a:xfrm>
              <a:off x="4504100" y="2271004"/>
              <a:ext cx="2134275" cy="2256845"/>
              <a:chOff x="4641250" y="2187204"/>
              <a:chExt cx="2134275" cy="2256845"/>
            </a:xfrm>
          </p:grpSpPr>
          <p:pic>
            <p:nvPicPr>
              <p:cNvPr id="171" name="Google Shape;171;g3d3e60a2b90_0_170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641250" y="2187204"/>
                <a:ext cx="1992526" cy="17668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2" name="Google Shape;172;g3d3e60a2b90_0_170"/>
              <p:cNvSpPr txBox="1"/>
              <p:nvPr/>
            </p:nvSpPr>
            <p:spPr>
              <a:xfrm rot="2070">
                <a:off x="4782925" y="4030949"/>
                <a:ext cx="1992600" cy="4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650">
                    <a:solidFill>
                      <a:srgbClr val="0B5394"/>
                    </a:solidFill>
                  </a:rPr>
                  <a:t>Freschl et al. 2022 </a:t>
                </a:r>
                <a:r>
                  <a:rPr b="1" i="1" lang="fr-FR" sz="650">
                    <a:solidFill>
                      <a:srgbClr val="0B5394"/>
                    </a:solidFill>
                  </a:rPr>
                  <a:t>Developmental Cognitive Neuroscience</a:t>
                </a:r>
                <a:endParaRPr b="1" i="1" sz="650">
                  <a:solidFill>
                    <a:srgbClr val="0B5394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sz="650">
                  <a:solidFill>
                    <a:srgbClr val="0B5394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50">
                  <a:solidFill>
                    <a:srgbClr val="0B5394"/>
                  </a:solidFill>
                </a:endParaRPr>
              </a:p>
            </p:txBody>
          </p:sp>
        </p:grpSp>
        <p:sp>
          <p:nvSpPr>
            <p:cNvPr id="173" name="Google Shape;173;g3d3e60a2b90_0_170"/>
            <p:cNvSpPr txBox="1"/>
            <p:nvPr/>
          </p:nvSpPr>
          <p:spPr>
            <a:xfrm>
              <a:off x="5929255" y="3954046"/>
              <a:ext cx="3336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9400" lIns="49400" spcFirstLastPara="1" rIns="49400" wrap="square" tIns="49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540"/>
                <a:t>16 ans</a:t>
              </a:r>
              <a:endParaRPr sz="54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3e60a2b90_0_270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180" name="Google Shape;180;g3d3e60a2b90_0_270"/>
          <p:cNvSpPr txBox="1"/>
          <p:nvPr>
            <p:ph idx="12" type="sldNum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81" name="Google Shape;181;g3d3e60a2b90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d3e60a2b90_0_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d3e60a2b90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d3e60a2b90_0_270"/>
          <p:cNvSpPr txBox="1"/>
          <p:nvPr/>
        </p:nvSpPr>
        <p:spPr>
          <a:xfrm>
            <a:off x="1766875" y="161150"/>
            <a:ext cx="7260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Dynamique spatiale stationnaire</a:t>
            </a:r>
            <a:r>
              <a:rPr b="1" lang="fr-FR" sz="1500">
                <a:solidFill>
                  <a:srgbClr val="0B5394"/>
                </a:solidFill>
              </a:rPr>
              <a:t> : les microétats</a:t>
            </a:r>
            <a:endParaRPr b="1" sz="1500">
              <a:solidFill>
                <a:srgbClr val="0B5394"/>
              </a:solidFill>
            </a:endParaRPr>
          </a:p>
        </p:txBody>
      </p:sp>
      <p:grpSp>
        <p:nvGrpSpPr>
          <p:cNvPr id="185" name="Google Shape;185;g3d3e60a2b90_0_270"/>
          <p:cNvGrpSpPr/>
          <p:nvPr/>
        </p:nvGrpSpPr>
        <p:grpSpPr>
          <a:xfrm>
            <a:off x="274325" y="670325"/>
            <a:ext cx="3303900" cy="4145150"/>
            <a:chOff x="274325" y="670325"/>
            <a:chExt cx="3303900" cy="4145150"/>
          </a:xfrm>
        </p:grpSpPr>
        <p:pic>
          <p:nvPicPr>
            <p:cNvPr id="186" name="Google Shape;186;g3d3e60a2b90_0_27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0000" y="670325"/>
              <a:ext cx="2343824" cy="3875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3d3e60a2b90_0_270"/>
            <p:cNvSpPr txBox="1"/>
            <p:nvPr/>
          </p:nvSpPr>
          <p:spPr>
            <a:xfrm>
              <a:off x="274325" y="4545475"/>
              <a:ext cx="3303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650">
                  <a:solidFill>
                    <a:srgbClr val="0B5394"/>
                  </a:solidFill>
                </a:rPr>
                <a:t>Khanna et al. 2015 Neuroscience and Biobehavioural Reviews</a:t>
              </a:r>
              <a:endParaRPr b="1" sz="650">
                <a:solidFill>
                  <a:srgbClr val="0B5394"/>
                </a:solidFill>
              </a:endParaRPr>
            </a:p>
          </p:txBody>
        </p:sp>
      </p:grpSp>
      <p:sp>
        <p:nvSpPr>
          <p:cNvPr id="188" name="Google Shape;188;g3d3e60a2b90_0_270"/>
          <p:cNvSpPr txBox="1"/>
          <p:nvPr/>
        </p:nvSpPr>
        <p:spPr>
          <a:xfrm>
            <a:off x="2908125" y="680300"/>
            <a:ext cx="277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rgbClr val="980000"/>
                </a:solidFill>
              </a:rPr>
              <a:t>Hypothèse dans la littérature : </a:t>
            </a:r>
            <a:endParaRPr b="1" sz="1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980000"/>
                </a:solidFill>
              </a:rPr>
              <a:t>plus de microétat C, moins de D </a:t>
            </a:r>
            <a:endParaRPr sz="1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980000"/>
                </a:solidFill>
              </a:rPr>
              <a:t>dans la psychose, la dépression, l’autisme…</a:t>
            </a:r>
            <a:endParaRPr sz="1000">
              <a:solidFill>
                <a:srgbClr val="980000"/>
              </a:solidFill>
            </a:endParaRPr>
          </a:p>
        </p:txBody>
      </p:sp>
      <p:sp>
        <p:nvSpPr>
          <p:cNvPr id="189" name="Google Shape;189;g3d3e60a2b90_0_270"/>
          <p:cNvSpPr txBox="1"/>
          <p:nvPr/>
        </p:nvSpPr>
        <p:spPr>
          <a:xfrm>
            <a:off x="5916275" y="575450"/>
            <a:ext cx="3179700" cy="8004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rgbClr val="0B5394"/>
                </a:solidFill>
              </a:rPr>
              <a:t>Première étude transdiagnostique : </a:t>
            </a:r>
            <a:endParaRPr b="1" sz="1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0B5394"/>
                </a:solidFill>
              </a:rPr>
              <a:t>=&gt; Moins de microétat D dans SCZ et TSA vs CTRL; pas de différence en microétat C</a:t>
            </a:r>
            <a:endParaRPr sz="1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00">
                <a:solidFill>
                  <a:srgbClr val="0B5394"/>
                </a:solidFill>
              </a:rPr>
              <a:t>Iftimovici et al. 2023 European Psychiatry </a:t>
            </a:r>
            <a:endParaRPr i="1" sz="1000">
              <a:solidFill>
                <a:srgbClr val="0B5394"/>
              </a:solidFill>
            </a:endParaRPr>
          </a:p>
        </p:txBody>
      </p:sp>
      <p:grpSp>
        <p:nvGrpSpPr>
          <p:cNvPr id="190" name="Google Shape;190;g3d3e60a2b90_0_270"/>
          <p:cNvGrpSpPr/>
          <p:nvPr/>
        </p:nvGrpSpPr>
        <p:grpSpPr>
          <a:xfrm>
            <a:off x="5916275" y="1431650"/>
            <a:ext cx="3179700" cy="2886992"/>
            <a:chOff x="5916275" y="1431650"/>
            <a:chExt cx="3179700" cy="2886992"/>
          </a:xfrm>
        </p:grpSpPr>
        <p:sp>
          <p:nvSpPr>
            <p:cNvPr id="191" name="Google Shape;191;g3d3e60a2b90_0_270"/>
            <p:cNvSpPr txBox="1"/>
            <p:nvPr/>
          </p:nvSpPr>
          <p:spPr>
            <a:xfrm>
              <a:off x="5916275" y="1431650"/>
              <a:ext cx="3179700" cy="8004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Du fréquent au rare : population avec délétion 22q11.2 +/- schizophrénie 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=&gt; plus de microétat C quand SCZ associée à del22</a:t>
              </a:r>
              <a:endParaRPr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000">
                  <a:solidFill>
                    <a:srgbClr val="0B5394"/>
                  </a:solidFill>
                </a:rPr>
                <a:t>Mohayyaei et al 2026 Journal of Neural Transmission</a:t>
              </a:r>
              <a:endParaRPr i="1" sz="1000">
                <a:solidFill>
                  <a:srgbClr val="0B5394"/>
                </a:solidFill>
              </a:endParaRPr>
            </a:p>
          </p:txBody>
        </p:sp>
        <p:grpSp>
          <p:nvGrpSpPr>
            <p:cNvPr id="192" name="Google Shape;192;g3d3e60a2b90_0_270"/>
            <p:cNvGrpSpPr/>
            <p:nvPr/>
          </p:nvGrpSpPr>
          <p:grpSpPr>
            <a:xfrm>
              <a:off x="6373642" y="2530057"/>
              <a:ext cx="2264959" cy="1788585"/>
              <a:chOff x="6519029" y="2764532"/>
              <a:chExt cx="2264959" cy="1788585"/>
            </a:xfrm>
          </p:grpSpPr>
          <p:pic>
            <p:nvPicPr>
              <p:cNvPr id="193" name="Google Shape;193;g3d3e60a2b90_0_270"/>
              <p:cNvPicPr preferRelativeResize="0"/>
              <p:nvPr/>
            </p:nvPicPr>
            <p:blipFill rotWithShape="1">
              <a:blip r:embed="rId7">
                <a:alphaModFix/>
              </a:blip>
              <a:srcRect b="61554" l="50506" r="25922" t="3113"/>
              <a:stretch/>
            </p:blipFill>
            <p:spPr>
              <a:xfrm>
                <a:off x="6519029" y="2764532"/>
                <a:ext cx="2264959" cy="17622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4" name="Google Shape;194;g3d3e60a2b90_0_270"/>
              <p:cNvSpPr/>
              <p:nvPr/>
            </p:nvSpPr>
            <p:spPr>
              <a:xfrm>
                <a:off x="6736445" y="4409717"/>
                <a:ext cx="195600" cy="143400"/>
              </a:xfrm>
              <a:prstGeom prst="rect">
                <a:avLst/>
              </a:prstGeom>
              <a:solidFill>
                <a:schemeClr val="lt2"/>
              </a:solidFill>
              <a:ln cap="flat" cmpd="sng" w="81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250" lIns="78250" spcFirstLastPara="1" rIns="78250" wrap="square" tIns="782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98"/>
              </a:p>
            </p:txBody>
          </p:sp>
          <p:sp>
            <p:nvSpPr>
              <p:cNvPr id="195" name="Google Shape;195;g3d3e60a2b90_0_270"/>
              <p:cNvSpPr/>
              <p:nvPr/>
            </p:nvSpPr>
            <p:spPr>
              <a:xfrm>
                <a:off x="8335550" y="4409717"/>
                <a:ext cx="195600" cy="143400"/>
              </a:xfrm>
              <a:prstGeom prst="rect">
                <a:avLst/>
              </a:prstGeom>
              <a:solidFill>
                <a:schemeClr val="lt2"/>
              </a:solidFill>
              <a:ln cap="flat" cmpd="sng" w="81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8250" lIns="78250" spcFirstLastPara="1" rIns="78250" wrap="square" tIns="782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98"/>
              </a:p>
            </p:txBody>
          </p:sp>
        </p:grpSp>
      </p:grpSp>
      <p:grpSp>
        <p:nvGrpSpPr>
          <p:cNvPr id="196" name="Google Shape;196;g3d3e60a2b90_0_270"/>
          <p:cNvGrpSpPr/>
          <p:nvPr/>
        </p:nvGrpSpPr>
        <p:grpSpPr>
          <a:xfrm>
            <a:off x="2703825" y="1431650"/>
            <a:ext cx="3179700" cy="3134150"/>
            <a:chOff x="2703825" y="1431650"/>
            <a:chExt cx="3179700" cy="3134150"/>
          </a:xfrm>
        </p:grpSpPr>
        <p:sp>
          <p:nvSpPr>
            <p:cNvPr id="197" name="Google Shape;197;g3d3e60a2b90_0_270"/>
            <p:cNvSpPr txBox="1"/>
            <p:nvPr/>
          </p:nvSpPr>
          <p:spPr>
            <a:xfrm>
              <a:off x="2703825" y="1431650"/>
              <a:ext cx="3179700" cy="8004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Dans la catatonie :  population avec schizophrénie / tb humeur +/- catatonie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=&gt; plus de microétat C dans la catatonie</a:t>
              </a:r>
              <a:endParaRPr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000">
                  <a:solidFill>
                    <a:srgbClr val="0B5394"/>
                  </a:solidFill>
                </a:rPr>
                <a:t>Moyal et al. 2026 Schizophrenia Bulletin</a:t>
              </a:r>
              <a:endParaRPr i="1" sz="1000">
                <a:solidFill>
                  <a:srgbClr val="0B5394"/>
                </a:solidFill>
              </a:endParaRPr>
            </a:p>
          </p:txBody>
        </p:sp>
        <p:pic>
          <p:nvPicPr>
            <p:cNvPr id="198" name="Google Shape;198;g3d3e60a2b90_0_270"/>
            <p:cNvPicPr preferRelativeResize="0"/>
            <p:nvPr/>
          </p:nvPicPr>
          <p:blipFill rotWithShape="1">
            <a:blip r:embed="rId8">
              <a:alphaModFix/>
            </a:blip>
            <a:srcRect b="0" l="21359" r="0" t="0"/>
            <a:stretch/>
          </p:blipFill>
          <p:spPr>
            <a:xfrm>
              <a:off x="2843788" y="2481721"/>
              <a:ext cx="2899775" cy="2084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3e60a2b90_0_184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205" name="Google Shape;205;g3d3e60a2b90_0_184"/>
          <p:cNvSpPr txBox="1"/>
          <p:nvPr>
            <p:ph idx="12" type="sldNum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06" name="Google Shape;206;g3d3e60a2b90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d3e60a2b90_0_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d3e60a2b90_0_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d3e60a2b90_0_184"/>
          <p:cNvSpPr txBox="1"/>
          <p:nvPr/>
        </p:nvSpPr>
        <p:spPr>
          <a:xfrm>
            <a:off x="1766875" y="161150"/>
            <a:ext cx="7260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Dynamique spatiale non-stationnaire : la propagation d’ondes corticales</a:t>
            </a:r>
            <a:endParaRPr b="1" sz="1500">
              <a:solidFill>
                <a:srgbClr val="0B5394"/>
              </a:solidFill>
            </a:endParaRPr>
          </a:p>
        </p:txBody>
      </p:sp>
      <p:pic>
        <p:nvPicPr>
          <p:cNvPr id="210" name="Google Shape;210;g3d3e60a2b90_0_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75" y="677150"/>
            <a:ext cx="4154762" cy="4024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g3d3e60a2b90_0_184"/>
          <p:cNvGrpSpPr/>
          <p:nvPr/>
        </p:nvGrpSpPr>
        <p:grpSpPr>
          <a:xfrm>
            <a:off x="4293225" y="712600"/>
            <a:ext cx="4811700" cy="3661613"/>
            <a:chOff x="4293225" y="712600"/>
            <a:chExt cx="4811700" cy="3661613"/>
          </a:xfrm>
        </p:grpSpPr>
        <p:sp>
          <p:nvSpPr>
            <p:cNvPr id="212" name="Google Shape;212;g3d3e60a2b90_0_184"/>
            <p:cNvSpPr txBox="1"/>
            <p:nvPr/>
          </p:nvSpPr>
          <p:spPr>
            <a:xfrm>
              <a:off x="4293225" y="712600"/>
              <a:ext cx="4811700" cy="8004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Résultats préliminaires</a:t>
              </a:r>
              <a:r>
                <a:rPr b="1" lang="fr-FR" sz="1000">
                  <a:solidFill>
                    <a:srgbClr val="0B5394"/>
                  </a:solidFill>
                </a:rPr>
                <a:t> : 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=&gt; Moins de microétat D dans SCZ et TSA vs CTRL; pas de différence en microétat C</a:t>
              </a:r>
              <a:endParaRPr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000">
                  <a:solidFill>
                    <a:srgbClr val="0B5394"/>
                  </a:solidFill>
                </a:rPr>
                <a:t>Alexander et al.</a:t>
              </a:r>
              <a:r>
                <a:rPr i="1" lang="fr-FR" sz="1000">
                  <a:solidFill>
                    <a:srgbClr val="0B5394"/>
                  </a:solidFill>
                </a:rPr>
                <a:t> In prep - poster accepté à OHBM 2026</a:t>
              </a:r>
              <a:endParaRPr i="1" sz="1000">
                <a:solidFill>
                  <a:srgbClr val="0B5394"/>
                </a:solidFill>
              </a:endParaRPr>
            </a:p>
          </p:txBody>
        </p:sp>
        <p:pic>
          <p:nvPicPr>
            <p:cNvPr descr="A diagram of a wave graph&#10;&#10;AI-generated content may be incorrect." id="213" name="Google Shape;213;g3d3e60a2b90_0_184"/>
            <p:cNvPicPr preferRelativeResize="0"/>
            <p:nvPr/>
          </p:nvPicPr>
          <p:blipFill rotWithShape="1">
            <a:blip r:embed="rId7">
              <a:alphaModFix/>
            </a:blip>
            <a:srcRect b="74649" l="66862" r="12035" t="8704"/>
            <a:stretch/>
          </p:blipFill>
          <p:spPr>
            <a:xfrm>
              <a:off x="4709425" y="2067325"/>
              <a:ext cx="1683825" cy="77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diagram of a wave graph&#10;&#10;AI-generated content may be incorrect." id="214" name="Google Shape;214;g3d3e60a2b90_0_184"/>
            <p:cNvPicPr preferRelativeResize="0"/>
            <p:nvPr/>
          </p:nvPicPr>
          <p:blipFill rotWithShape="1">
            <a:blip r:embed="rId7">
              <a:alphaModFix/>
            </a:blip>
            <a:srcRect b="23216" l="66862" r="12035" t="60137"/>
            <a:stretch/>
          </p:blipFill>
          <p:spPr>
            <a:xfrm>
              <a:off x="6715400" y="2067325"/>
              <a:ext cx="1683825" cy="779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g3d3e60a2b90_0_184"/>
            <p:cNvSpPr/>
            <p:nvPr/>
          </p:nvSpPr>
          <p:spPr>
            <a:xfrm rot="-5400000">
              <a:off x="4623825" y="2496738"/>
              <a:ext cx="210600" cy="1710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g3d3e60a2b90_0_184"/>
            <p:cNvSpPr/>
            <p:nvPr/>
          </p:nvSpPr>
          <p:spPr>
            <a:xfrm rot="-5400000">
              <a:off x="5499750" y="2496725"/>
              <a:ext cx="210600" cy="1710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7" name="Google Shape;217;g3d3e60a2b90_0_184"/>
            <p:cNvGrpSpPr/>
            <p:nvPr/>
          </p:nvGrpSpPr>
          <p:grpSpPr>
            <a:xfrm>
              <a:off x="6604288" y="2476925"/>
              <a:ext cx="1073225" cy="210600"/>
              <a:chOff x="4991225" y="2618850"/>
              <a:chExt cx="1073225" cy="210600"/>
            </a:xfrm>
          </p:grpSpPr>
          <p:sp>
            <p:nvSpPr>
              <p:cNvPr id="218" name="Google Shape;218;g3d3e60a2b90_0_184"/>
              <p:cNvSpPr/>
              <p:nvPr/>
            </p:nvSpPr>
            <p:spPr>
              <a:xfrm rot="-5400000">
                <a:off x="4971425" y="2638650"/>
                <a:ext cx="210600" cy="171000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g3d3e60a2b90_0_184"/>
              <p:cNvSpPr/>
              <p:nvPr/>
            </p:nvSpPr>
            <p:spPr>
              <a:xfrm rot="-5400000">
                <a:off x="5873650" y="2638650"/>
                <a:ext cx="210600" cy="171000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20" name="Google Shape;220;g3d3e60a2b90_0_184"/>
            <p:cNvCxnSpPr/>
            <p:nvPr/>
          </p:nvCxnSpPr>
          <p:spPr>
            <a:xfrm flipH="1">
              <a:off x="5433400" y="3013688"/>
              <a:ext cx="1170900" cy="13200"/>
            </a:xfrm>
            <a:prstGeom prst="straightConnector1">
              <a:avLst/>
            </a:prstGeom>
            <a:noFill/>
            <a:ln cap="flat" cmpd="sng" w="28575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1" name="Google Shape;221;g3d3e60a2b90_0_184"/>
            <p:cNvCxnSpPr/>
            <p:nvPr/>
          </p:nvCxnSpPr>
          <p:spPr>
            <a:xfrm rot="10800000">
              <a:off x="8399225" y="2165688"/>
              <a:ext cx="6600" cy="833100"/>
            </a:xfrm>
            <a:prstGeom prst="straightConnector1">
              <a:avLst/>
            </a:prstGeom>
            <a:noFill/>
            <a:ln cap="flat" cmpd="sng" w="28575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2" name="Google Shape;222;g3d3e60a2b90_0_184"/>
            <p:cNvSpPr txBox="1"/>
            <p:nvPr/>
          </p:nvSpPr>
          <p:spPr>
            <a:xfrm>
              <a:off x="4670250" y="3081213"/>
              <a:ext cx="3821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Axe de propagation principale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Chez sujets sains :		Dans psychose :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980000"/>
                  </a:solidFill>
                </a:rPr>
                <a:t>Postéro-antérieur</a:t>
              </a:r>
              <a:r>
                <a:rPr b="1" lang="fr-FR" sz="1000">
                  <a:solidFill>
                    <a:srgbClr val="0B5394"/>
                  </a:solidFill>
                </a:rPr>
                <a:t>		</a:t>
              </a:r>
              <a:r>
                <a:rPr b="1" lang="fr-FR" sz="1000">
                  <a:solidFill>
                    <a:srgbClr val="980000"/>
                  </a:solidFill>
                </a:rPr>
                <a:t>De gauche à droite</a:t>
              </a:r>
              <a:endParaRPr b="1" sz="1000">
                <a:solidFill>
                  <a:srgbClr val="980000"/>
                </a:solidFill>
              </a:endParaRPr>
            </a:p>
          </p:txBody>
        </p:sp>
        <p:sp>
          <p:nvSpPr>
            <p:cNvPr id="223" name="Google Shape;223;g3d3e60a2b90_0_184"/>
            <p:cNvSpPr txBox="1"/>
            <p:nvPr/>
          </p:nvSpPr>
          <p:spPr>
            <a:xfrm>
              <a:off x="4709425" y="1744550"/>
              <a:ext cx="1073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Sujets sains</a:t>
              </a:r>
              <a:endParaRPr b="1" i="1" sz="1000">
                <a:solidFill>
                  <a:srgbClr val="0B5394"/>
                </a:solidFill>
              </a:endParaRPr>
            </a:p>
          </p:txBody>
        </p:sp>
        <p:sp>
          <p:nvSpPr>
            <p:cNvPr id="224" name="Google Shape;224;g3d3e60a2b90_0_184"/>
            <p:cNvSpPr txBox="1"/>
            <p:nvPr/>
          </p:nvSpPr>
          <p:spPr>
            <a:xfrm>
              <a:off x="6659863" y="1744563"/>
              <a:ext cx="962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Psychose</a:t>
              </a:r>
              <a:endParaRPr b="1" i="1" sz="1000">
                <a:solidFill>
                  <a:srgbClr val="0B5394"/>
                </a:solidFill>
              </a:endParaRPr>
            </a:p>
          </p:txBody>
        </p:sp>
        <p:sp>
          <p:nvSpPr>
            <p:cNvPr id="225" name="Google Shape;225;g3d3e60a2b90_0_184"/>
            <p:cNvSpPr txBox="1"/>
            <p:nvPr/>
          </p:nvSpPr>
          <p:spPr>
            <a:xfrm>
              <a:off x="4709425" y="3881613"/>
              <a:ext cx="4110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Mais pas spécifique : même différence dans les troubles de l’humeur</a:t>
              </a:r>
              <a:endParaRPr b="1" i="1" sz="1000">
                <a:solidFill>
                  <a:srgbClr val="0B539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3e60a2b90_0_194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232" name="Google Shape;232;g3d3e60a2b90_0_194"/>
          <p:cNvSpPr txBox="1"/>
          <p:nvPr>
            <p:ph idx="12" type="sldNum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33" name="Google Shape;233;g3d3e60a2b90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d3e60a2b90_0_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d3e60a2b90_0_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d3e60a2b90_0_194"/>
          <p:cNvSpPr txBox="1"/>
          <p:nvPr/>
        </p:nvSpPr>
        <p:spPr>
          <a:xfrm>
            <a:off x="1766875" y="161150"/>
            <a:ext cx="7260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De l’analyse de groupe à l’échelle individuelle : les modèles normatifs</a:t>
            </a:r>
            <a:endParaRPr b="1" sz="1500">
              <a:solidFill>
                <a:srgbClr val="0B5394"/>
              </a:solidFill>
            </a:endParaRPr>
          </a:p>
        </p:txBody>
      </p:sp>
      <p:grpSp>
        <p:nvGrpSpPr>
          <p:cNvPr id="237" name="Google Shape;237;g3d3e60a2b90_0_194"/>
          <p:cNvGrpSpPr/>
          <p:nvPr/>
        </p:nvGrpSpPr>
        <p:grpSpPr>
          <a:xfrm>
            <a:off x="246750" y="1141425"/>
            <a:ext cx="4234500" cy="2989200"/>
            <a:chOff x="246750" y="1141425"/>
            <a:chExt cx="4234500" cy="2989200"/>
          </a:xfrm>
        </p:grpSpPr>
        <p:pic>
          <p:nvPicPr>
            <p:cNvPr id="238" name="Google Shape;238;g3d3e60a2b90_0_19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6823" y="2571750"/>
              <a:ext cx="4234349" cy="1558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g3d3e60a2b90_0_194"/>
            <p:cNvSpPr txBox="1"/>
            <p:nvPr/>
          </p:nvSpPr>
          <p:spPr>
            <a:xfrm>
              <a:off x="246750" y="1141425"/>
              <a:ext cx="4234500" cy="11082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Premier modèle normatif en neurophysiologie : 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rgbClr val="0B5394"/>
                  </a:solidFill>
                </a:rPr>
                <a:t>modèle normatif construit sur 560 sujets sains, appliqué sur 1674 individus avec TSA, TDAH, Tb des apprentissages, et anxiété</a:t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00">
                  <a:solidFill>
                    <a:srgbClr val="0B5394"/>
                  </a:solidFill>
                </a:rPr>
                <a:t>=&gt; différences significatives de connectivité entre groupes</a:t>
              </a:r>
              <a:endParaRPr sz="1000">
                <a:solidFill>
                  <a:srgbClr val="0B5394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000">
                  <a:solidFill>
                    <a:srgbClr val="0B5394"/>
                  </a:solidFill>
                </a:rPr>
                <a:t>Ebadi</a:t>
              </a:r>
              <a:r>
                <a:rPr i="1" lang="fr-FR" sz="1000">
                  <a:solidFill>
                    <a:srgbClr val="0B5394"/>
                  </a:solidFill>
                </a:rPr>
                <a:t> et al. 2025 Translational Psychiatry</a:t>
              </a:r>
              <a:endParaRPr i="1" sz="1000">
                <a:solidFill>
                  <a:srgbClr val="0B5394"/>
                </a:solidFill>
              </a:endParaRPr>
            </a:p>
          </p:txBody>
        </p:sp>
      </p:grpSp>
      <p:pic>
        <p:nvPicPr>
          <p:cNvPr id="240" name="Google Shape;240;g3d3e60a2b90_0_1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3650" y="727850"/>
            <a:ext cx="4049370" cy="390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3e60a2b90_0_312"/>
          <p:cNvSpPr txBox="1"/>
          <p:nvPr>
            <p:ph idx="10" type="dt"/>
          </p:nvPr>
        </p:nvSpPr>
        <p:spPr>
          <a:xfrm>
            <a:off x="360000" y="4784400"/>
            <a:ext cx="122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02/04/2026</a:t>
            </a:r>
            <a:endParaRPr/>
          </a:p>
        </p:txBody>
      </p:sp>
      <p:sp>
        <p:nvSpPr>
          <p:cNvPr id="247" name="Google Shape;247;g3d3e60a2b90_0_312"/>
          <p:cNvSpPr txBox="1"/>
          <p:nvPr>
            <p:ph idx="12" type="sldNum"/>
          </p:nvPr>
        </p:nvSpPr>
        <p:spPr>
          <a:xfrm>
            <a:off x="8316416" y="4784400"/>
            <a:ext cx="467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48" name="Google Shape;248;g3d3e60a2b90_0_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059" y="4843053"/>
            <a:ext cx="1205117" cy="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d3e60a2b90_0_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687" y="4843050"/>
            <a:ext cx="774913" cy="2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d3e60a2b90_0_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983" y="4815466"/>
            <a:ext cx="84614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d3e60a2b90_0_312"/>
          <p:cNvSpPr txBox="1"/>
          <p:nvPr/>
        </p:nvSpPr>
        <p:spPr>
          <a:xfrm>
            <a:off x="1766875" y="161150"/>
            <a:ext cx="7260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B5394"/>
                </a:solidFill>
              </a:rPr>
              <a:t>Des marqueurs EEG de stratification de la réponse au traitement</a:t>
            </a:r>
            <a:endParaRPr b="1" sz="1500">
              <a:solidFill>
                <a:srgbClr val="0B5394"/>
              </a:solidFill>
            </a:endParaRPr>
          </a:p>
        </p:txBody>
      </p:sp>
      <p:pic>
        <p:nvPicPr>
          <p:cNvPr id="252" name="Google Shape;252;g3d3e60a2b90_0_312"/>
          <p:cNvPicPr preferRelativeResize="0"/>
          <p:nvPr/>
        </p:nvPicPr>
        <p:blipFill rotWithShape="1">
          <a:blip r:embed="rId6">
            <a:alphaModFix/>
          </a:blip>
          <a:srcRect b="0" l="0" r="0" t="34722"/>
          <a:stretch/>
        </p:blipFill>
        <p:spPr>
          <a:xfrm>
            <a:off x="3061575" y="537712"/>
            <a:ext cx="5903876" cy="42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d3e60a2b90_0_312"/>
          <p:cNvPicPr preferRelativeResize="0"/>
          <p:nvPr/>
        </p:nvPicPr>
        <p:blipFill rotWithShape="1">
          <a:blip r:embed="rId7">
            <a:alphaModFix/>
          </a:blip>
          <a:srcRect b="0" l="0" r="1999" t="0"/>
          <a:stretch/>
        </p:blipFill>
        <p:spPr>
          <a:xfrm>
            <a:off x="-1337" y="1545950"/>
            <a:ext cx="3117850" cy="8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d3e60a2b90_0_312"/>
          <p:cNvPicPr preferRelativeResize="0"/>
          <p:nvPr/>
        </p:nvPicPr>
        <p:blipFill rotWithShape="1">
          <a:blip r:embed="rId6">
            <a:alphaModFix/>
          </a:blip>
          <a:srcRect b="65290" l="0" r="0" t="0"/>
          <a:stretch/>
        </p:blipFill>
        <p:spPr>
          <a:xfrm>
            <a:off x="53600" y="2571750"/>
            <a:ext cx="3007975" cy="113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3200943" y="2424105"/>
            <a:ext cx="4521542" cy="79706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32000" lIns="468000" spcFirstLastPara="1" rIns="0" wrap="square" tIns="144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61" name="Google Shape;261;p9"/>
          <p:cNvSpPr txBox="1"/>
          <p:nvPr>
            <p:ph idx="10" type="dt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05/12/2024</a:t>
            </a:r>
            <a:endParaRPr/>
          </a:p>
        </p:txBody>
      </p:sp>
      <p:sp>
        <p:nvSpPr>
          <p:cNvPr id="262" name="Google Shape;262;p9"/>
          <p:cNvSpPr txBox="1"/>
          <p:nvPr>
            <p:ph idx="11" type="ftr"/>
          </p:nvPr>
        </p:nvSpPr>
        <p:spPr>
          <a:xfrm>
            <a:off x="1584000" y="420258"/>
            <a:ext cx="72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263" name="Google Shape;263;p9"/>
          <p:cNvSpPr txBox="1"/>
          <p:nvPr>
            <p:ph idx="12" type="sldNum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NCE 2030">
  <a:themeElements>
    <a:clrScheme name="FRANCE 203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2023-07-26T21:32:17Z</dcterms:created>
  <dc:creator>Martial Kurtz</dc:creator>
</cp:coreProperties>
</file>