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147482272" r:id="rId4"/>
    <p:sldId id="2147482303" r:id="rId5"/>
    <p:sldId id="2147482310" r:id="rId6"/>
    <p:sldId id="2147482273" r:id="rId7"/>
    <p:sldId id="2147482269" r:id="rId8"/>
    <p:sldId id="2147482274" r:id="rId9"/>
    <p:sldId id="2147482311" r:id="rId10"/>
    <p:sldId id="2147482305" r:id="rId11"/>
    <p:sldId id="2147482304" r:id="rId12"/>
    <p:sldId id="2147482307" r:id="rId13"/>
    <p:sldId id="2147482309" r:id="rId14"/>
    <p:sldId id="2147482306" r:id="rId15"/>
    <p:sldId id="2147482308" r:id="rId16"/>
    <p:sldId id="2147482312" r:id="rId17"/>
    <p:sldId id="2147482277" r:id="rId18"/>
    <p:sldId id="2147482278" r:id="rId19"/>
    <p:sldId id="264" r:id="rId20"/>
  </p:sldIdLst>
  <p:sldSz cx="9144000" cy="5143500" type="screen16x9"/>
  <p:notesSz cx="6858000" cy="9144000"/>
  <p:defaultTextStyle>
    <a:defPPr>
      <a:defRPr lang="fr-FR"/>
    </a:defPPr>
    <a:lvl1pPr marL="0" algn="l" defTabSz="914378">
      <a:defRPr sz="18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>
      <a:defRPr sz="18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>
      <a:defRPr sz="18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>
      <a:defRPr sz="18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>
      <a:defRPr sz="18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>
      <a:defRPr sz="18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>
      <a:defRPr sz="18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>
      <a:defRPr sz="18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3CC"/>
    <a:srgbClr val="858BDD"/>
    <a:srgbClr val="182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0"/>
  </p:normalViewPr>
  <p:slideViewPr>
    <p:cSldViewPr snapToGrid="0" showGuides="1">
      <p:cViewPr>
        <p:scale>
          <a:sx n="110" d="100"/>
          <a:sy n="110" d="100"/>
        </p:scale>
        <p:origin x="568" y="8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D680E798-53FF-4C51-A981-953463752515}" type="datetimeFigureOut">
              <a:rPr lang="fr-FR"/>
              <a:t>31/03/2026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1B06CD8F-B7ED-4A05-9FB1-A01CC0EF02CC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78">
      <a:defRPr sz="1200">
        <a:solidFill>
          <a:schemeClr val="tx1"/>
        </a:solidFill>
        <a:latin typeface="Arial"/>
        <a:ea typeface="+mn-ea"/>
        <a:cs typeface="+mn-cs"/>
      </a:defRPr>
    </a:lvl1pPr>
    <a:lvl2pPr marL="457189" algn="l" defTabSz="914378">
      <a:defRPr sz="1200">
        <a:solidFill>
          <a:schemeClr val="tx1"/>
        </a:solidFill>
        <a:latin typeface="Arial"/>
        <a:ea typeface="+mn-ea"/>
        <a:cs typeface="+mn-cs"/>
      </a:defRPr>
    </a:lvl2pPr>
    <a:lvl3pPr marL="914378" algn="l" defTabSz="914378">
      <a:defRPr sz="1200">
        <a:solidFill>
          <a:schemeClr val="tx1"/>
        </a:solidFill>
        <a:latin typeface="Arial"/>
        <a:ea typeface="+mn-ea"/>
        <a:cs typeface="+mn-cs"/>
      </a:defRPr>
    </a:lvl3pPr>
    <a:lvl4pPr marL="1371566" algn="l" defTabSz="914378">
      <a:defRPr sz="1200">
        <a:solidFill>
          <a:schemeClr val="tx1"/>
        </a:solidFill>
        <a:latin typeface="Arial"/>
        <a:ea typeface="+mn-ea"/>
        <a:cs typeface="+mn-cs"/>
      </a:defRPr>
    </a:lvl4pPr>
    <a:lvl5pPr marL="1828754" algn="l" defTabSz="914378">
      <a:defRPr sz="1200">
        <a:solidFill>
          <a:schemeClr val="tx1"/>
        </a:solidFill>
        <a:latin typeface="Arial"/>
        <a:ea typeface="+mn-ea"/>
        <a:cs typeface="+mn-cs"/>
      </a:defRPr>
    </a:lvl5pPr>
    <a:lvl6pPr marL="2285943" algn="l" defTabSz="914378">
      <a:defRPr sz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>
      <a:defRPr sz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>
      <a:defRPr sz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7042A87-4CAF-A61B-A863-20152D79AD40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04CA181-C50E-F800-260C-D16FAD194877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04CA181-C50E-F800-260C-D16FAD194877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7812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04CA181-C50E-F800-260C-D16FAD194877}" type="slidenum">
              <a:r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527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6F30601-C204-81C3-5CB5-A69752FB1FF2}" type="slidenum">
              <a:rPr/>
              <a:t>19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gouvernementfr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ww.linkedin.com/groups/12732443/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10" Type="http://schemas.openxmlformats.org/officeDocument/2006/relationships/image" Target="../media/image4.png"/><Relationship Id="rId4" Type="http://schemas.openxmlformats.org/officeDocument/2006/relationships/image" Target="../media/image9.svg"/><Relationship Id="rId9" Type="http://schemas.openxmlformats.org/officeDocument/2006/relationships/hyperlink" Target="https://mobile.twitter.com/BrunoBonnellOff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nature, lumière, objet d’extérieur, ciel nocturne&#10;&#10;Description générée automatiquement"/>
          <p:cNvPicPr>
            <a:picLocks noChangeAspect="1"/>
          </p:cNvPicPr>
          <p:nvPr userDrawn="1"/>
        </p:nvPicPr>
        <p:blipFill>
          <a:blip r:embed="rId2"/>
          <a:srcRect l="786" r="1" b="444"/>
          <a:stretch/>
        </p:blipFill>
        <p:spPr bwMode="gray">
          <a:xfrm>
            <a:off x="369888" y="1073596"/>
            <a:ext cx="8774112" cy="3711129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2136790" y="2618355"/>
            <a:ext cx="6647210" cy="384721"/>
          </a:xfrm>
          <a:custGeom>
            <a:avLst/>
            <a:gdLst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0 w 6660272"/>
              <a:gd name="connsiteY0" fmla="*/ 792080 h 792088"/>
              <a:gd name="connsiteX1" fmla="*/ 0 w 6660272"/>
              <a:gd name="connsiteY1" fmla="*/ 8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272" h="792088" stroke="0" extrusionOk="0">
                <a:moveTo>
                  <a:pt x="6660272" y="792088"/>
                </a:moveTo>
                <a:lnTo>
                  <a:pt x="0" y="792080"/>
                </a:lnTo>
                <a:lnTo>
                  <a:pt x="0" y="8"/>
                </a:lnTo>
                <a:cubicBezTo>
                  <a:pt x="0" y="4"/>
                  <a:pt x="2981905" y="0"/>
                  <a:pt x="6660272" y="0"/>
                </a:cubicBezTo>
                <a:lnTo>
                  <a:pt x="6660272" y="792088"/>
                </a:lnTo>
                <a:close/>
              </a:path>
              <a:path w="6660272" h="792088" fill="none" extrusionOk="0">
                <a:moveTo>
                  <a:pt x="0" y="792080"/>
                </a:moveTo>
                <a:lnTo>
                  <a:pt x="0" y="8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lIns="468000" anchor="ctr" anchorCtr="0">
            <a:spAutoFit/>
          </a:bodyPr>
          <a:lstStyle>
            <a:lvl1pPr>
              <a:lnSpc>
                <a:spcPct val="100000"/>
              </a:lnSpc>
              <a:defRPr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la présentation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E86DA40E-957B-824A-8EF1-CA26ACD8029B}" type="datetime1">
              <a:rPr lang="fr-FR"/>
              <a:t>31/03/2026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1584000" y="425701"/>
            <a:ext cx="7200000" cy="360000"/>
          </a:xfrm>
        </p:spPr>
        <p:txBody>
          <a:bodyPr/>
          <a:lstStyle>
            <a:lvl1pPr>
              <a:defRPr sz="1100"/>
            </a:lvl1pPr>
          </a:lstStyle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/>
        </p:blipFill>
        <p:spPr bwMode="gray">
          <a:xfrm>
            <a:off x="360000" y="244628"/>
            <a:ext cx="642608" cy="702343"/>
          </a:xfrm>
          <a:prstGeom prst="rect">
            <a:avLst/>
          </a:prstGeom>
        </p:spPr>
      </p:pic>
      <p:sp>
        <p:nvSpPr>
          <p:cNvPr id="4" name="Espace réservé du texte 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2627784" y="3323898"/>
            <a:ext cx="5688632" cy="12239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 de la présentation</a:t>
            </a:r>
            <a:endParaRPr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595433" y="2447889"/>
            <a:ext cx="1436566" cy="796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erniè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nature, ciel nocturne&#10;&#10;Description générée automatiquement"/>
          <p:cNvPicPr>
            <a:picLocks noChangeAspect="1"/>
          </p:cNvPicPr>
          <p:nvPr userDrawn="1"/>
        </p:nvPicPr>
        <p:blipFill>
          <a:blip r:embed="rId2"/>
          <a:srcRect l="822" b="200"/>
          <a:stretch/>
        </p:blipFill>
        <p:spPr bwMode="gray">
          <a:xfrm>
            <a:off x="369888" y="1073596"/>
            <a:ext cx="8774112" cy="3711128"/>
          </a:xfrm>
          <a:prstGeom prst="rect">
            <a:avLst/>
          </a:prstGeom>
        </p:spPr>
      </p:pic>
      <p:pic>
        <p:nvPicPr>
          <p:cNvPr id="16" name="Graphique 15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4193163" y="2870204"/>
            <a:ext cx="190800" cy="19080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3200943" y="2424105"/>
            <a:ext cx="4521542" cy="797069"/>
          </a:xfrm>
          <a:custGeom>
            <a:avLst/>
            <a:gdLst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0 w 6660272"/>
              <a:gd name="connsiteY0" fmla="*/ 792080 h 792088"/>
              <a:gd name="connsiteX1" fmla="*/ 0 w 6660272"/>
              <a:gd name="connsiteY1" fmla="*/ 8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272" h="792088" stroke="0" extrusionOk="0">
                <a:moveTo>
                  <a:pt x="6660272" y="792088"/>
                </a:moveTo>
                <a:lnTo>
                  <a:pt x="0" y="792080"/>
                </a:lnTo>
                <a:lnTo>
                  <a:pt x="0" y="8"/>
                </a:lnTo>
                <a:cubicBezTo>
                  <a:pt x="0" y="4"/>
                  <a:pt x="2981905" y="0"/>
                  <a:pt x="6660272" y="0"/>
                </a:cubicBezTo>
                <a:lnTo>
                  <a:pt x="6660272" y="792088"/>
                </a:lnTo>
                <a:close/>
              </a:path>
              <a:path w="6660272" h="792088" fill="none" extrusionOk="0">
                <a:moveTo>
                  <a:pt x="0" y="792080"/>
                </a:moveTo>
                <a:lnTo>
                  <a:pt x="0" y="8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468000" tIns="144000" bIns="432000" anchor="t" anchorCtr="0">
            <a:spAutoFit/>
          </a:bodyPr>
          <a:lstStyle>
            <a:lvl1pPr>
              <a:lnSpc>
                <a:spcPct val="100000"/>
              </a:lnSpc>
              <a:defRPr sz="1400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Retrouvez toutes nos actualités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E1A4E996-1EB3-3147-8FBB-D3718A61DC7D}" type="datetime1">
              <a:rPr lang="fr-FR"/>
              <a:t>31/03/2026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1584000" y="420258"/>
            <a:ext cx="7200000" cy="360000"/>
          </a:xfrm>
        </p:spPr>
        <p:txBody>
          <a:bodyPr/>
          <a:lstStyle>
            <a:lvl1pPr>
              <a:defRPr sz="1100"/>
            </a:lvl1pPr>
          </a:lstStyle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pic>
        <p:nvPicPr>
          <p:cNvPr id="12" name="Image 11" descr="Une image contenant texte, clipart&#10;&#10;Description générée automatiquement"/>
          <p:cNvPicPr>
            <a:picLocks noChangeAspect="1"/>
          </p:cNvPicPr>
          <p:nvPr userDrawn="1"/>
        </p:nvPicPr>
        <p:blipFill>
          <a:blip r:embed="rId5"/>
          <a:srcRect r="69997"/>
          <a:stretch/>
        </p:blipFill>
        <p:spPr bwMode="gray">
          <a:xfrm>
            <a:off x="3675497" y="2857754"/>
            <a:ext cx="216024" cy="21661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6"/>
          <a:stretch/>
        </p:blipFill>
        <p:spPr bwMode="gray">
          <a:xfrm>
            <a:off x="360000" y="244628"/>
            <a:ext cx="642608" cy="702343"/>
          </a:xfrm>
          <a:prstGeom prst="rect">
            <a:avLst/>
          </a:prstGeom>
        </p:spPr>
      </p:pic>
      <p:pic>
        <p:nvPicPr>
          <p:cNvPr id="3" name="Image 2" descr="Une image contenant texte, clipart&#10;&#10;Description générée automatiquement"/>
          <p:cNvPicPr>
            <a:picLocks noChangeAspect="1"/>
          </p:cNvPicPr>
          <p:nvPr userDrawn="1"/>
        </p:nvPicPr>
        <p:blipFill>
          <a:blip r:embed="rId5"/>
          <a:srcRect l="35004" r="34992"/>
          <a:stretch/>
        </p:blipFill>
        <p:spPr bwMode="gray">
          <a:xfrm>
            <a:off x="3927525" y="2857754"/>
            <a:ext cx="216024" cy="216610"/>
          </a:xfrm>
          <a:prstGeom prst="rect">
            <a:avLst/>
          </a:prstGeom>
        </p:spPr>
      </p:pic>
      <p:sp>
        <p:nvSpPr>
          <p:cNvPr id="5" name="Rectangle 4">
            <a:hlinkClick r:id="rId7"/>
          </p:cNvPr>
          <p:cNvSpPr/>
          <p:nvPr userDrawn="1"/>
        </p:nvSpPr>
        <p:spPr bwMode="auto">
          <a:xfrm>
            <a:off x="4176819" y="2857753"/>
            <a:ext cx="216024" cy="216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9">
            <a:hlinkClick r:id="rId8"/>
          </p:cNvPr>
          <p:cNvSpPr/>
          <p:nvPr userDrawn="1"/>
        </p:nvSpPr>
        <p:spPr bwMode="auto">
          <a:xfrm>
            <a:off x="3927525" y="2857753"/>
            <a:ext cx="215943" cy="216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>
            <a:hlinkClick r:id="rId9"/>
          </p:cNvPr>
          <p:cNvSpPr/>
          <p:nvPr userDrawn="1"/>
        </p:nvSpPr>
        <p:spPr bwMode="auto">
          <a:xfrm>
            <a:off x="3674153" y="2859782"/>
            <a:ext cx="217288" cy="214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519702" y="2139702"/>
            <a:ext cx="2402901" cy="13319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638" y="1752309"/>
            <a:ext cx="2520000" cy="2700000"/>
          </a:xfrm>
        </p:spPr>
        <p:txBody>
          <a:bodyPr/>
          <a:lstStyle>
            <a:lvl1pPr marL="268288" indent="-268288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449263" indent="-180975">
              <a:spcAft>
                <a:spcPts val="800"/>
              </a:spcAft>
              <a:buFont typeface="+mj-lt"/>
              <a:buAutoNum type="arabicPeriod"/>
              <a:defRPr/>
            </a:lvl2pPr>
            <a:lvl3pPr marL="536575" indent="0">
              <a:buNone/>
              <a:defRPr/>
            </a:lvl3pPr>
            <a:lvl4pPr marL="536575" indent="0">
              <a:buNone/>
              <a:defRPr/>
            </a:lvl4pPr>
            <a:lvl5pPr marL="536575" indent="0">
              <a:buNone/>
              <a:defRPr/>
            </a:lvl5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871200"/>
            <a:ext cx="8424000" cy="54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Sommaire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9C439659-9259-BA44-B592-6AD8704D0F33}" type="datetime1">
              <a:rPr lang="fr-FR"/>
              <a:t>31/03/2026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1819" y="1752309"/>
            <a:ext cx="2520000" cy="2700000"/>
          </a:xfrm>
        </p:spPr>
        <p:txBody>
          <a:bodyPr/>
          <a:lstStyle>
            <a:lvl1pPr marL="268288" indent="-268288">
              <a:spcBef>
                <a:spcPts val="400"/>
              </a:spcBef>
              <a:spcAft>
                <a:spcPts val="800"/>
              </a:spcAft>
              <a:buFont typeface="+mj-lt"/>
              <a:buAutoNum type="arabicPeriod" startAt="2"/>
              <a:defRPr b="1"/>
            </a:lvl1pPr>
            <a:lvl2pPr marL="496888" indent="-228600">
              <a:spcAft>
                <a:spcPts val="800"/>
              </a:spcAft>
              <a:buFont typeface="+mj-lt"/>
              <a:buAutoNum type="arabicPeriod"/>
              <a:defRPr/>
            </a:lvl2pPr>
            <a:lvl3pPr marL="536575" indent="0">
              <a:buNone/>
              <a:defRPr/>
            </a:lvl3pPr>
            <a:lvl4pPr marL="536575" indent="0">
              <a:buNone/>
              <a:defRPr/>
            </a:lvl4pPr>
            <a:lvl5pPr marL="536575" indent="0">
              <a:buNone/>
              <a:defRPr/>
            </a:lvl5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752309"/>
            <a:ext cx="2520000" cy="2700000"/>
          </a:xfrm>
        </p:spPr>
        <p:txBody>
          <a:bodyPr/>
          <a:lstStyle>
            <a:lvl1pPr marL="268288" indent="-268288">
              <a:spcBef>
                <a:spcPts val="400"/>
              </a:spcBef>
              <a:spcAft>
                <a:spcPts val="800"/>
              </a:spcAft>
              <a:buFont typeface="+mj-lt"/>
              <a:buAutoNum type="arabicPeriod" startAt="3"/>
              <a:defRPr b="1"/>
            </a:lvl1pPr>
            <a:lvl2pPr marL="496888" indent="-228600">
              <a:spcAft>
                <a:spcPts val="800"/>
              </a:spcAft>
              <a:buFont typeface="+mj-lt"/>
              <a:buAutoNum type="arabicPeriod"/>
              <a:defRPr/>
            </a:lvl2pPr>
            <a:lvl3pPr marL="536575" indent="0">
              <a:buNone/>
              <a:defRPr/>
            </a:lvl3pPr>
            <a:lvl4pPr marL="536575" indent="0">
              <a:buNone/>
              <a:defRPr/>
            </a:lvl4pPr>
            <a:lvl5pPr marL="536575" indent="0">
              <a:buNone/>
              <a:defRPr/>
            </a:lvl5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 -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706438"/>
            <a:ext cx="9144000" cy="4437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21657"/>
            <a:ext cx="8424000" cy="3336190"/>
          </a:xfrm>
        </p:spPr>
        <p:txBody>
          <a:bodyPr anchor="ctr" anchorCtr="0"/>
          <a:lstStyle>
            <a:lvl1pPr marL="540000" indent="-540000">
              <a:buFont typeface="+mj-lt"/>
              <a:buAutoNum type="arabicPeriod"/>
              <a:defRPr sz="3300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partie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F74FDF2-B9D1-D340-8240-2D547E49A0F2}" type="datetime1">
              <a:rPr lang="fr-FR"/>
              <a:t>31/03/2026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6" name="Connecteur droit 5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 -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0" y="705611"/>
            <a:ext cx="9144000" cy="443788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21657"/>
            <a:ext cx="8424000" cy="3336190"/>
          </a:xfrm>
        </p:spPr>
        <p:txBody>
          <a:bodyPr anchor="ctr" anchorCtr="0"/>
          <a:lstStyle>
            <a:lvl1pPr marL="540000" indent="-540000">
              <a:buFont typeface="+mj-lt"/>
              <a:buAutoNum type="arabicPeriod"/>
              <a:defRPr sz="3300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partie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AB4243E-5BFC-EB40-923F-E0D0C8E9CC1F}" type="datetime1">
              <a:rPr lang="fr-FR"/>
              <a:t>31/03/2026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12" name="Connecteur droit 11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 -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rcRect l="114" r="114"/>
          <a:stretch/>
        </p:blipFill>
        <p:spPr bwMode="gray">
          <a:xfrm>
            <a:off x="1" y="704700"/>
            <a:ext cx="9143999" cy="44388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21600"/>
            <a:ext cx="8424000" cy="3337200"/>
          </a:xfrm>
        </p:spPr>
        <p:txBody>
          <a:bodyPr anchor="ctr" anchorCtr="0"/>
          <a:lstStyle>
            <a:lvl1pPr marL="540000" indent="-540000">
              <a:buFont typeface="+mj-lt"/>
              <a:buAutoNum type="arabicPeriod"/>
              <a:defRPr sz="3300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partie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E0EE09-3A95-B84F-BD35-5EE9339016AC}" type="datetime1">
              <a:rPr lang="fr-FR"/>
              <a:t>31/03/2026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6" name="Connecteur droit 5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67304A09-C513-A949-92D2-729F48DA7B3B}" type="datetime1">
              <a:rPr lang="fr-FR"/>
              <a:t>31/03/2026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6" y="1413907"/>
            <a:ext cx="8424000" cy="450000"/>
          </a:xfrm>
        </p:spPr>
        <p:txBody>
          <a:bodyPr/>
          <a:lstStyle>
            <a:lvl1pPr>
              <a:spcAft>
                <a:spcPts val="0"/>
              </a:spcAft>
              <a:defRPr sz="1500" b="1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776" y="1893600"/>
            <a:ext cx="8424862" cy="27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s sur 3 colon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AF892652-7149-CC4F-A4DC-0DCC12314012}" type="datetime1">
              <a:rPr lang="fr-FR"/>
              <a:t>31/03/2026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776" y="1893600"/>
            <a:ext cx="2520000" cy="27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0776" y="1893600"/>
            <a:ext cx="2520000" cy="27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2776" y="1893600"/>
            <a:ext cx="2520000" cy="27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6" y="1413907"/>
            <a:ext cx="8424000" cy="450000"/>
          </a:xfrm>
        </p:spPr>
        <p:txBody>
          <a:bodyPr/>
          <a:lstStyle>
            <a:lvl1pPr>
              <a:spcAft>
                <a:spcPts val="0"/>
              </a:spcAft>
              <a:defRPr sz="1500" b="1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 avec visuel droi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492D429E-49CE-1D4A-975D-C9FFE0829B28}" type="datetime1">
              <a:rPr lang="fr-FR"/>
              <a:t>31/03/2026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1584000" y="194400"/>
            <a:ext cx="7200000" cy="360000"/>
          </a:xfrm>
        </p:spPr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04000" y="1893600"/>
            <a:ext cx="5580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37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000" b="1"/>
            </a:lvl1pPr>
          </a:lstStyle>
          <a:p>
            <a:pPr>
              <a:defRPr/>
            </a:pPr>
            <a:r>
              <a:rPr lang="fr-FR"/>
              <a:t>Sélectionner l’icône pour insérer une image</a:t>
            </a:r>
            <a:endParaRPr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776" y="1893599"/>
            <a:ext cx="2520000" cy="2699999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6" y="1413907"/>
            <a:ext cx="8424000" cy="450000"/>
          </a:xfrm>
        </p:spPr>
        <p:txBody>
          <a:bodyPr/>
          <a:lstStyle>
            <a:lvl1pPr>
              <a:spcAft>
                <a:spcPts val="0"/>
              </a:spcAft>
              <a:defRPr sz="1500" b="1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re et texte avec visuel droi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871155"/>
            <a:ext cx="8424000" cy="54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360000" y="4784400"/>
            <a:ext cx="1224000" cy="270000"/>
          </a:xfrm>
        </p:spPr>
        <p:txBody>
          <a:bodyPr/>
          <a:lstStyle/>
          <a:p>
            <a:pPr>
              <a:defRPr/>
            </a:pPr>
            <a:fld id="{369953E5-BB8B-E343-940B-4E8411618F11}" type="datetime1">
              <a:rPr lang="fr-FR"/>
              <a:t>31/03/2026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1584000" y="194400"/>
            <a:ext cx="7200000" cy="360000"/>
          </a:xfrm>
        </p:spPr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6" hasCustomPrompt="1"/>
          </p:nvPr>
        </p:nvSpPr>
        <p:spPr bwMode="auto">
          <a:xfrm>
            <a:off x="360000" y="1563638"/>
            <a:ext cx="3924684" cy="3024237"/>
          </a:xfrm>
        </p:spPr>
        <p:txBody>
          <a:bodyPr tIns="90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Sélectionner l’icône pour insérer une image</a:t>
            </a:r>
            <a:endParaRPr/>
          </a:p>
        </p:txBody>
      </p:sp>
      <p:sp>
        <p:nvSpPr>
          <p:cNvPr id="11" name="Espace réservé du graphique 8"/>
          <p:cNvSpPr>
            <a:spLocks noGrp="1"/>
          </p:cNvSpPr>
          <p:nvPr>
            <p:ph type="chart" sz="quarter" idx="17" hasCustomPrompt="1"/>
          </p:nvPr>
        </p:nvSpPr>
        <p:spPr bwMode="auto">
          <a:xfrm>
            <a:off x="4859315" y="1563638"/>
            <a:ext cx="3924684" cy="3024237"/>
          </a:xfrm>
        </p:spPr>
        <p:txBody>
          <a:bodyPr tIns="90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Sélectionner l’icône pour insérer une image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871155"/>
            <a:ext cx="8424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60000" y="1893555"/>
            <a:ext cx="8424000" cy="27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60000" y="4784400"/>
            <a:ext cx="1224000" cy="27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EC2EA24-8B9E-4246-A3D8-242A650C417C}" type="datetime1">
              <a:rPr lang="fr-FR"/>
              <a:t>31/03/2026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705718" y="194400"/>
            <a:ext cx="7078282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800" b="1">
                <a:solidFill>
                  <a:schemeClr val="accent1"/>
                </a:solidFill>
              </a:defRPr>
            </a:lvl1pPr>
          </a:lstStyle>
          <a:p>
            <a:pPr algn="r">
              <a:defRPr/>
            </a:pPr>
            <a:r>
              <a:rPr lang="fr-FR"/>
              <a:t>Secrétariat général pour l'investissement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16416" y="4784400"/>
            <a:ext cx="467584" cy="27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9" name="Connecteur droit 8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2"/>
          <a:stretch/>
        </p:blipFill>
        <p:spPr bwMode="gray">
          <a:xfrm>
            <a:off x="360000" y="206548"/>
            <a:ext cx="345521" cy="37763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755575" y="136377"/>
            <a:ext cx="935999" cy="5184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lvl1pPr algn="l" defTabSz="914378">
        <a:lnSpc>
          <a:spcPct val="90000"/>
        </a:lnSpc>
        <a:spcBef>
          <a:spcPts val="0"/>
        </a:spcBef>
        <a:buNone/>
        <a:defRPr sz="25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>
        <a:lnSpc>
          <a:spcPct val="100000"/>
        </a:lnSpc>
        <a:spcBef>
          <a:spcPts val="0"/>
        </a:spcBef>
        <a:spcAft>
          <a:spcPts val="500"/>
        </a:spcAft>
        <a:buFont typeface="Arial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52057" indent="-171450" algn="l" defTabSz="914378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2pPr>
      <a:lvl3pPr marL="531441" indent="-171450" algn="l" defTabSz="914378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/>
        <a:buChar char="§"/>
        <a:defRPr sz="1000">
          <a:solidFill>
            <a:schemeClr val="tx1"/>
          </a:solidFill>
          <a:latin typeface="+mn-lt"/>
          <a:ea typeface="+mn-ea"/>
          <a:cs typeface="+mn-cs"/>
        </a:defRPr>
      </a:lvl3pPr>
      <a:lvl4pPr marL="711436" indent="-171450" algn="l" defTabSz="914378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4pPr>
      <a:lvl5pPr marL="891432" indent="-171450" algn="l" defTabSz="914378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/>
        <a:buChar char="§"/>
        <a:defRPr sz="700">
          <a:solidFill>
            <a:schemeClr val="tx1"/>
          </a:solidFill>
          <a:latin typeface="+mn-lt"/>
          <a:ea typeface="+mn-ea"/>
          <a:cs typeface="+mn-cs"/>
        </a:defRPr>
      </a:lvl5pPr>
      <a:lvl6pPr marL="2514536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 bwMode="gray">
          <a:xfrm>
            <a:off x="2136790" y="2618355"/>
            <a:ext cx="6647210" cy="384721"/>
          </a:xfrm>
        </p:spPr>
        <p:txBody>
          <a:bodyPr/>
          <a:lstStyle/>
          <a:p>
            <a:pPr>
              <a:defRPr/>
            </a:pPr>
            <a:r>
              <a:rPr lang="fr-FR" dirty="0"/>
              <a:t>Le rôle du Patient </a:t>
            </a:r>
            <a:r>
              <a:rPr lang="fr-FR" dirty="0" err="1"/>
              <a:t>Advisory</a:t>
            </a:r>
            <a:r>
              <a:rPr lang="fr-FR" dirty="0"/>
              <a:t> </a:t>
            </a:r>
            <a:r>
              <a:rPr lang="fr-FR" dirty="0" err="1"/>
              <a:t>Board</a:t>
            </a:r>
            <a:endParaRPr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D76542D8-E69D-D84E-ACDE-8364E31CC891}" type="datetime1">
              <a:rPr lang="fr-FR"/>
              <a:t>31/03/2026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</a:t>
            </a:fld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 algn="r">
              <a:defRPr/>
            </a:pPr>
            <a:endParaRPr lang="fr-FR" b="1" dirty="0"/>
          </a:p>
          <a:p>
            <a:pPr algn="r">
              <a:defRPr/>
            </a:pPr>
            <a:endParaRPr lang="fr-FR" b="1" dirty="0"/>
          </a:p>
          <a:p>
            <a:pPr algn="r">
              <a:defRPr/>
            </a:pPr>
            <a:r>
              <a:rPr lang="fr-FR" b="1" dirty="0"/>
              <a:t>Romain REY</a:t>
            </a:r>
          </a:p>
          <a:p>
            <a:pPr algn="r">
              <a:defRPr/>
            </a:pPr>
            <a:r>
              <a:rPr lang="fr-FR" b="1" dirty="0"/>
              <a:t>Le Vinatier / HCL / Université Lyon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4B0F7C-34F4-A14F-A0EF-34241B9C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apports du PAB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576505-BCFE-574D-9CF1-5C5DA10DB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04A09-C513-A949-92D2-729F48DA7B3B}" type="datetime1">
              <a:rPr lang="fr-FR" smtClean="0"/>
              <a:t>01/04/2026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E01912B-8039-3A4B-A3CD-BE96DB30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231187-E374-424D-B48C-762B2574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10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C0A2A7C-C16D-4E4A-B487-9DF0A422CA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1272954"/>
            <a:ext cx="8424000" cy="450000"/>
          </a:xfrm>
        </p:spPr>
        <p:txBody>
          <a:bodyPr/>
          <a:lstStyle/>
          <a:p>
            <a:r>
              <a:rPr lang="fr-FR" sz="1800" dirty="0"/>
              <a:t>Co-conception : les dimensions explorées par le PEPR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A81E9BD-515A-7448-9870-2C29569CC647}"/>
              </a:ext>
            </a:extLst>
          </p:cNvPr>
          <p:cNvSpPr/>
          <p:nvPr/>
        </p:nvSpPr>
        <p:spPr>
          <a:xfrm>
            <a:off x="3321934" y="1863907"/>
            <a:ext cx="2743199" cy="2727250"/>
          </a:xfrm>
          <a:prstGeom prst="ellipse">
            <a:avLst/>
          </a:prstGeom>
          <a:solidFill>
            <a:srgbClr val="4753CC"/>
          </a:solidFill>
          <a:ln w="9525">
            <a:solidFill>
              <a:srgbClr val="475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Dimensions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E214A60-29EF-7848-8A5B-2DB26CE5CAC1}"/>
              </a:ext>
            </a:extLst>
          </p:cNvPr>
          <p:cNvSpPr/>
          <p:nvPr/>
        </p:nvSpPr>
        <p:spPr>
          <a:xfrm>
            <a:off x="564790" y="1722954"/>
            <a:ext cx="2631156" cy="905318"/>
          </a:xfrm>
          <a:prstGeom prst="roundRect">
            <a:avLst/>
          </a:prstGeom>
          <a:solidFill>
            <a:srgbClr val="858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Ciblent des besoins jugés prioritaires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C1F56952-52F8-1C41-A3C5-A6DB6EEDF3A2}"/>
              </a:ext>
            </a:extLst>
          </p:cNvPr>
          <p:cNvSpPr/>
          <p:nvPr/>
        </p:nvSpPr>
        <p:spPr>
          <a:xfrm>
            <a:off x="195735" y="2904807"/>
            <a:ext cx="2631156" cy="905318"/>
          </a:xfrm>
          <a:prstGeom prst="roundRect">
            <a:avLst/>
          </a:prstGeom>
          <a:solidFill>
            <a:srgbClr val="858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Ciblent des besoins non suffisamment couverts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DB8FFA9-4BDF-5C44-A1D5-0BC013C198CC}"/>
              </a:ext>
            </a:extLst>
          </p:cNvPr>
          <p:cNvSpPr/>
          <p:nvPr/>
        </p:nvSpPr>
        <p:spPr>
          <a:xfrm>
            <a:off x="6215837" y="1648290"/>
            <a:ext cx="2631156" cy="1282435"/>
          </a:xfrm>
          <a:prstGeom prst="roundRect">
            <a:avLst/>
          </a:prstGeom>
          <a:solidFill>
            <a:srgbClr val="858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Approche utile, acceptable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18F3AF4A-7468-F741-AF00-C04262944F37}"/>
              </a:ext>
            </a:extLst>
          </p:cNvPr>
          <p:cNvSpPr/>
          <p:nvPr/>
        </p:nvSpPr>
        <p:spPr>
          <a:xfrm>
            <a:off x="6191121" y="3749623"/>
            <a:ext cx="2631156" cy="1282435"/>
          </a:xfrm>
          <a:prstGeom prst="roundRect">
            <a:avLst/>
          </a:prstGeom>
          <a:solidFill>
            <a:srgbClr val="858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Alignement avec les attentes des personnes concernées (patients et aidants)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195F4C4-2B59-BE4B-B65E-E7D6B4E1AABF}"/>
              </a:ext>
            </a:extLst>
          </p:cNvPr>
          <p:cNvSpPr/>
          <p:nvPr/>
        </p:nvSpPr>
        <p:spPr>
          <a:xfrm>
            <a:off x="397390" y="4138498"/>
            <a:ext cx="3125164" cy="905318"/>
          </a:xfrm>
          <a:prstGeom prst="roundRect">
            <a:avLst/>
          </a:prstGeom>
          <a:solidFill>
            <a:srgbClr val="858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Ciblent des besoins avec une traduction concrète dans le quotidien des personnes</a:t>
            </a:r>
          </a:p>
        </p:txBody>
      </p:sp>
    </p:spTree>
    <p:extLst>
      <p:ext uri="{BB962C8B-B14F-4D97-AF65-F5344CB8AC3E}">
        <p14:creationId xmlns:p14="http://schemas.microsoft.com/office/powerpoint/2010/main" val="2523966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4B0F7C-34F4-A14F-A0EF-34241B9C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apports du PAB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576505-BCFE-574D-9CF1-5C5DA10DB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04A09-C513-A949-92D2-729F48DA7B3B}" type="datetime1">
              <a:rPr lang="fr-FR" smtClean="0"/>
              <a:t>01/04/2026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E01912B-8039-3A4B-A3CD-BE96DB30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231187-E374-424D-B48C-762B2574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11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C0A2A7C-C16D-4E4A-B487-9DF0A422CA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1272954"/>
            <a:ext cx="8424000" cy="450000"/>
          </a:xfrm>
        </p:spPr>
        <p:txBody>
          <a:bodyPr/>
          <a:lstStyle/>
          <a:p>
            <a:r>
              <a:rPr lang="fr-FR" sz="1800" dirty="0"/>
              <a:t>Favoriser l’engagement des personnes concernées dans la cohorte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A81E9BD-515A-7448-9870-2C29569CC647}"/>
              </a:ext>
            </a:extLst>
          </p:cNvPr>
          <p:cNvSpPr/>
          <p:nvPr/>
        </p:nvSpPr>
        <p:spPr>
          <a:xfrm>
            <a:off x="3321934" y="1863907"/>
            <a:ext cx="2743199" cy="2727250"/>
          </a:xfrm>
          <a:prstGeom prst="ellipse">
            <a:avLst/>
          </a:prstGeom>
          <a:solidFill>
            <a:srgbClr val="4753CC"/>
          </a:solidFill>
          <a:ln w="9525">
            <a:solidFill>
              <a:srgbClr val="475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Acceptabilité des évaluations psychométriques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E214A60-29EF-7848-8A5B-2DB26CE5CAC1}"/>
              </a:ext>
            </a:extLst>
          </p:cNvPr>
          <p:cNvSpPr/>
          <p:nvPr/>
        </p:nvSpPr>
        <p:spPr>
          <a:xfrm>
            <a:off x="268422" y="1976551"/>
            <a:ext cx="2631156" cy="905318"/>
          </a:xfrm>
          <a:prstGeom prst="roundRect">
            <a:avLst/>
          </a:prstGeom>
          <a:solidFill>
            <a:srgbClr val="858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Améliorer la clarté des questionnaires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C1F56952-52F8-1C41-A3C5-A6DB6EEDF3A2}"/>
              </a:ext>
            </a:extLst>
          </p:cNvPr>
          <p:cNvSpPr/>
          <p:nvPr/>
        </p:nvSpPr>
        <p:spPr>
          <a:xfrm>
            <a:off x="479600" y="3447265"/>
            <a:ext cx="2631156" cy="905318"/>
          </a:xfrm>
          <a:prstGeom prst="roundRect">
            <a:avLst/>
          </a:prstGeom>
          <a:solidFill>
            <a:srgbClr val="858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Expliquer leur utilité clinique et scientifique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DB8FFA9-4BDF-5C44-A1D5-0BC013C198CC}"/>
              </a:ext>
            </a:extLst>
          </p:cNvPr>
          <p:cNvSpPr/>
          <p:nvPr/>
        </p:nvSpPr>
        <p:spPr>
          <a:xfrm>
            <a:off x="6317109" y="1930532"/>
            <a:ext cx="2631156" cy="1282435"/>
          </a:xfrm>
          <a:prstGeom prst="roundRect">
            <a:avLst/>
          </a:prstGeom>
          <a:solidFill>
            <a:srgbClr val="858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Implication forte des case-managers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temps dédiés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création de scripts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18F3AF4A-7468-F741-AF00-C04262944F37}"/>
              </a:ext>
            </a:extLst>
          </p:cNvPr>
          <p:cNvSpPr/>
          <p:nvPr/>
        </p:nvSpPr>
        <p:spPr>
          <a:xfrm>
            <a:off x="6317109" y="3357466"/>
            <a:ext cx="2631156" cy="1282435"/>
          </a:xfrm>
          <a:prstGeom prst="roundRect">
            <a:avLst/>
          </a:prstGeom>
          <a:solidFill>
            <a:srgbClr val="858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Enrichissement de la plateforme (messages introductifs)</a:t>
            </a:r>
          </a:p>
        </p:txBody>
      </p:sp>
    </p:spTree>
    <p:extLst>
      <p:ext uri="{BB962C8B-B14F-4D97-AF65-F5344CB8AC3E}">
        <p14:creationId xmlns:p14="http://schemas.microsoft.com/office/powerpoint/2010/main" val="2275452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4B0F7C-34F4-A14F-A0EF-34241B9C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apports du PAB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576505-BCFE-574D-9CF1-5C5DA10DB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04A09-C513-A949-92D2-729F48DA7B3B}" type="datetime1">
              <a:rPr lang="fr-FR" smtClean="0"/>
              <a:t>01/04/2026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E01912B-8039-3A4B-A3CD-BE96DB30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231187-E374-424D-B48C-762B2574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12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C0A2A7C-C16D-4E4A-B487-9DF0A422CA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1272954"/>
            <a:ext cx="8424000" cy="450000"/>
          </a:xfrm>
        </p:spPr>
        <p:txBody>
          <a:bodyPr/>
          <a:lstStyle/>
          <a:p>
            <a:r>
              <a:rPr lang="fr-FR" sz="1800" dirty="0"/>
              <a:t>Favoriser l’engagement des personnes concernées dans la cohorte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A81E9BD-515A-7448-9870-2C29569CC647}"/>
              </a:ext>
            </a:extLst>
          </p:cNvPr>
          <p:cNvSpPr/>
          <p:nvPr/>
        </p:nvSpPr>
        <p:spPr>
          <a:xfrm>
            <a:off x="3321934" y="1863907"/>
            <a:ext cx="2743199" cy="2727250"/>
          </a:xfrm>
          <a:prstGeom prst="ellipse">
            <a:avLst/>
          </a:prstGeom>
          <a:solidFill>
            <a:srgbClr val="4753CC"/>
          </a:solidFill>
          <a:ln w="9525">
            <a:solidFill>
              <a:srgbClr val="475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Acceptabilité des outils connectés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E214A60-29EF-7848-8A5B-2DB26CE5CAC1}"/>
              </a:ext>
            </a:extLst>
          </p:cNvPr>
          <p:cNvSpPr/>
          <p:nvPr/>
        </p:nvSpPr>
        <p:spPr>
          <a:xfrm>
            <a:off x="195735" y="1782338"/>
            <a:ext cx="2631156" cy="905318"/>
          </a:xfrm>
          <a:prstGeom prst="roundRect">
            <a:avLst/>
          </a:prstGeom>
          <a:solidFill>
            <a:srgbClr val="858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Simplicité d’utilisation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C1F56952-52F8-1C41-A3C5-A6DB6EEDF3A2}"/>
              </a:ext>
            </a:extLst>
          </p:cNvPr>
          <p:cNvSpPr/>
          <p:nvPr/>
        </p:nvSpPr>
        <p:spPr>
          <a:xfrm>
            <a:off x="443257" y="2830710"/>
            <a:ext cx="2631156" cy="905318"/>
          </a:xfrm>
          <a:prstGeom prst="roundRect">
            <a:avLst/>
          </a:prstGeom>
          <a:solidFill>
            <a:srgbClr val="858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Gamification</a:t>
            </a:r>
            <a:r>
              <a:rPr lang="fr-FR" dirty="0"/>
              <a:t> non systématique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DB8FFA9-4BDF-5C44-A1D5-0BC013C198CC}"/>
              </a:ext>
            </a:extLst>
          </p:cNvPr>
          <p:cNvSpPr/>
          <p:nvPr/>
        </p:nvSpPr>
        <p:spPr>
          <a:xfrm>
            <a:off x="5982033" y="3832907"/>
            <a:ext cx="2631156" cy="1282435"/>
          </a:xfrm>
          <a:prstGeom prst="roundRect">
            <a:avLst/>
          </a:prstGeom>
          <a:solidFill>
            <a:srgbClr val="858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Soutien des care-managers en cas de non réponse d’un participant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18F3AF4A-7468-F741-AF00-C04262944F37}"/>
              </a:ext>
            </a:extLst>
          </p:cNvPr>
          <p:cNvSpPr/>
          <p:nvPr/>
        </p:nvSpPr>
        <p:spPr>
          <a:xfrm>
            <a:off x="6152843" y="1730103"/>
            <a:ext cx="2631156" cy="793297"/>
          </a:xfrm>
          <a:prstGeom prst="roundRect">
            <a:avLst/>
          </a:prstGeom>
          <a:solidFill>
            <a:srgbClr val="858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Simplification des interfaces et de la navigation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6B46F691-4704-6E41-A7DB-0998B5B5138E}"/>
              </a:ext>
            </a:extLst>
          </p:cNvPr>
          <p:cNvSpPr/>
          <p:nvPr/>
        </p:nvSpPr>
        <p:spPr>
          <a:xfrm>
            <a:off x="690778" y="3879082"/>
            <a:ext cx="2631156" cy="905318"/>
          </a:xfrm>
          <a:prstGeom prst="roundRect">
            <a:avLst/>
          </a:prstGeom>
          <a:solidFill>
            <a:srgbClr val="858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Modalité des rappels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6A4C0EF8-9757-7441-B556-550BA2B90086}"/>
              </a:ext>
            </a:extLst>
          </p:cNvPr>
          <p:cNvSpPr/>
          <p:nvPr/>
        </p:nvSpPr>
        <p:spPr>
          <a:xfrm>
            <a:off x="6312654" y="2815400"/>
            <a:ext cx="2631156" cy="746118"/>
          </a:xfrm>
          <a:prstGeom prst="roundRect">
            <a:avLst/>
          </a:prstGeom>
          <a:solidFill>
            <a:srgbClr val="858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Création d’un champ d’observation libre en fin de chaque questionnaire</a:t>
            </a:r>
          </a:p>
        </p:txBody>
      </p:sp>
    </p:spTree>
    <p:extLst>
      <p:ext uri="{BB962C8B-B14F-4D97-AF65-F5344CB8AC3E}">
        <p14:creationId xmlns:p14="http://schemas.microsoft.com/office/powerpoint/2010/main" val="1195995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4B0F7C-34F4-A14F-A0EF-34241B9C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apports du PAB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576505-BCFE-574D-9CF1-5C5DA10DB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04A09-C513-A949-92D2-729F48DA7B3B}" type="datetime1">
              <a:rPr lang="fr-FR" smtClean="0"/>
              <a:t>01/04/2026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E01912B-8039-3A4B-A3CD-BE96DB30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231187-E374-424D-B48C-762B2574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13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C0A2A7C-C16D-4E4A-B487-9DF0A422CA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1272954"/>
            <a:ext cx="8424000" cy="450000"/>
          </a:xfrm>
        </p:spPr>
        <p:txBody>
          <a:bodyPr/>
          <a:lstStyle/>
          <a:p>
            <a:r>
              <a:rPr lang="fr-FR" sz="1800" dirty="0"/>
              <a:t>Favoriser l’engagement des personnes concernées dans la cohorte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A81E9BD-515A-7448-9870-2C29569CC647}"/>
              </a:ext>
            </a:extLst>
          </p:cNvPr>
          <p:cNvSpPr/>
          <p:nvPr/>
        </p:nvSpPr>
        <p:spPr>
          <a:xfrm>
            <a:off x="3321934" y="1863907"/>
            <a:ext cx="2743199" cy="2727250"/>
          </a:xfrm>
          <a:prstGeom prst="ellipse">
            <a:avLst/>
          </a:prstGeom>
          <a:solidFill>
            <a:srgbClr val="4753CC"/>
          </a:solidFill>
          <a:ln w="9525">
            <a:solidFill>
              <a:srgbClr val="475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Acceptabilité de la plateforme recueil des questionnaires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E214A60-29EF-7848-8A5B-2DB26CE5CAC1}"/>
              </a:ext>
            </a:extLst>
          </p:cNvPr>
          <p:cNvSpPr/>
          <p:nvPr/>
        </p:nvSpPr>
        <p:spPr>
          <a:xfrm>
            <a:off x="195735" y="1782338"/>
            <a:ext cx="2631156" cy="905318"/>
          </a:xfrm>
          <a:prstGeom prst="roundRect">
            <a:avLst/>
          </a:prstGeom>
          <a:solidFill>
            <a:srgbClr val="858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Incompréhensions de certains questionnaires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C1F56952-52F8-1C41-A3C5-A6DB6EEDF3A2}"/>
              </a:ext>
            </a:extLst>
          </p:cNvPr>
          <p:cNvSpPr/>
          <p:nvPr/>
        </p:nvSpPr>
        <p:spPr>
          <a:xfrm>
            <a:off x="443257" y="2830710"/>
            <a:ext cx="2631156" cy="905318"/>
          </a:xfrm>
          <a:prstGeom prst="roundRect">
            <a:avLst/>
          </a:prstGeom>
          <a:solidFill>
            <a:srgbClr val="858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Nécessité d’une personnalisation des rappels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DB8FFA9-4BDF-5C44-A1D5-0BC013C198CC}"/>
              </a:ext>
            </a:extLst>
          </p:cNvPr>
          <p:cNvSpPr/>
          <p:nvPr/>
        </p:nvSpPr>
        <p:spPr>
          <a:xfrm>
            <a:off x="5982033" y="3999265"/>
            <a:ext cx="2631156" cy="1116077"/>
          </a:xfrm>
          <a:prstGeom prst="roundRect">
            <a:avLst/>
          </a:prstGeom>
          <a:solidFill>
            <a:srgbClr val="858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Création d’une vidéo explicative et d’une carte de contact pour améliorer la rétention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18F3AF4A-7468-F741-AF00-C04262944F37}"/>
              </a:ext>
            </a:extLst>
          </p:cNvPr>
          <p:cNvSpPr/>
          <p:nvPr/>
        </p:nvSpPr>
        <p:spPr>
          <a:xfrm>
            <a:off x="6276604" y="1635615"/>
            <a:ext cx="2631156" cy="1282435"/>
          </a:xfrm>
          <a:prstGeom prst="roundRect">
            <a:avLst/>
          </a:prstGeom>
          <a:solidFill>
            <a:srgbClr val="858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Simplification de la plateforme (outils, calendrier)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6B46F691-4704-6E41-A7DB-0998B5B5138E}"/>
              </a:ext>
            </a:extLst>
          </p:cNvPr>
          <p:cNvSpPr/>
          <p:nvPr/>
        </p:nvSpPr>
        <p:spPr>
          <a:xfrm>
            <a:off x="690778" y="3879082"/>
            <a:ext cx="2631156" cy="905318"/>
          </a:xfrm>
          <a:prstGeom prst="roundRect">
            <a:avLst/>
          </a:prstGeom>
          <a:solidFill>
            <a:srgbClr val="858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Littératie</a:t>
            </a:r>
            <a:endParaRPr lang="fr-FR" dirty="0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6A4C0EF8-9757-7441-B556-550BA2B90086}"/>
              </a:ext>
            </a:extLst>
          </p:cNvPr>
          <p:cNvSpPr/>
          <p:nvPr/>
        </p:nvSpPr>
        <p:spPr>
          <a:xfrm>
            <a:off x="6276604" y="2989911"/>
            <a:ext cx="2631156" cy="746118"/>
          </a:xfrm>
          <a:prstGeom prst="roundRect">
            <a:avLst/>
          </a:prstGeom>
          <a:solidFill>
            <a:srgbClr val="858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Calibration des notifications</a:t>
            </a:r>
          </a:p>
        </p:txBody>
      </p:sp>
    </p:spTree>
    <p:extLst>
      <p:ext uri="{BB962C8B-B14F-4D97-AF65-F5344CB8AC3E}">
        <p14:creationId xmlns:p14="http://schemas.microsoft.com/office/powerpoint/2010/main" val="1858864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4B0F7C-34F4-A14F-A0EF-34241B9C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apports du PAB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576505-BCFE-574D-9CF1-5C5DA10DB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04A09-C513-A949-92D2-729F48DA7B3B}" type="datetime1">
              <a:rPr lang="fr-FR" smtClean="0"/>
              <a:t>01/04/2026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E01912B-8039-3A4B-A3CD-BE96DB30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231187-E374-424D-B48C-762B2574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14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C0A2A7C-C16D-4E4A-B487-9DF0A422CA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1272954"/>
            <a:ext cx="8424000" cy="450000"/>
          </a:xfrm>
        </p:spPr>
        <p:txBody>
          <a:bodyPr/>
          <a:lstStyle/>
          <a:p>
            <a:r>
              <a:rPr lang="fr-FR" sz="1800" dirty="0"/>
              <a:t>Favoriser l’engagement durable des personnes concernées dans la cohorte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A81E9BD-515A-7448-9870-2C29569CC647}"/>
              </a:ext>
            </a:extLst>
          </p:cNvPr>
          <p:cNvSpPr/>
          <p:nvPr/>
        </p:nvSpPr>
        <p:spPr>
          <a:xfrm>
            <a:off x="3204857" y="1771444"/>
            <a:ext cx="2743199" cy="2727250"/>
          </a:xfrm>
          <a:prstGeom prst="ellipse">
            <a:avLst/>
          </a:prstGeom>
          <a:solidFill>
            <a:srgbClr val="4753CC"/>
          </a:solidFill>
          <a:ln w="9525">
            <a:solidFill>
              <a:srgbClr val="475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Maintien de la motivation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E214A60-29EF-7848-8A5B-2DB26CE5CAC1}"/>
              </a:ext>
            </a:extLst>
          </p:cNvPr>
          <p:cNvSpPr/>
          <p:nvPr/>
        </p:nvSpPr>
        <p:spPr>
          <a:xfrm>
            <a:off x="517680" y="1594598"/>
            <a:ext cx="2631156" cy="905318"/>
          </a:xfrm>
          <a:prstGeom prst="roundRect">
            <a:avLst/>
          </a:prstGeom>
          <a:solidFill>
            <a:srgbClr val="858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Contribution scientifique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C1F56952-52F8-1C41-A3C5-A6DB6EEDF3A2}"/>
              </a:ext>
            </a:extLst>
          </p:cNvPr>
          <p:cNvSpPr/>
          <p:nvPr/>
        </p:nvSpPr>
        <p:spPr>
          <a:xfrm>
            <a:off x="81023" y="2736840"/>
            <a:ext cx="2631156" cy="905318"/>
          </a:xfrm>
          <a:prstGeom prst="roundRect">
            <a:avLst/>
          </a:prstGeom>
          <a:solidFill>
            <a:srgbClr val="858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Ressentir un bénéfice individuel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DB8FFA9-4BDF-5C44-A1D5-0BC013C198CC}"/>
              </a:ext>
            </a:extLst>
          </p:cNvPr>
          <p:cNvSpPr/>
          <p:nvPr/>
        </p:nvSpPr>
        <p:spPr>
          <a:xfrm>
            <a:off x="5948056" y="1562109"/>
            <a:ext cx="3082282" cy="744782"/>
          </a:xfrm>
          <a:prstGeom prst="roundRect">
            <a:avLst/>
          </a:prstGeom>
          <a:solidFill>
            <a:srgbClr val="858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Kit de bienvenue personnalisé mentionnant les bénéfices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18F3AF4A-7468-F741-AF00-C04262944F37}"/>
              </a:ext>
            </a:extLst>
          </p:cNvPr>
          <p:cNvSpPr/>
          <p:nvPr/>
        </p:nvSpPr>
        <p:spPr>
          <a:xfrm>
            <a:off x="6158482" y="2433382"/>
            <a:ext cx="2871856" cy="1282435"/>
          </a:xfrm>
          <a:prstGeom prst="roundRect">
            <a:avLst/>
          </a:prstGeom>
          <a:solidFill>
            <a:srgbClr val="858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Réunion annuelle de restitution des avancées scientifiques (format accessible &amp; pédagogique)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98A8BDA-8CE7-084F-A4B0-7FF00EAD8CA2}"/>
              </a:ext>
            </a:extLst>
          </p:cNvPr>
          <p:cNvSpPr/>
          <p:nvPr/>
        </p:nvSpPr>
        <p:spPr>
          <a:xfrm>
            <a:off x="327362" y="3863242"/>
            <a:ext cx="2631156" cy="905318"/>
          </a:xfrm>
          <a:prstGeom prst="roundRect">
            <a:avLst/>
          </a:prstGeom>
          <a:solidFill>
            <a:srgbClr val="858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Disponibilité des aidants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C5A6BC5F-5707-094C-A60C-542BFB046797}"/>
              </a:ext>
            </a:extLst>
          </p:cNvPr>
          <p:cNvSpPr/>
          <p:nvPr/>
        </p:nvSpPr>
        <p:spPr>
          <a:xfrm>
            <a:off x="6110625" y="3842308"/>
            <a:ext cx="2757144" cy="580091"/>
          </a:xfrm>
          <a:prstGeom prst="roundRect">
            <a:avLst/>
          </a:prstGeom>
          <a:solidFill>
            <a:srgbClr val="858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Contenus spécifiquement dédiés aux entourages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A9038E54-21E8-C148-854E-84149B7D466A}"/>
              </a:ext>
            </a:extLst>
          </p:cNvPr>
          <p:cNvSpPr/>
          <p:nvPr/>
        </p:nvSpPr>
        <p:spPr>
          <a:xfrm>
            <a:off x="5011838" y="4516121"/>
            <a:ext cx="3304578" cy="580091"/>
          </a:xfrm>
          <a:prstGeom prst="roundRect">
            <a:avLst/>
          </a:prstGeom>
          <a:solidFill>
            <a:srgbClr val="858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Développement de supports éducatifs (formats variés)</a:t>
            </a:r>
          </a:p>
        </p:txBody>
      </p:sp>
    </p:spTree>
    <p:extLst>
      <p:ext uri="{BB962C8B-B14F-4D97-AF65-F5344CB8AC3E}">
        <p14:creationId xmlns:p14="http://schemas.microsoft.com/office/powerpoint/2010/main" val="781937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4B0F7C-34F4-A14F-A0EF-34241B9C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apports du PAB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576505-BCFE-574D-9CF1-5C5DA10DB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04A09-C513-A949-92D2-729F48DA7B3B}" type="datetime1">
              <a:rPr lang="fr-FR" smtClean="0"/>
              <a:t>01/04/2026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E01912B-8039-3A4B-A3CD-BE96DB30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231187-E374-424D-B48C-762B2574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15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C0A2A7C-C16D-4E4A-B487-9DF0A422CA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1272954"/>
            <a:ext cx="8424000" cy="450000"/>
          </a:xfrm>
        </p:spPr>
        <p:txBody>
          <a:bodyPr/>
          <a:lstStyle/>
          <a:p>
            <a:r>
              <a:rPr lang="fr-FR" sz="1800" dirty="0"/>
              <a:t>Favoriser l’engagement durable des personnes concernées dans la cohorte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A81E9BD-515A-7448-9870-2C29569CC647}"/>
              </a:ext>
            </a:extLst>
          </p:cNvPr>
          <p:cNvSpPr/>
          <p:nvPr/>
        </p:nvSpPr>
        <p:spPr>
          <a:xfrm>
            <a:off x="3204857" y="1771444"/>
            <a:ext cx="2743199" cy="2727250"/>
          </a:xfrm>
          <a:prstGeom prst="ellipse">
            <a:avLst/>
          </a:prstGeom>
          <a:solidFill>
            <a:srgbClr val="4753CC"/>
          </a:solidFill>
          <a:ln w="9525">
            <a:solidFill>
              <a:srgbClr val="475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Nécessité d’un accompagnement incarné, complémentaire aux outils numériques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Rôle clé des care-managers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C1F56952-52F8-1C41-A3C5-A6DB6EEDF3A2}"/>
              </a:ext>
            </a:extLst>
          </p:cNvPr>
          <p:cNvSpPr/>
          <p:nvPr/>
        </p:nvSpPr>
        <p:spPr>
          <a:xfrm>
            <a:off x="330636" y="1722954"/>
            <a:ext cx="2631156" cy="905318"/>
          </a:xfrm>
          <a:prstGeom prst="roundRect">
            <a:avLst/>
          </a:prstGeom>
          <a:solidFill>
            <a:srgbClr val="858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Rôle essentiel</a:t>
            </a:r>
          </a:p>
          <a:p>
            <a:pPr algn="ctr"/>
            <a:r>
              <a:rPr lang="fr-FR" dirty="0"/>
              <a:t>interface participants – équipe projet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DB8FFA9-4BDF-5C44-A1D5-0BC013C198CC}"/>
              </a:ext>
            </a:extLst>
          </p:cNvPr>
          <p:cNvSpPr/>
          <p:nvPr/>
        </p:nvSpPr>
        <p:spPr>
          <a:xfrm>
            <a:off x="5948056" y="1594598"/>
            <a:ext cx="2757144" cy="797131"/>
          </a:xfrm>
          <a:prstGeom prst="roundRect">
            <a:avLst/>
          </a:prstGeom>
          <a:solidFill>
            <a:srgbClr val="858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Guide dans l’utilisation des outils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18F3AF4A-7468-F741-AF00-C04262944F37}"/>
              </a:ext>
            </a:extLst>
          </p:cNvPr>
          <p:cNvSpPr/>
          <p:nvPr/>
        </p:nvSpPr>
        <p:spPr>
          <a:xfrm>
            <a:off x="6191121" y="2469027"/>
            <a:ext cx="2871856" cy="797131"/>
          </a:xfrm>
          <a:prstGeom prst="roundRect">
            <a:avLst/>
          </a:prstGeom>
          <a:solidFill>
            <a:srgbClr val="858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Soutien en cas de difficultés (techniques, motivationnelles)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98A8BDA-8CE7-084F-A4B0-7FF00EAD8CA2}"/>
              </a:ext>
            </a:extLst>
          </p:cNvPr>
          <p:cNvSpPr/>
          <p:nvPr/>
        </p:nvSpPr>
        <p:spPr>
          <a:xfrm>
            <a:off x="330636" y="2892085"/>
            <a:ext cx="2631156" cy="905318"/>
          </a:xfrm>
          <a:prstGeom prst="roundRect">
            <a:avLst/>
          </a:prstGeom>
          <a:solidFill>
            <a:srgbClr val="858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Clarification du rôle du care-manager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C5A6BC5F-5707-094C-A60C-542BFB046797}"/>
              </a:ext>
            </a:extLst>
          </p:cNvPr>
          <p:cNvSpPr/>
          <p:nvPr/>
        </p:nvSpPr>
        <p:spPr>
          <a:xfrm>
            <a:off x="6056220" y="3398837"/>
            <a:ext cx="2757144" cy="797132"/>
          </a:xfrm>
          <a:prstGeom prst="roundRect">
            <a:avLst/>
          </a:prstGeom>
          <a:solidFill>
            <a:srgbClr val="858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Rassure (doute sur les échéances, réponses)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A9038E54-21E8-C148-854E-84149B7D466A}"/>
              </a:ext>
            </a:extLst>
          </p:cNvPr>
          <p:cNvSpPr/>
          <p:nvPr/>
        </p:nvSpPr>
        <p:spPr>
          <a:xfrm>
            <a:off x="593792" y="4017125"/>
            <a:ext cx="2757144" cy="963138"/>
          </a:xfrm>
          <a:prstGeom prst="roundRect">
            <a:avLst/>
          </a:prstGeom>
          <a:solidFill>
            <a:srgbClr val="858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Contacts mensuels</a:t>
            </a:r>
          </a:p>
          <a:p>
            <a:pPr algn="ctr"/>
            <a:r>
              <a:rPr lang="fr-FR" dirty="0"/>
              <a:t>(ajustable)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AB94B022-93AF-D942-95DD-4DC4F3235315}"/>
              </a:ext>
            </a:extLst>
          </p:cNvPr>
          <p:cNvSpPr/>
          <p:nvPr/>
        </p:nvSpPr>
        <p:spPr>
          <a:xfrm>
            <a:off x="5559272" y="4257268"/>
            <a:ext cx="2757144" cy="797132"/>
          </a:xfrm>
          <a:prstGeom prst="roundRect">
            <a:avLst/>
          </a:prstGeom>
          <a:solidFill>
            <a:srgbClr val="858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Protocole de soutien proactif si non rappel / décrochage </a:t>
            </a:r>
          </a:p>
        </p:txBody>
      </p:sp>
    </p:spTree>
    <p:extLst>
      <p:ext uri="{BB962C8B-B14F-4D97-AF65-F5344CB8AC3E}">
        <p14:creationId xmlns:p14="http://schemas.microsoft.com/office/powerpoint/2010/main" val="180689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marL="0" indent="0">
              <a:buNone/>
              <a:defRPr/>
            </a:pPr>
            <a:r>
              <a:rPr lang="fr-FR" dirty="0"/>
              <a:t>3. Perspectives</a:t>
            </a:r>
            <a:endParaRPr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370F3BA2-B734-6440-8DC0-D8648E76104C}" type="datetime1">
              <a:rPr lang="fr-FR"/>
              <a:t>01/04/2026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6701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633903-2369-9F46-8A86-5F4216F92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Perspectives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79D2715-0545-874F-BD6A-B24D5BB55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04A09-C513-A949-92D2-729F48DA7B3B}" type="datetime1">
              <a:rPr lang="fr-FR" smtClean="0"/>
              <a:t>31/03/2026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EE78B4-98D6-9F4E-9D4D-86F5A5334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D867E4-9913-664F-B3F9-56992B23C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17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397658C-AA40-E845-94F5-F41FA8E9A9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6" y="1257449"/>
            <a:ext cx="8424000" cy="450000"/>
          </a:xfrm>
        </p:spPr>
        <p:txBody>
          <a:bodyPr/>
          <a:lstStyle/>
          <a:p>
            <a:r>
              <a:rPr lang="fr-FR" sz="1800" dirty="0"/>
              <a:t>Vers une fédération des usagers en psychiatrie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B3B4ADC-6D34-5D4A-ABB3-E9DE8D7E52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endParaRPr lang="fr-FR" sz="1800" dirty="0"/>
          </a:p>
          <a:p>
            <a:pPr algn="ctr"/>
            <a:r>
              <a:rPr lang="fr-FR" sz="1800" dirty="0"/>
              <a:t>Aujourd’hui la grande diversité des acteurs </a:t>
            </a:r>
          </a:p>
          <a:p>
            <a:pPr algn="ctr"/>
            <a:r>
              <a:rPr lang="fr-FR" sz="1800" dirty="0"/>
              <a:t>favorise leur manque de poids dans la fabrique de la politique sanitaire </a:t>
            </a:r>
          </a:p>
          <a:p>
            <a:pPr algn="ctr"/>
            <a:endParaRPr lang="fr-FR" sz="1800" dirty="0"/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Comment être lisible et audible dans le débat public </a:t>
            </a:r>
          </a:p>
          <a:p>
            <a:pPr algn="ctr"/>
            <a:r>
              <a:rPr lang="fr-FR" sz="1800" dirty="0"/>
              <a:t>et peser dans les arbitrages ?</a:t>
            </a:r>
          </a:p>
        </p:txBody>
      </p:sp>
    </p:spTree>
    <p:extLst>
      <p:ext uri="{BB962C8B-B14F-4D97-AF65-F5344CB8AC3E}">
        <p14:creationId xmlns:p14="http://schemas.microsoft.com/office/powerpoint/2010/main" val="2562156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BC692B8-AD3C-0F43-9B0B-0C68C83B7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04A09-C513-A949-92D2-729F48DA7B3B}" type="datetime1">
              <a:rPr lang="fr-FR" smtClean="0"/>
              <a:t>01/04/2026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1339F7-AFB1-7642-AE81-A09FBF1B0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2F7E5B9-7338-E84E-BCDB-239EDB6E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18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EC656C4-32CB-5646-AA19-771078876A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L’ambition : </a:t>
            </a:r>
          </a:p>
          <a:p>
            <a:r>
              <a:rPr lang="fr-FR" dirty="0"/>
              <a:t>co-construire </a:t>
            </a:r>
            <a:r>
              <a:rPr lang="fr-FR" b="1" dirty="0"/>
              <a:t>une voix collective forte, lisible et représentative des personnes concernées </a:t>
            </a:r>
            <a:r>
              <a:rPr lang="fr-FR" dirty="0"/>
              <a:t>par les troubles psychiques pour soutenir la recherche et l’innovation et défendre son accès</a:t>
            </a:r>
          </a:p>
          <a:p>
            <a:r>
              <a:rPr lang="fr-FR" dirty="0"/>
              <a:t>Elle a vocation à contribuer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à l’information du grand public,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au dialogue avec les professionnels et les médias et porter des positions communes à l’échelle nationale.  </a:t>
            </a: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1ED1AB55-4104-3440-B47F-FEFA11CDD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871155"/>
            <a:ext cx="8424000" cy="540000"/>
          </a:xfrm>
        </p:spPr>
        <p:txBody>
          <a:bodyPr/>
          <a:lstStyle/>
          <a:p>
            <a:r>
              <a:rPr lang="fr-FR" dirty="0"/>
              <a:t>Perspectives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28493DB6-0207-F345-B0A2-458A532C66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6" y="1257449"/>
            <a:ext cx="8424000" cy="450000"/>
          </a:xfrm>
        </p:spPr>
        <p:txBody>
          <a:bodyPr/>
          <a:lstStyle/>
          <a:p>
            <a:r>
              <a:rPr lang="fr-FR" sz="1800" dirty="0"/>
              <a:t>Vers une fédération des usagers en psychiatrie </a:t>
            </a:r>
          </a:p>
        </p:txBody>
      </p:sp>
    </p:spTree>
    <p:extLst>
      <p:ext uri="{BB962C8B-B14F-4D97-AF65-F5344CB8AC3E}">
        <p14:creationId xmlns:p14="http://schemas.microsoft.com/office/powerpoint/2010/main" val="2419407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fr-FR"/>
              <a:t>Retrouvez toutes nos actualités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96AD5479-5836-C14F-B029-F87C4659F6A6}" type="datetime1">
              <a:rPr lang="fr-FR"/>
              <a:t>31/03/2026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19</a:t>
            </a:fld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fr-FR" dirty="0"/>
              <a:t>Le Patient </a:t>
            </a:r>
            <a:r>
              <a:rPr lang="fr-FR" dirty="0" err="1"/>
              <a:t>Advisory</a:t>
            </a:r>
            <a:r>
              <a:rPr lang="fr-FR" dirty="0"/>
              <a:t> </a:t>
            </a:r>
            <a:r>
              <a:rPr lang="fr-FR" dirty="0" err="1"/>
              <a:t>Board</a:t>
            </a:r>
            <a:r>
              <a:rPr lang="fr-FR" dirty="0"/>
              <a:t> du PEPR </a:t>
            </a:r>
            <a:r>
              <a:rPr lang="fr-FR" dirty="0" err="1"/>
              <a:t>Propsy</a:t>
            </a:r>
            <a:endParaRPr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370F3BA2-B734-6440-8DC0-D8648E76104C}" type="datetime1">
              <a:rPr lang="fr-FR"/>
              <a:t>31/03/2026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2</a:t>
            </a:fld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220E17-CB30-2B4F-ADA3-6759B2A02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Qu’est-ce que le PAB 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952F9C9-F306-C74A-8DDF-F704F2377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04A09-C513-A949-92D2-729F48DA7B3B}" type="datetime1">
              <a:rPr lang="fr-FR" smtClean="0"/>
              <a:t>31/03/2026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D8BE8F-375D-4C41-97B9-4E811AE20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4C6F81-1277-3D47-A450-C4446CE1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3</a:t>
            </a:fld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5AA067E-661F-3F44-AF4E-96EE74BB2D80}"/>
              </a:ext>
            </a:extLst>
          </p:cNvPr>
          <p:cNvSpPr/>
          <p:nvPr/>
        </p:nvSpPr>
        <p:spPr>
          <a:xfrm>
            <a:off x="359999" y="1479067"/>
            <a:ext cx="2576946" cy="1795550"/>
          </a:xfrm>
          <a:prstGeom prst="roundRect">
            <a:avLst/>
          </a:prstGeom>
          <a:solidFill>
            <a:srgbClr val="858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9EC2C2D-4D97-D341-BB9F-BA68D7E65C71}"/>
              </a:ext>
            </a:extLst>
          </p:cNvPr>
          <p:cNvSpPr/>
          <p:nvPr/>
        </p:nvSpPr>
        <p:spPr>
          <a:xfrm>
            <a:off x="3174943" y="1479067"/>
            <a:ext cx="5609056" cy="3200998"/>
          </a:xfrm>
          <a:prstGeom prst="roundRect">
            <a:avLst>
              <a:gd name="adj" fmla="val 10954"/>
            </a:avLst>
          </a:prstGeom>
          <a:solidFill>
            <a:srgbClr val="858BDD"/>
          </a:solidFill>
          <a:ln w="9525">
            <a:solidFill>
              <a:srgbClr val="858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dirty="0"/>
              <a:t>Un groupe consultatif : </a:t>
            </a:r>
          </a:p>
          <a:p>
            <a:pPr algn="ctr"/>
            <a:r>
              <a:rPr lang="fr-FR" sz="1700" b="1" dirty="0"/>
              <a:t>24 personnes concernées </a:t>
            </a:r>
            <a:r>
              <a:rPr lang="fr-FR" sz="1700" dirty="0"/>
              <a:t>par</a:t>
            </a:r>
            <a:r>
              <a:rPr lang="fr-FR" sz="1700" b="1" dirty="0"/>
              <a:t> </a:t>
            </a:r>
            <a:r>
              <a:rPr lang="fr-FR" sz="1700" dirty="0"/>
              <a:t>la schizophrénie, les troubles bipolaires, dépressifs, du spectre autistique ou ayant vécu un premier épisode de troubles psychotiques :</a:t>
            </a:r>
          </a:p>
          <a:p>
            <a:pPr algn="ctr"/>
            <a:endParaRPr lang="fr-FR" sz="1700" dirty="0"/>
          </a:p>
          <a:p>
            <a:pPr marL="285750" indent="-285750" algn="ctr">
              <a:buFontTx/>
              <a:buChar char="-"/>
            </a:pPr>
            <a:r>
              <a:rPr lang="fr-FR" sz="1700" dirty="0"/>
              <a:t>des patients volontaires</a:t>
            </a:r>
          </a:p>
          <a:p>
            <a:pPr marL="285750" indent="-285750" algn="ctr">
              <a:buFontTx/>
              <a:buChar char="-"/>
            </a:pPr>
            <a:r>
              <a:rPr lang="fr-FR" sz="1700" dirty="0"/>
              <a:t>des aidants engagés</a:t>
            </a:r>
          </a:p>
          <a:p>
            <a:pPr marL="285750" indent="-285750" algn="ctr">
              <a:buFontTx/>
              <a:buChar char="-"/>
            </a:pPr>
            <a:r>
              <a:rPr lang="fr-FR" sz="1700" dirty="0"/>
              <a:t>des représentants d’associations d’usagers ou de familles</a:t>
            </a:r>
          </a:p>
        </p:txBody>
      </p:sp>
      <p:pic>
        <p:nvPicPr>
          <p:cNvPr id="10" name="Graphic 22" descr="Meeting with solid fill">
            <a:extLst>
              <a:ext uri="{FF2B5EF4-FFF2-40B4-BE49-F238E27FC236}">
                <a16:creationId xmlns:a16="http://schemas.microsoft.com/office/drawing/2014/main" id="{6EA04FB0-03DF-CD40-8516-09F8B45D5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735" y="1365450"/>
            <a:ext cx="1453477" cy="151404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82972D4-4FAF-5946-8105-A1EE2F9A447B}"/>
              </a:ext>
            </a:extLst>
          </p:cNvPr>
          <p:cNvSpPr txBox="1"/>
          <p:nvPr/>
        </p:nvSpPr>
        <p:spPr>
          <a:xfrm>
            <a:off x="748226" y="278184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De quoi s’agit-il ?</a:t>
            </a:r>
          </a:p>
        </p:txBody>
      </p:sp>
    </p:spTree>
    <p:extLst>
      <p:ext uri="{BB962C8B-B14F-4D97-AF65-F5344CB8AC3E}">
        <p14:creationId xmlns:p14="http://schemas.microsoft.com/office/powerpoint/2010/main" val="2632268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9435A8-EAB1-A147-8DC6-53CF98B19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 le compose 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8A6A74-37E5-E740-AC59-EAA6786B8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04A09-C513-A949-92D2-729F48DA7B3B}" type="datetime1">
              <a:rPr lang="fr-FR" smtClean="0"/>
              <a:t>31/03/2026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1BE8078-175C-4C47-B27E-25D8F79A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2A192B2-9732-224D-8C57-B31F69992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4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C50E570-9684-BE4E-B58B-BF97F722BB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1242230"/>
            <a:ext cx="8424000" cy="450000"/>
          </a:xfrm>
        </p:spPr>
        <p:txBody>
          <a:bodyPr/>
          <a:lstStyle/>
          <a:p>
            <a:r>
              <a:rPr lang="fr-FR" sz="1800" dirty="0"/>
              <a:t>Une représentation de la diversité des personnes concernées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FB714AE-16EB-D84C-9963-D9689C050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475" y="2842949"/>
            <a:ext cx="794414" cy="94805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3D8A623-0E82-9640-AC97-26FCD1DDA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994" y="3044186"/>
            <a:ext cx="1110617" cy="111061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040F1C0-5E87-3044-8093-DF0BC7E87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101" y="1598531"/>
            <a:ext cx="1219200" cy="12192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431B2C7-42CD-3E4E-84CC-43C2A3B0C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3514" y="1658923"/>
            <a:ext cx="1811801" cy="181180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BBBBB7E-467B-FF4F-B206-459E32A482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497" y="2705448"/>
            <a:ext cx="1110617" cy="111769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2B38D6D-ABDE-9941-9284-8FB45DC3AF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7290" y="1774180"/>
            <a:ext cx="2318491" cy="77436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914E83F-B01A-B44A-982A-F16EF6EC4C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722" y="2630442"/>
            <a:ext cx="1396681" cy="132248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A36C7EB-80F0-B440-9F13-7A2A748C39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032" y="1774180"/>
            <a:ext cx="1485868" cy="686149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900CF121-AC94-0645-978B-4E4C13FC88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9403" y="1698726"/>
            <a:ext cx="1898195" cy="94805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755B668-F6F3-9E48-BD9E-DD2ECEECA1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7456" y="3859212"/>
            <a:ext cx="3434717" cy="1016077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CB53B7BD-ECB3-B74C-AD17-F2EA82F493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43169" y="3599494"/>
            <a:ext cx="1688536" cy="90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11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1DE714EF-7065-EB46-BFD7-4D19895BC11B}"/>
              </a:ext>
            </a:extLst>
          </p:cNvPr>
          <p:cNvSpPr/>
          <p:nvPr/>
        </p:nvSpPr>
        <p:spPr>
          <a:xfrm>
            <a:off x="1297686" y="1597475"/>
            <a:ext cx="3529095" cy="3104507"/>
          </a:xfrm>
          <a:prstGeom prst="roundRect">
            <a:avLst/>
          </a:prstGeom>
          <a:solidFill>
            <a:srgbClr val="858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09435A8-EAB1-A147-8DC6-53CF98B19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 le compose 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8A6A74-37E5-E740-AC59-EAA6786B8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04A09-C513-A949-92D2-729F48DA7B3B}" type="datetime1">
              <a:rPr lang="fr-FR" smtClean="0"/>
              <a:t>01/04/2026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1BE8078-175C-4C47-B27E-25D8F79A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2A192B2-9732-224D-8C57-B31F69992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5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C50E570-9684-BE4E-B58B-BF97F722BB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1242230"/>
            <a:ext cx="8424000" cy="450000"/>
          </a:xfrm>
        </p:spPr>
        <p:txBody>
          <a:bodyPr/>
          <a:lstStyle/>
          <a:p>
            <a:r>
              <a:rPr lang="fr-FR" sz="1800" dirty="0"/>
              <a:t>Une représentation de la diversité des personnes concernées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1DE4300F-202C-B34E-A50E-76F7E7A9D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313579"/>
              </p:ext>
            </p:extLst>
          </p:nvPr>
        </p:nvGraphicFramePr>
        <p:xfrm>
          <a:off x="1655045" y="1782230"/>
          <a:ext cx="2812851" cy="2700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7617">
                  <a:extLst>
                    <a:ext uri="{9D8B030D-6E8A-4147-A177-3AD203B41FA5}">
                      <a16:colId xmlns:a16="http://schemas.microsoft.com/office/drawing/2014/main" val="692481227"/>
                    </a:ext>
                  </a:extLst>
                </a:gridCol>
                <a:gridCol w="937617">
                  <a:extLst>
                    <a:ext uri="{9D8B030D-6E8A-4147-A177-3AD203B41FA5}">
                      <a16:colId xmlns:a16="http://schemas.microsoft.com/office/drawing/2014/main" val="2772805716"/>
                    </a:ext>
                  </a:extLst>
                </a:gridCol>
                <a:gridCol w="937617">
                  <a:extLst>
                    <a:ext uri="{9D8B030D-6E8A-4147-A177-3AD203B41FA5}">
                      <a16:colId xmlns:a16="http://schemas.microsoft.com/office/drawing/2014/main" val="3068188057"/>
                    </a:ext>
                  </a:extLst>
                </a:gridCol>
              </a:tblGrid>
              <a:tr h="1125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Stéphane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COGNON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GHU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extLst>
                  <a:ext uri="{0D108BD9-81ED-4DB2-BD59-A6C34878D82A}">
                    <a16:rowId xmlns:a16="http://schemas.microsoft.com/office/drawing/2014/main" val="1165042393"/>
                  </a:ext>
                </a:extLst>
              </a:tr>
              <a:tr h="1125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Mirène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PATAMIA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Vinatier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extLst>
                  <a:ext uri="{0D108BD9-81ED-4DB2-BD59-A6C34878D82A}">
                    <a16:rowId xmlns:a16="http://schemas.microsoft.com/office/drawing/2014/main" val="3159174255"/>
                  </a:ext>
                </a:extLst>
              </a:tr>
              <a:tr h="1125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Anne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ROYNEAU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Vinatier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extLst>
                  <a:ext uri="{0D108BD9-81ED-4DB2-BD59-A6C34878D82A}">
                    <a16:rowId xmlns:a16="http://schemas.microsoft.com/office/drawing/2014/main" val="2360713461"/>
                  </a:ext>
                </a:extLst>
              </a:tr>
              <a:tr h="1125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Louis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VOLLE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Vinatier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extLst>
                  <a:ext uri="{0D108BD9-81ED-4DB2-BD59-A6C34878D82A}">
                    <a16:rowId xmlns:a16="http://schemas.microsoft.com/office/drawing/2014/main" val="3321856350"/>
                  </a:ext>
                </a:extLst>
              </a:tr>
              <a:tr h="1125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Jocelyne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VIATEAU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Unafam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extLst>
                  <a:ext uri="{0D108BD9-81ED-4DB2-BD59-A6C34878D82A}">
                    <a16:rowId xmlns:a16="http://schemas.microsoft.com/office/drawing/2014/main" val="3716020060"/>
                  </a:ext>
                </a:extLst>
              </a:tr>
              <a:tr h="1125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Hélène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CHASTANIER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Unafam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extLst>
                  <a:ext uri="{0D108BD9-81ED-4DB2-BD59-A6C34878D82A}">
                    <a16:rowId xmlns:a16="http://schemas.microsoft.com/office/drawing/2014/main" val="1322046518"/>
                  </a:ext>
                </a:extLst>
              </a:tr>
              <a:tr h="1125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Blandine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BOUSSARD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Argos2001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extLst>
                  <a:ext uri="{0D108BD9-81ED-4DB2-BD59-A6C34878D82A}">
                    <a16:rowId xmlns:a16="http://schemas.microsoft.com/office/drawing/2014/main" val="1961657887"/>
                  </a:ext>
                </a:extLst>
              </a:tr>
              <a:tr h="1125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Patrice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FRADET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Argos2001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extLst>
                  <a:ext uri="{0D108BD9-81ED-4DB2-BD59-A6C34878D82A}">
                    <a16:rowId xmlns:a16="http://schemas.microsoft.com/office/drawing/2014/main" val="1155465310"/>
                  </a:ext>
                </a:extLst>
              </a:tr>
              <a:tr h="1125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Eliane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MELON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Argos2001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extLst>
                  <a:ext uri="{0D108BD9-81ED-4DB2-BD59-A6C34878D82A}">
                    <a16:rowId xmlns:a16="http://schemas.microsoft.com/office/drawing/2014/main" val="4005905380"/>
                  </a:ext>
                </a:extLst>
              </a:tr>
              <a:tr h="1125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Stef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BONNOT-BRIEY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PAARI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extLst>
                  <a:ext uri="{0D108BD9-81ED-4DB2-BD59-A6C34878D82A}">
                    <a16:rowId xmlns:a16="http://schemas.microsoft.com/office/drawing/2014/main" val="2984883603"/>
                  </a:ext>
                </a:extLst>
              </a:tr>
              <a:tr h="1125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David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MARTINELLI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Positive Minders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extLst>
                  <a:ext uri="{0D108BD9-81ED-4DB2-BD59-A6C34878D82A}">
                    <a16:rowId xmlns:a16="http://schemas.microsoft.com/office/drawing/2014/main" val="1904938102"/>
                  </a:ext>
                </a:extLst>
              </a:tr>
              <a:tr h="1125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Elise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MARTINELLI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Positive Minders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extLst>
                  <a:ext uri="{0D108BD9-81ED-4DB2-BD59-A6C34878D82A}">
                    <a16:rowId xmlns:a16="http://schemas.microsoft.com/office/drawing/2014/main" val="276726009"/>
                  </a:ext>
                </a:extLst>
              </a:tr>
              <a:tr h="1125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Hélène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BENSOUSSAN 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Positive Minders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extLst>
                  <a:ext uri="{0D108BD9-81ED-4DB2-BD59-A6C34878D82A}">
                    <a16:rowId xmlns:a16="http://schemas.microsoft.com/office/drawing/2014/main" val="1030282484"/>
                  </a:ext>
                </a:extLst>
              </a:tr>
              <a:tr h="1125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Jean Cristophe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LEROY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Positive Minders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extLst>
                  <a:ext uri="{0D108BD9-81ED-4DB2-BD59-A6C34878D82A}">
                    <a16:rowId xmlns:a16="http://schemas.microsoft.com/office/drawing/2014/main" val="2194836118"/>
                  </a:ext>
                </a:extLst>
              </a:tr>
              <a:tr h="1125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Philippa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MOTTE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Personne concernée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extLst>
                  <a:ext uri="{0D108BD9-81ED-4DB2-BD59-A6C34878D82A}">
                    <a16:rowId xmlns:a16="http://schemas.microsoft.com/office/drawing/2014/main" val="137183812"/>
                  </a:ext>
                </a:extLst>
              </a:tr>
              <a:tr h="1125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Olivier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DUCOUREAU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Personne concernée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extLst>
                  <a:ext uri="{0D108BD9-81ED-4DB2-BD59-A6C34878D82A}">
                    <a16:rowId xmlns:a16="http://schemas.microsoft.com/office/drawing/2014/main" val="2871700270"/>
                  </a:ext>
                </a:extLst>
              </a:tr>
              <a:tr h="1125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Emilie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GARANDEL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Argos2001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extLst>
                  <a:ext uri="{0D108BD9-81ED-4DB2-BD59-A6C34878D82A}">
                    <a16:rowId xmlns:a16="http://schemas.microsoft.com/office/drawing/2014/main" val="2166352058"/>
                  </a:ext>
                </a:extLst>
              </a:tr>
              <a:tr h="1125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Dominique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GUILLOT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Argos2001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extLst>
                  <a:ext uri="{0D108BD9-81ED-4DB2-BD59-A6C34878D82A}">
                    <a16:rowId xmlns:a16="http://schemas.microsoft.com/office/drawing/2014/main" val="2518205842"/>
                  </a:ext>
                </a:extLst>
              </a:tr>
              <a:tr h="1125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Emmanuelle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REMOND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Unafam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extLst>
                  <a:ext uri="{0D108BD9-81ED-4DB2-BD59-A6C34878D82A}">
                    <a16:rowId xmlns:a16="http://schemas.microsoft.com/office/drawing/2014/main" val="1143604976"/>
                  </a:ext>
                </a:extLst>
              </a:tr>
              <a:tr h="1125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Claude *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FINKELSTEIN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FNAPSY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extLst>
                  <a:ext uri="{0D108BD9-81ED-4DB2-BD59-A6C34878D82A}">
                    <a16:rowId xmlns:a16="http://schemas.microsoft.com/office/drawing/2014/main" val="2010004369"/>
                  </a:ext>
                </a:extLst>
              </a:tr>
              <a:tr h="1125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Jerome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ADAM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Tout pour etre heureux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extLst>
                  <a:ext uri="{0D108BD9-81ED-4DB2-BD59-A6C34878D82A}">
                    <a16:rowId xmlns:a16="http://schemas.microsoft.com/office/drawing/2014/main" val="2556170813"/>
                  </a:ext>
                </a:extLst>
              </a:tr>
              <a:tr h="1125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Fabienne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BLAIN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collectif schyzophrénie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extLst>
                  <a:ext uri="{0D108BD9-81ED-4DB2-BD59-A6C34878D82A}">
                    <a16:rowId xmlns:a16="http://schemas.microsoft.com/office/drawing/2014/main" val="119019247"/>
                  </a:ext>
                </a:extLst>
              </a:tr>
              <a:tr h="1125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Caroline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MATTE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La Maison perchée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extLst>
                  <a:ext uri="{0D108BD9-81ED-4DB2-BD59-A6C34878D82A}">
                    <a16:rowId xmlns:a16="http://schemas.microsoft.com/office/drawing/2014/main" val="1017286083"/>
                  </a:ext>
                </a:extLst>
              </a:tr>
              <a:tr h="112514"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Sandrine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BROUTIN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Fondation Falret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6" marR="5626" marT="5626" marB="0" anchor="b"/>
                </a:tc>
                <a:extLst>
                  <a:ext uri="{0D108BD9-81ED-4DB2-BD59-A6C34878D82A}">
                    <a16:rowId xmlns:a16="http://schemas.microsoft.com/office/drawing/2014/main" val="1220134633"/>
                  </a:ext>
                </a:extLst>
              </a:tr>
            </a:tbl>
          </a:graphicData>
        </a:graphic>
      </p:graphicFrame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87E953C7-815A-2647-A51B-133D32CE441A}"/>
              </a:ext>
            </a:extLst>
          </p:cNvPr>
          <p:cNvSpPr/>
          <p:nvPr/>
        </p:nvSpPr>
        <p:spPr>
          <a:xfrm>
            <a:off x="5438779" y="1930479"/>
            <a:ext cx="2050176" cy="1738695"/>
          </a:xfrm>
          <a:prstGeom prst="roundRect">
            <a:avLst/>
          </a:prstGeom>
          <a:solidFill>
            <a:srgbClr val="858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Marion LEBOYER</a:t>
            </a:r>
          </a:p>
          <a:p>
            <a:pPr algn="ctr"/>
            <a:r>
              <a:rPr lang="fr-FR" sz="1000" dirty="0"/>
              <a:t>Romain REY</a:t>
            </a:r>
          </a:p>
          <a:p>
            <a:pPr algn="ctr"/>
            <a:r>
              <a:rPr lang="fr-FR" sz="1000" dirty="0"/>
              <a:t>Marie-Hélène SOTO</a:t>
            </a:r>
          </a:p>
          <a:p>
            <a:pPr algn="ctr"/>
            <a:r>
              <a:rPr lang="fr-FR" sz="1000" dirty="0"/>
              <a:t>Ophélia GODIN</a:t>
            </a:r>
          </a:p>
          <a:p>
            <a:pPr algn="ctr"/>
            <a:r>
              <a:rPr lang="fr-FR" sz="1000" dirty="0"/>
              <a:t>Vanessa RALLI</a:t>
            </a:r>
          </a:p>
          <a:p>
            <a:pPr algn="ctr"/>
            <a:r>
              <a:rPr lang="fr-FR" sz="1000" dirty="0" err="1"/>
              <a:t>Imene</a:t>
            </a:r>
            <a:r>
              <a:rPr lang="fr-FR" sz="1000" dirty="0"/>
              <a:t> BEN MOHAMED</a:t>
            </a:r>
          </a:p>
          <a:p>
            <a:pPr algn="ctr"/>
            <a:r>
              <a:rPr lang="fr-FR" sz="1000" dirty="0"/>
              <a:t>Jasmina MALLET</a:t>
            </a:r>
          </a:p>
        </p:txBody>
      </p:sp>
    </p:spTree>
    <p:extLst>
      <p:ext uri="{BB962C8B-B14F-4D97-AF65-F5344CB8AC3E}">
        <p14:creationId xmlns:p14="http://schemas.microsoft.com/office/powerpoint/2010/main" val="1093359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8363C3-0B45-944F-A935-6598F2FD8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ce comité est-il indispensable 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8CB78B6-B866-6040-AED2-7333EC23C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04A09-C513-A949-92D2-729F48DA7B3B}" type="datetime1">
              <a:rPr lang="fr-FR" smtClean="0"/>
              <a:t>31/03/2026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4708C4-C860-544F-8474-000CC79D1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6C1A8B-6B38-A64C-BF28-581F57D81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6</a:t>
            </a:fld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F73C05D-764A-2646-84F9-527B7B681956}"/>
              </a:ext>
            </a:extLst>
          </p:cNvPr>
          <p:cNvSpPr/>
          <p:nvPr/>
        </p:nvSpPr>
        <p:spPr>
          <a:xfrm>
            <a:off x="359999" y="1479067"/>
            <a:ext cx="2576946" cy="1795550"/>
          </a:xfrm>
          <a:prstGeom prst="roundRect">
            <a:avLst/>
          </a:prstGeom>
          <a:solidFill>
            <a:srgbClr val="475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BD35F6E7-066E-8C4A-B764-AF52191D94EF}"/>
              </a:ext>
            </a:extLst>
          </p:cNvPr>
          <p:cNvSpPr/>
          <p:nvPr/>
        </p:nvSpPr>
        <p:spPr>
          <a:xfrm>
            <a:off x="3174943" y="1479067"/>
            <a:ext cx="5609056" cy="3200998"/>
          </a:xfrm>
          <a:prstGeom prst="roundRect">
            <a:avLst>
              <a:gd name="adj" fmla="val 10954"/>
            </a:avLst>
          </a:prstGeom>
          <a:solidFill>
            <a:srgbClr val="4753CC"/>
          </a:solidFill>
          <a:ln w="9525">
            <a:solidFill>
              <a:srgbClr val="858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b="1" dirty="0"/>
              <a:t>INSCRIRE LE PEPR DANS UNE DÉMARCHE </a:t>
            </a:r>
          </a:p>
          <a:p>
            <a:pPr algn="ctr"/>
            <a:r>
              <a:rPr lang="fr-FR" sz="1700" b="1" dirty="0"/>
              <a:t>PARTICIPATIVE, DE CO-CONSTRUCTION</a:t>
            </a:r>
          </a:p>
          <a:p>
            <a:pPr algn="ctr"/>
            <a:endParaRPr lang="fr-FR" sz="1700" dirty="0"/>
          </a:p>
          <a:p>
            <a:pPr marL="230188" indent="-230188" algn="ctr">
              <a:buFont typeface="+mj-lt"/>
              <a:buAutoNum type="arabicPeriod"/>
            </a:pPr>
            <a:r>
              <a:rPr lang="fr-FR" sz="1400" dirty="0"/>
              <a:t>Intégrer le point de vu et le vécu des personnes concernées</a:t>
            </a:r>
          </a:p>
          <a:p>
            <a:pPr marL="230188" indent="-230188" algn="ctr">
              <a:buFont typeface="+mj-lt"/>
              <a:buAutoNum type="arabicPeriod"/>
            </a:pPr>
            <a:r>
              <a:rPr lang="fr-FR" sz="1400" dirty="0"/>
              <a:t>S’assurer que les objectifs de l’études ciblent leurs attentes prioritaires, leurs besoins et leur vécu</a:t>
            </a:r>
          </a:p>
          <a:p>
            <a:pPr marL="230188" indent="-230188" algn="ctr">
              <a:buFont typeface="+mj-lt"/>
              <a:buAutoNum type="arabicPeriod"/>
            </a:pPr>
            <a:r>
              <a:rPr lang="fr-FR" sz="1400" dirty="0"/>
              <a:t>Faire évoluer les méthodes et les outils selon le point de vue des personnes concernées qui participeront et resteront dans la cohorte</a:t>
            </a:r>
          </a:p>
          <a:p>
            <a:pPr marL="230188" indent="-230188" algn="ctr">
              <a:buFont typeface="+mj-lt"/>
              <a:buAutoNum type="arabicPeriod"/>
            </a:pPr>
            <a:r>
              <a:rPr lang="fr-FR" sz="1400" dirty="0"/>
              <a:t>Intégrer la voix des usagers dans un projet scientifique majeur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616D960-AA3C-3C4A-AC79-C52042E295A8}"/>
              </a:ext>
            </a:extLst>
          </p:cNvPr>
          <p:cNvSpPr txBox="1"/>
          <p:nvPr/>
        </p:nvSpPr>
        <p:spPr>
          <a:xfrm>
            <a:off x="346678" y="2781840"/>
            <a:ext cx="2603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Rôle des experts de vécu</a:t>
            </a:r>
          </a:p>
        </p:txBody>
      </p:sp>
      <p:pic>
        <p:nvPicPr>
          <p:cNvPr id="12" name="Graphic 11" descr="Heart with pulse outline">
            <a:extLst>
              <a:ext uri="{FF2B5EF4-FFF2-40B4-BE49-F238E27FC236}">
                <a16:creationId xmlns:a16="http://schemas.microsoft.com/office/drawing/2014/main" id="{2B9E613C-0709-144C-A5F7-410130B26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244" y="1459217"/>
            <a:ext cx="1342474" cy="1342474"/>
          </a:xfrm>
          <a:prstGeom prst="rect">
            <a:avLst/>
          </a:prstGeom>
        </p:spPr>
      </p:pic>
      <p:pic>
        <p:nvPicPr>
          <p:cNvPr id="13" name="Graphique 34" descr="Partie gauche du cerveau avec un remplissage uni">
            <a:extLst>
              <a:ext uri="{FF2B5EF4-FFF2-40B4-BE49-F238E27FC236}">
                <a16:creationId xmlns:a16="http://schemas.microsoft.com/office/drawing/2014/main" id="{1D640950-6A5A-F54F-A686-86A36F8E7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313" y="1479067"/>
            <a:ext cx="1248383" cy="124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1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020F14-EC4F-074F-8812-79D928597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fonctionnement du PAB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1FA4985-61A7-1643-A640-C96E7C816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04A09-C513-A949-92D2-729F48DA7B3B}" type="datetime1">
              <a:rPr lang="fr-FR" smtClean="0"/>
              <a:t>31/03/2026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196A0A-68BE-6644-82F7-37DD7A2DC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AD992CC-B18B-D541-BCC8-4EDEEB96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7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2FB790E-AB55-054E-9E80-F48AF36FD0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6" y="1260998"/>
            <a:ext cx="8424000" cy="450000"/>
          </a:xfrm>
        </p:spPr>
        <p:txBody>
          <a:bodyPr/>
          <a:lstStyle/>
          <a:p>
            <a:r>
              <a:rPr lang="fr-FR" sz="1800" dirty="0"/>
              <a:t>Co-construire dès la conception du projet puis longitudinalement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835BDC7-800C-F34D-BEF2-56A8A93811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776" y="2249100"/>
            <a:ext cx="8676367" cy="2700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Réunions organisées de manière régulière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Possibilité de retours entre les réunions via des questionnaires ou entretiens individuels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Une synthèse de chaque réunion est envoyée à tous les membres avec un plan d’actions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46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23F85A-FE41-A74A-93DE-584E784CE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du PAB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93BEC98-34E9-4240-A349-A4EC414EE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04A09-C513-A949-92D2-729F48DA7B3B}" type="datetime1">
              <a:rPr lang="fr-FR" smtClean="0"/>
              <a:t>31/03/2026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3E9C83C-39BF-384B-AA25-11D2391A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6DA827-CE10-D942-B344-F6090A6BA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8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17F01BD-5381-B048-A85E-17C90C0D9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62" y="1411155"/>
            <a:ext cx="7384648" cy="314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06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marL="0" indent="0">
              <a:buNone/>
              <a:defRPr/>
            </a:pPr>
            <a:r>
              <a:rPr lang="fr-FR" dirty="0"/>
              <a:t>2. Co-construction</a:t>
            </a:r>
            <a:endParaRPr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370F3BA2-B734-6440-8DC0-D8648E76104C}" type="datetime1">
              <a:rPr lang="fr-FR"/>
              <a:t>01/04/2026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244826"/>
      </p:ext>
    </p:extLst>
  </p:cSld>
  <p:clrMapOvr>
    <a:masterClrMapping/>
  </p:clrMapOvr>
</p:sld>
</file>

<file path=ppt/theme/theme1.xml><?xml version="1.0" encoding="utf-8"?>
<a:theme xmlns:a="http://schemas.openxmlformats.org/drawingml/2006/main" name="FRANCE 2030">
  <a:themeElements>
    <a:clrScheme name="FRANCE 2030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00091"/>
      </a:accent1>
      <a:accent2>
        <a:srgbClr val="E1000F"/>
      </a:accent2>
      <a:accent3>
        <a:srgbClr val="80808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Marianne - Marianne">
      <a:majorFont>
        <a:latin typeface="Marianne"/>
        <a:ea typeface="Arial"/>
        <a:cs typeface="Arial"/>
      </a:majorFont>
      <a:minorFont>
        <a:latin typeface="Marianne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FRANCE 2030</Template>
  <TotalTime>1232</TotalTime>
  <Words>901</Words>
  <Application>Microsoft Macintosh PowerPoint</Application>
  <PresentationFormat>Affichage à l'écran (16:9)</PresentationFormat>
  <Paragraphs>254</Paragraphs>
  <Slides>19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Marianne</vt:lpstr>
      <vt:lpstr>Marianne Medium</vt:lpstr>
      <vt:lpstr>Wingdings</vt:lpstr>
      <vt:lpstr>FRANCE 2030</vt:lpstr>
      <vt:lpstr>Le rôle du Patient Advisory Board</vt:lpstr>
      <vt:lpstr>Le Patient Advisory Board du PEPR Propsy</vt:lpstr>
      <vt:lpstr>Qu’est-ce que le PAB ?</vt:lpstr>
      <vt:lpstr>Qui le compose ?</vt:lpstr>
      <vt:lpstr>Qui le compose ?</vt:lpstr>
      <vt:lpstr>Pourquoi ce comité est-il indispensable ?</vt:lpstr>
      <vt:lpstr>Le fonctionnement du PAB  </vt:lpstr>
      <vt:lpstr>Objectifs du PAB</vt:lpstr>
      <vt:lpstr>2. Co-construction</vt:lpstr>
      <vt:lpstr>Les apports du PAB</vt:lpstr>
      <vt:lpstr>Les apports du PAB</vt:lpstr>
      <vt:lpstr>Les apports du PAB</vt:lpstr>
      <vt:lpstr>Les apports du PAB</vt:lpstr>
      <vt:lpstr>Les apports du PAB</vt:lpstr>
      <vt:lpstr>Les apports du PAB</vt:lpstr>
      <vt:lpstr>3. Perspectives</vt:lpstr>
      <vt:lpstr>Perspectives</vt:lpstr>
      <vt:lpstr>Perspectives</vt:lpstr>
      <vt:lpstr>Retrouvez toutes nos actualités</vt:lpstr>
    </vt:vector>
  </TitlesOfParts>
  <Manager>FRANCE 2030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sur 2 lignes maximum</dc:title>
  <dc:subject>FRANCE 2030</dc:subject>
  <dc:creator>Martial Kurtz</dc:creator>
  <cp:lastModifiedBy>Romain Rey</cp:lastModifiedBy>
  <cp:revision>38</cp:revision>
  <dcterms:created xsi:type="dcterms:W3CDTF">2023-07-26T21:32:17Z</dcterms:created>
  <dcterms:modified xsi:type="dcterms:W3CDTF">2026-04-01T14:09:34Z</dcterms:modified>
</cp:coreProperties>
</file>