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147482621" r:id="rId4"/>
    <p:sldId id="2147482628" r:id="rId5"/>
    <p:sldId id="2147482636" r:id="rId6"/>
    <p:sldId id="2147482630" r:id="rId7"/>
    <p:sldId id="2147482631" r:id="rId8"/>
    <p:sldId id="2147482634" r:id="rId9"/>
    <p:sldId id="2147482635" r:id="rId10"/>
    <p:sldId id="2147482641" r:id="rId11"/>
    <p:sldId id="2147482645" r:id="rId12"/>
    <p:sldId id="2147482639" r:id="rId13"/>
    <p:sldId id="264" r:id="rId14"/>
  </p:sldIdLst>
  <p:sldSz cx="9144000" cy="5143500" type="screen16x9"/>
  <p:notesSz cx="6858000" cy="9144000"/>
  <p:defaultTextStyle>
    <a:defPPr>
      <a:defRPr lang="fr-FR"/>
    </a:defPPr>
    <a:lvl1pPr marL="0" algn="l" defTabSz="914378">
      <a:defRPr sz="18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>
      <a:defRPr sz="18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>
      <a:defRPr sz="18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>
      <a:defRPr sz="18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>
      <a:defRPr sz="18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>
      <a:defRPr sz="18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8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8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6E9"/>
    <a:srgbClr val="76D6FF"/>
    <a:srgbClr val="B6B6FF"/>
    <a:srgbClr val="010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/>
    <p:restoredTop sz="94679"/>
  </p:normalViewPr>
  <p:slideViewPr>
    <p:cSldViewPr snapToGrid="0" showGuides="1">
      <p:cViewPr varScale="1">
        <p:scale>
          <a:sx n="150" d="100"/>
          <a:sy n="150" d="100"/>
        </p:scale>
        <p:origin x="232" y="160"/>
      </p:cViewPr>
      <p:guideLst>
        <p:guide orient="horz" pos="162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680E798-53FF-4C51-A981-953463752515}" type="datetimeFigureOut">
              <a:rPr lang="fr-FR"/>
              <a:t>01/04/2026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1B06CD8F-B7ED-4A05-9FB1-A01CC0EF02CC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>
      <a:defRPr sz="1200">
        <a:solidFill>
          <a:schemeClr val="tx1"/>
        </a:solidFill>
        <a:latin typeface="Arial"/>
        <a:ea typeface="+mn-ea"/>
        <a:cs typeface="+mn-cs"/>
      </a:defRPr>
    </a:lvl1pPr>
    <a:lvl2pPr marL="457189" algn="l" defTabSz="914378">
      <a:defRPr sz="1200">
        <a:solidFill>
          <a:schemeClr val="tx1"/>
        </a:solidFill>
        <a:latin typeface="Arial"/>
        <a:ea typeface="+mn-ea"/>
        <a:cs typeface="+mn-cs"/>
      </a:defRPr>
    </a:lvl2pPr>
    <a:lvl3pPr marL="914378" algn="l" defTabSz="914378">
      <a:defRPr sz="1200">
        <a:solidFill>
          <a:schemeClr val="tx1"/>
        </a:solidFill>
        <a:latin typeface="Arial"/>
        <a:ea typeface="+mn-ea"/>
        <a:cs typeface="+mn-cs"/>
      </a:defRPr>
    </a:lvl3pPr>
    <a:lvl4pPr marL="1371566" algn="l" defTabSz="914378">
      <a:defRPr sz="1200">
        <a:solidFill>
          <a:schemeClr val="tx1"/>
        </a:solidFill>
        <a:latin typeface="Arial"/>
        <a:ea typeface="+mn-ea"/>
        <a:cs typeface="+mn-cs"/>
      </a:defRPr>
    </a:lvl4pPr>
    <a:lvl5pPr marL="1828754" algn="l" defTabSz="914378">
      <a:defRPr sz="1200">
        <a:solidFill>
          <a:schemeClr val="tx1"/>
        </a:solidFill>
        <a:latin typeface="Arial"/>
        <a:ea typeface="+mn-ea"/>
        <a:cs typeface="+mn-cs"/>
      </a:defRPr>
    </a:lvl5pPr>
    <a:lvl6pPr marL="2285943" algn="l" defTabSz="914378">
      <a:defRPr sz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>
      <a:defRPr sz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>
      <a:defRPr sz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39E62-D8C4-A5FC-A48C-FAA22157299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8E87B-87CF-CA84-277E-3F6A8BEEA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FAF0C4-4589-2734-615E-94F2226D9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1367F-3DC9-C3BA-4BF4-D89FD89AD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E456CF-77AF-F09C-3642-997BAC8196A9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714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F30601-C204-81C3-5CB5-A69752FB1FF2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7A7C0-35BD-1095-A4D8-A1D0CA0F5B3E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DBDF-9A9E-99FA-953D-B3F499C90AF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128C4-1DBA-7EB1-4BD3-CA241241C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89A99-F983-6239-A52C-C81881E86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0CA79-1B97-4CBD-0F11-077F19D71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7A7C0-35BD-1095-A4D8-A1D0CA0F5B3E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48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DB509-A359-82D7-9B8B-595160436F0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A3A40-7A78-5DC6-791B-CDAE3EDA2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DE560B-BBD6-8EF0-636A-59CB0CB8D5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CB612-3AD2-CA6C-9CEA-040C86E01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7A7C0-35BD-1095-A4D8-A1D0CA0F5B3E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38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074CD-7DFB-CDCA-CE61-5807F5A347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01E025-3D72-54AB-CC27-585CFEEBD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51E87-2A2D-F9B3-E38B-C03C82685E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0907B-9AE2-A710-8CC7-C3C9646425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E456CF-77AF-F09C-3642-997BAC8196A9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10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4F98D-280F-6691-0B27-A7C7663213C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7EF74-B071-B735-C6C6-71EBBF423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3DD4B-D705-A47B-3100-BA7A171BB4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56BC4-6C16-459D-DBD2-23F161BF6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E456CF-77AF-F09C-3642-997BAC8196A9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29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83AD-2715-DF74-915D-E732C96ECB6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7D23C-82DD-3747-CB2B-0F9B67C5E4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E3844F-3A47-A361-254F-95EF5EDC43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714A2-1A29-749B-C03D-68C645E43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E456CF-77AF-F09C-3642-997BAC8196A9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03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F5BE3-6661-E20B-7248-58D7EBB12DF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F9980-F5A0-884F-2261-1368946BB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6AE09-88C1-75CC-25E0-6819CD59C3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8C610-4A45-2E72-1236-C60F9C943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E456CF-77AF-F09C-3642-997BAC8196A9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88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BA263-664C-C5FA-9810-C30CD26873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3B32C-0054-2F24-1BA1-2B0862FC6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AA68A7-03CB-63DA-6BE5-1DDB9552A8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2D21C-CCB7-6D4C-3B25-2FF247052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E456CF-77AF-F09C-3642-997BAC8196A9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20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BrunoBonnellOff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instagram.com/gouvernementfr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groups/12732443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  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369888" y="1073596"/>
            <a:ext cx="8774112" cy="371112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136790" y="2618355"/>
            <a:ext cx="6647210" cy="38472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01/04/2026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5701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627784" y="3323898"/>
            <a:ext cx="5688632" cy="1223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95433" y="2447889"/>
            <a:ext cx="1436566" cy="796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  Description générée automatiquement"/>
          <p:cNvPicPr>
            <a:picLocks noChangeAspect="1"/>
          </p:cNvPicPr>
          <p:nvPr userDrawn="1"/>
        </p:nvPicPr>
        <p:blipFill>
          <a:blip r:embed="rId2"/>
          <a:srcRect l="822" b="200"/>
          <a:stretch/>
        </p:blipFill>
        <p:spPr bwMode="gray">
          <a:xfrm>
            <a:off x="369888" y="1073596"/>
            <a:ext cx="8774112" cy="3711128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193163" y="2870204"/>
            <a:ext cx="190800" cy="1908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3200943" y="2424105"/>
            <a:ext cx="4521542" cy="797069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01/04/2026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420258"/>
            <a:ext cx="7200000" cy="360000"/>
          </a:xfrm>
        </p:spPr>
        <p:txBody>
          <a:bodyPr/>
          <a:lstStyle>
            <a:lvl1pPr>
              <a:defRPr sz="1100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pic>
        <p:nvPicPr>
          <p:cNvPr id="12" name="Image 11" descr="Une image contenant texte, clipart  Description générée automatiquement"/>
          <p:cNvPicPr>
            <a:picLocks noChangeAspect="1"/>
          </p:cNvPicPr>
          <p:nvPr userDrawn="1"/>
        </p:nvPicPr>
        <p:blipFill>
          <a:blip r:embed="rId4"/>
          <a:srcRect r="69997"/>
          <a:stretch/>
        </p:blipFill>
        <p:spPr bwMode="gray">
          <a:xfrm>
            <a:off x="3675497" y="2857754"/>
            <a:ext cx="216024" cy="2166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/>
        </p:blipFill>
        <p:spPr bwMode="gray">
          <a:xfrm>
            <a:off x="360000" y="244628"/>
            <a:ext cx="642608" cy="702343"/>
          </a:xfrm>
          <a:prstGeom prst="rect">
            <a:avLst/>
          </a:prstGeom>
        </p:spPr>
      </p:pic>
      <p:pic>
        <p:nvPicPr>
          <p:cNvPr id="3" name="Image 2" descr="Une image contenant texte, clipart  Description générée automatiquement"/>
          <p:cNvPicPr>
            <a:picLocks noChangeAspect="1"/>
          </p:cNvPicPr>
          <p:nvPr userDrawn="1"/>
        </p:nvPicPr>
        <p:blipFill>
          <a:blip r:embed="rId4"/>
          <a:srcRect l="35004" r="34992"/>
          <a:stretch/>
        </p:blipFill>
        <p:spPr bwMode="gray">
          <a:xfrm>
            <a:off x="3927525" y="2857754"/>
            <a:ext cx="216024" cy="216610"/>
          </a:xfrm>
          <a:prstGeom prst="rect">
            <a:avLst/>
          </a:prstGeom>
        </p:spPr>
      </p:pic>
      <p:sp>
        <p:nvSpPr>
          <p:cNvPr id="5" name="Rectangle 4">
            <a:hlinkClick r:id="rId6"/>
          </p:cNvPr>
          <p:cNvSpPr/>
          <p:nvPr userDrawn="1"/>
        </p:nvSpPr>
        <p:spPr bwMode="auto">
          <a:xfrm>
            <a:off x="4176819" y="2857753"/>
            <a:ext cx="216024" cy="216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hlinkClick r:id="rId7"/>
          </p:cNvPr>
          <p:cNvSpPr/>
          <p:nvPr userDrawn="1"/>
        </p:nvSpPr>
        <p:spPr bwMode="auto">
          <a:xfrm>
            <a:off x="3927525" y="2857753"/>
            <a:ext cx="215943" cy="21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hlinkClick r:id="rId8"/>
          </p:cNvPr>
          <p:cNvSpPr/>
          <p:nvPr userDrawn="1"/>
        </p:nvSpPr>
        <p:spPr bwMode="auto">
          <a:xfrm>
            <a:off x="3674153" y="2859782"/>
            <a:ext cx="217288" cy="21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519702" y="2139702"/>
            <a:ext cx="2402901" cy="1331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638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449263" indent="-180975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200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C439659-9259-BA44-B592-6AD8704D0F33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181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2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52309"/>
            <a:ext cx="2520000" cy="2700000"/>
          </a:xfrm>
        </p:spPr>
        <p:txBody>
          <a:bodyPr/>
          <a:lstStyle>
            <a:lvl1pPr marL="268288" indent="-268288">
              <a:spcBef>
                <a:spcPts val="400"/>
              </a:spcBef>
              <a:spcAft>
                <a:spcPts val="800"/>
              </a:spcAft>
              <a:buFont typeface="+mj-lt"/>
              <a:buAutoNum type="arabicPeriod" startAt="3"/>
              <a:defRPr b="1"/>
            </a:lvl1pPr>
            <a:lvl2pPr marL="496888" indent="-228600">
              <a:spcAft>
                <a:spcPts val="800"/>
              </a:spcAft>
              <a:buFont typeface="+mj-lt"/>
              <a:buAutoNum type="arabicPeriod"/>
              <a:defRPr/>
            </a:lvl2pPr>
            <a:lvl3pPr marL="536575" indent="0">
              <a:buNone/>
              <a:defRPr/>
            </a:lvl3pPr>
            <a:lvl4pPr marL="536575" indent="0">
              <a:buNone/>
              <a:defRPr/>
            </a:lvl4pPr>
            <a:lvl5pPr marL="53657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706438"/>
            <a:ext cx="9144000" cy="443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0" y="705611"/>
            <a:ext cx="9144000" cy="4437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57"/>
            <a:ext cx="8424000" cy="333619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4243E-5BFC-EB40-923F-E0D0C8E9CC1F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 l="114" r="114"/>
          <a:stretch/>
        </p:blipFill>
        <p:spPr bwMode="gray">
          <a:xfrm>
            <a:off x="1" y="704700"/>
            <a:ext cx="9143999" cy="443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21600"/>
            <a:ext cx="8424000" cy="3337200"/>
          </a:xfrm>
        </p:spPr>
        <p:txBody>
          <a:bodyPr anchor="ctr" anchorCtr="0"/>
          <a:lstStyle>
            <a:lvl1pPr marL="540000" indent="-540000">
              <a:buFont typeface="+mj-lt"/>
              <a:buAutoNum type="arabicPeriod"/>
              <a:defRPr sz="33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E0EE09-3A95-B84F-BD35-5EE9339016AC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67304A09-C513-A949-92D2-729F48DA7B3B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8424862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sur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AF892652-7149-CC4F-A4DC-0DCC12314012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0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2776" y="1893600"/>
            <a:ext cx="2520000" cy="27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92D429E-49CE-1D4A-975D-C9FFE0829B28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04000" y="1893600"/>
            <a:ext cx="5580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3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 b="1"/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6" y="1893599"/>
            <a:ext cx="2520000" cy="2699999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1413907"/>
            <a:ext cx="8424000" cy="450000"/>
          </a:xfrm>
        </p:spPr>
        <p:txBody>
          <a:bodyPr/>
          <a:lstStyle>
            <a:lvl1pPr>
              <a:spcAft>
                <a:spcPts val="0"/>
              </a:spcAft>
              <a:defRPr sz="15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71155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360000" y="4784400"/>
            <a:ext cx="1224000" cy="270000"/>
          </a:xfrm>
        </p:spPr>
        <p:txBody>
          <a:bodyPr/>
          <a:lstStyle/>
          <a:p>
            <a:pPr>
              <a:defRPr/>
            </a:pPr>
            <a:fld id="{369953E5-BB8B-E343-940B-4E8411618F11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1584000" y="194400"/>
            <a:ext cx="7200000" cy="36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6" hasCustomPrompt="1"/>
          </p:nvPr>
        </p:nvSpPr>
        <p:spPr bwMode="auto">
          <a:xfrm>
            <a:off x="360000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4859315" y="1563638"/>
            <a:ext cx="3924684" cy="3024237"/>
          </a:xfrm>
        </p:spPr>
        <p:txBody>
          <a:bodyPr tIns="90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871155"/>
            <a:ext cx="8424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0000" y="1893555"/>
            <a:ext cx="8424000" cy="27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0000" y="4784400"/>
            <a:ext cx="1224000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C2EA24-8B9E-4246-A3D8-242A650C417C}" type="datetime1">
              <a:rPr lang="fr-FR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05718" y="194400"/>
            <a:ext cx="7078282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16416" y="4784400"/>
            <a:ext cx="467584" cy="27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‹#›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2"/>
          <a:stretch/>
        </p:blipFill>
        <p:spPr bwMode="gray">
          <a:xfrm>
            <a:off x="360000" y="206548"/>
            <a:ext cx="345521" cy="3776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755575" y="136377"/>
            <a:ext cx="935999" cy="518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378">
        <a:lnSpc>
          <a:spcPct val="90000"/>
        </a:lnSpc>
        <a:spcBef>
          <a:spcPts val="0"/>
        </a:spcBef>
        <a:buNone/>
        <a:defRPr sz="25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2057" indent="-171450" algn="l" defTabSz="914378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1441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11436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91432" indent="-171450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136790" y="2425995"/>
            <a:ext cx="6647210" cy="769441"/>
          </a:xfrm>
        </p:spPr>
        <p:txBody>
          <a:bodyPr/>
          <a:lstStyle/>
          <a:p>
            <a:pPr>
              <a:defRPr/>
            </a:pPr>
            <a:r>
              <a:rPr lang="fr-FR" dirty="0"/>
              <a:t>Pensées et conduites suicidaires : une dimension transdiagnostique pour la psychiatrie de précision</a:t>
            </a:r>
            <a:endParaRPr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dirty="0"/>
              <a:t>Secrétariat général pour l'investissement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 bwMode="auto">
          <a:xfrm>
            <a:off x="4882830" y="3611793"/>
            <a:ext cx="3901170" cy="1223937"/>
          </a:xfrm>
        </p:spPr>
        <p:txBody>
          <a:bodyPr/>
          <a:lstStyle/>
          <a:p>
            <a:pPr>
              <a:defRPr/>
            </a:pPr>
            <a:r>
              <a:rPr lang="fr-FR" dirty="0"/>
              <a:t>Aiste Lengvenyte, MD PhD</a:t>
            </a:r>
          </a:p>
          <a:p>
            <a:pPr>
              <a:defRPr/>
            </a:pPr>
            <a:r>
              <a:rPr lang="fr-FR" dirty="0"/>
              <a:t>CHU de Montpellier; IGF, Université de Montpellier</a:t>
            </a:r>
          </a:p>
          <a:p>
            <a:pPr>
              <a:defRPr/>
            </a:pPr>
            <a:r>
              <a:rPr lang="fr-FR" dirty="0"/>
              <a:t>Fondation Fondamental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DEC2EE-83A9-1CA8-4FB5-0AC8BD96A33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CAAE7ED-D974-3C2D-1F3B-896DAFCA9CA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9164" y="620872"/>
            <a:ext cx="8424000" cy="540000"/>
          </a:xfrm>
        </p:spPr>
        <p:txBody>
          <a:bodyPr/>
          <a:lstStyle/>
          <a:p>
            <a:r>
              <a:rPr lang="en-US" sz="2400" dirty="0">
                <a:solidFill>
                  <a:srgbClr val="1A2332"/>
                </a:solidFill>
                <a:latin typeface="+mn-lt"/>
                <a:ea typeface="Georgia" pitchFamily="34" charset="-122"/>
                <a:cs typeface="Georgia" pitchFamily="34" charset="-120"/>
              </a:rPr>
              <a:t>Mesures dans French Minds</a:t>
            </a:r>
            <a:endParaRPr lang="en-US" sz="2400" dirty="0">
              <a:latin typeface="+mn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6AD5C8-73CC-8386-E252-F959AE0C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DE96E54-600B-BD48-8480-E24E507C9B34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B081C-AE16-A408-AEDC-1C45DDD1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dirty="0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D1A9C4-F032-F107-74F9-35B39D33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10</a:t>
            </a:fld>
            <a:endParaRPr lang="fr-FR"/>
          </a:p>
        </p:txBody>
      </p:sp>
      <p:pic>
        <p:nvPicPr>
          <p:cNvPr id="531419795" name="Picture 531419794">
            <a:extLst>
              <a:ext uri="{FF2B5EF4-FFF2-40B4-BE49-F238E27FC236}">
                <a16:creationId xmlns:a16="http://schemas.microsoft.com/office/drawing/2014/main" id="{08C72298-CB62-4A87-1742-946AC2B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16" name="Shape 6">
            <a:extLst>
              <a:ext uri="{FF2B5EF4-FFF2-40B4-BE49-F238E27FC236}">
                <a16:creationId xmlns:a16="http://schemas.microsoft.com/office/drawing/2014/main" id="{EB27F20F-54AD-FEA9-2ECE-AA834C608423}"/>
              </a:ext>
            </a:extLst>
          </p:cNvPr>
          <p:cNvSpPr/>
          <p:nvPr/>
        </p:nvSpPr>
        <p:spPr>
          <a:xfrm>
            <a:off x="495417" y="1146030"/>
            <a:ext cx="2391156" cy="3044208"/>
          </a:xfrm>
          <a:prstGeom prst="roundRect">
            <a:avLst>
              <a:gd name="adj" fmla="val 1538"/>
            </a:avLst>
          </a:prstGeom>
          <a:solidFill>
            <a:srgbClr val="EAF0FB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F78E7441-857A-4954-9BEA-61EF3E0E54D2}"/>
              </a:ext>
            </a:extLst>
          </p:cNvPr>
          <p:cNvSpPr/>
          <p:nvPr/>
        </p:nvSpPr>
        <p:spPr>
          <a:xfrm>
            <a:off x="1013014" y="1207745"/>
            <a:ext cx="1680209" cy="2037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50" b="1" dirty="0">
                <a:solidFill>
                  <a:srgbClr val="202A78"/>
                </a:solidFill>
              </a:rPr>
              <a:t>Couche de résultats</a:t>
            </a:r>
            <a:endParaRPr lang="en-US" sz="1350" dirty="0"/>
          </a:p>
        </p:txBody>
      </p:sp>
      <p:sp>
        <p:nvSpPr>
          <p:cNvPr id="18" name="Shape 8">
            <a:extLst>
              <a:ext uri="{FF2B5EF4-FFF2-40B4-BE49-F238E27FC236}">
                <a16:creationId xmlns:a16="http://schemas.microsoft.com/office/drawing/2014/main" id="{3376D08C-EFDA-503C-2375-B363879F7E28}"/>
              </a:ext>
            </a:extLst>
          </p:cNvPr>
          <p:cNvSpPr/>
          <p:nvPr/>
        </p:nvSpPr>
        <p:spPr>
          <a:xfrm>
            <a:off x="649540" y="1402424"/>
            <a:ext cx="2107691" cy="1074051"/>
          </a:xfrm>
          <a:prstGeom prst="roundRect">
            <a:avLst>
              <a:gd name="adj" fmla="val 2963"/>
            </a:avLst>
          </a:prstGeom>
          <a:solidFill>
            <a:srgbClr val="FFFFFF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78733B01-DC65-24C5-E63E-1ED93A842DB5}"/>
              </a:ext>
            </a:extLst>
          </p:cNvPr>
          <p:cNvSpPr/>
          <p:nvPr/>
        </p:nvSpPr>
        <p:spPr>
          <a:xfrm>
            <a:off x="755840" y="1498193"/>
            <a:ext cx="168021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182233"/>
                </a:solidFill>
              </a:rPr>
              <a:t>C-SSRS à V0/inclusion</a:t>
            </a:r>
            <a:endParaRPr lang="en-US" sz="1100" dirty="0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3F9C7680-BF6F-4154-3BEE-84892B0F7FA3}"/>
              </a:ext>
            </a:extLst>
          </p:cNvPr>
          <p:cNvSpPr/>
          <p:nvPr/>
        </p:nvSpPr>
        <p:spPr>
          <a:xfrm>
            <a:off x="754379" y="1909026"/>
            <a:ext cx="1938843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70" dirty="0"/>
              <a:t>Sévérité/intensité de l'idéation actuelle</a:t>
            </a:r>
          </a:p>
          <a:p>
            <a:r>
              <a:rPr lang="en-US" sz="870" dirty="0"/>
              <a:t>Tentatives au cours de la vie et récentes</a:t>
            </a:r>
          </a:p>
          <a:p>
            <a:r>
              <a:rPr lang="en-US" sz="870" dirty="0"/>
              <a:t>Létalité, violence, actes préparatoires</a:t>
            </a:r>
          </a:p>
          <a:p>
            <a:r>
              <a:rPr lang="en-US" sz="800" b="1" dirty="0" err="1">
                <a:ea typeface="Calibri" pitchFamily="34" charset="-122"/>
                <a:cs typeface="Calibri" pitchFamily="34" charset="-120"/>
              </a:rPr>
              <a:t>Permet</a:t>
            </a:r>
            <a:r>
              <a:rPr lang="en-US" sz="800" b="1" dirty="0">
                <a:ea typeface="Calibri" pitchFamily="34" charset="-122"/>
                <a:cs typeface="Calibri" pitchFamily="34" charset="-12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cs typeface="Calibri" pitchFamily="34" charset="-120"/>
              </a:rPr>
              <a:t>Analyses catégorielles vs dimensionnelles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cs typeface="Calibri" pitchFamily="34" charset="-120"/>
              </a:rPr>
              <a:t>Stratification en sous-groupes </a:t>
            </a:r>
          </a:p>
        </p:txBody>
      </p:sp>
      <p:sp>
        <p:nvSpPr>
          <p:cNvPr id="21" name="Shape 11">
            <a:extLst>
              <a:ext uri="{FF2B5EF4-FFF2-40B4-BE49-F238E27FC236}">
                <a16:creationId xmlns:a16="http://schemas.microsoft.com/office/drawing/2014/main" id="{C27720D9-F8F2-2F32-0424-9C03F43F8E76}"/>
              </a:ext>
            </a:extLst>
          </p:cNvPr>
          <p:cNvSpPr/>
          <p:nvPr/>
        </p:nvSpPr>
        <p:spPr>
          <a:xfrm>
            <a:off x="634683" y="2541937"/>
            <a:ext cx="2135123" cy="1107256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22" name="Text 12">
            <a:extLst>
              <a:ext uri="{FF2B5EF4-FFF2-40B4-BE49-F238E27FC236}">
                <a16:creationId xmlns:a16="http://schemas.microsoft.com/office/drawing/2014/main" id="{5055FDCA-218D-C554-DBFC-2748F0E6DAFC}"/>
              </a:ext>
            </a:extLst>
          </p:cNvPr>
          <p:cNvSpPr/>
          <p:nvPr/>
        </p:nvSpPr>
        <p:spPr>
          <a:xfrm>
            <a:off x="754379" y="3095565"/>
            <a:ext cx="1938842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182233"/>
                </a:solidFill>
              </a:rPr>
              <a:t>Item IS du PHQ-9 avant V1/V2 + mensuel via </a:t>
            </a:r>
            <a:r>
              <a:rPr lang="en-US" sz="1100" b="1" dirty="0" err="1">
                <a:solidFill>
                  <a:srgbClr val="182233"/>
                </a:solidFill>
              </a:rPr>
              <a:t>Kanopee</a:t>
            </a:r>
            <a:r>
              <a:rPr lang="en-US" sz="1100" b="1" dirty="0">
                <a:solidFill>
                  <a:srgbClr val="182233"/>
                </a:solidFill>
              </a:rPr>
              <a:t> (×12)</a:t>
            </a:r>
          </a:p>
          <a:p>
            <a:r>
              <a:rPr lang="en-US" sz="900" dirty="0"/>
              <a:t>Trajectoires d'idéation </a:t>
            </a:r>
            <a:r>
              <a:rPr lang="en-US" sz="900" dirty="0" err="1"/>
              <a:t>suicidaire</a:t>
            </a:r>
            <a:r>
              <a:rPr lang="en-US" sz="900" dirty="0"/>
              <a:t> (</a:t>
            </a:r>
            <a:r>
              <a:rPr lang="en-US" sz="900" dirty="0" err="1"/>
              <a:t>persistance</a:t>
            </a:r>
            <a:r>
              <a:rPr lang="en-US" sz="900" dirty="0"/>
              <a:t>, rémission, aggravation)</a:t>
            </a:r>
          </a:p>
          <a:p>
            <a:r>
              <a:rPr lang="en-US" sz="800" b="1" dirty="0" err="1">
                <a:ea typeface="Calibri" pitchFamily="34" charset="-122"/>
                <a:cs typeface="Calibri" pitchFamily="34" charset="-120"/>
              </a:rPr>
              <a:t>Permet</a:t>
            </a:r>
            <a:r>
              <a:rPr lang="en-US" sz="800" b="1" dirty="0">
                <a:ea typeface="Calibri" pitchFamily="34" charset="-122"/>
                <a:cs typeface="Calibri" pitchFamily="34" charset="-12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ea typeface="Calibri" pitchFamily="34" charset="-122"/>
                <a:cs typeface="Calibri" pitchFamily="34" charset="-120"/>
              </a:rPr>
              <a:t>Corrélation avec les visites d'imagerie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ea typeface="Calibri" pitchFamily="34" charset="-122"/>
                <a:cs typeface="Calibri" pitchFamily="34" charset="-120"/>
              </a:rPr>
              <a:t>Modélisation des trajectoires</a:t>
            </a:r>
          </a:p>
          <a:p>
            <a:endParaRPr lang="en-US" sz="1163" dirty="0"/>
          </a:p>
        </p:txBody>
      </p:sp>
      <p:sp>
        <p:nvSpPr>
          <p:cNvPr id="27" name="Shape 17">
            <a:extLst>
              <a:ext uri="{FF2B5EF4-FFF2-40B4-BE49-F238E27FC236}">
                <a16:creationId xmlns:a16="http://schemas.microsoft.com/office/drawing/2014/main" id="{F21E40E7-FE33-9403-F735-1D8E708B1900}"/>
              </a:ext>
            </a:extLst>
          </p:cNvPr>
          <p:cNvSpPr/>
          <p:nvPr/>
        </p:nvSpPr>
        <p:spPr>
          <a:xfrm>
            <a:off x="3016210" y="2571750"/>
            <a:ext cx="123444" cy="123444"/>
          </a:xfrm>
          <a:prstGeom prst="chevron">
            <a:avLst/>
          </a:prstGeom>
          <a:solidFill>
            <a:srgbClr val="D8DFEA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28" name="Shape 18">
            <a:extLst>
              <a:ext uri="{FF2B5EF4-FFF2-40B4-BE49-F238E27FC236}">
                <a16:creationId xmlns:a16="http://schemas.microsoft.com/office/drawing/2014/main" id="{0D52D08E-01CB-1E0A-B9E7-8F7A54DFEC75}"/>
              </a:ext>
            </a:extLst>
          </p:cNvPr>
          <p:cNvSpPr/>
          <p:nvPr/>
        </p:nvSpPr>
        <p:spPr>
          <a:xfrm>
            <a:off x="3260947" y="1146023"/>
            <a:ext cx="2547747" cy="3044206"/>
          </a:xfrm>
          <a:prstGeom prst="roundRect">
            <a:avLst>
              <a:gd name="adj" fmla="val 1185"/>
            </a:avLst>
          </a:prstGeom>
          <a:solidFill>
            <a:srgbClr val="EAF6F7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29" name="Text 19">
            <a:extLst>
              <a:ext uri="{FF2B5EF4-FFF2-40B4-BE49-F238E27FC236}">
                <a16:creationId xmlns:a16="http://schemas.microsoft.com/office/drawing/2014/main" id="{BCA638B4-5E42-CC5E-CC9E-9B2554684624}"/>
              </a:ext>
            </a:extLst>
          </p:cNvPr>
          <p:cNvSpPr/>
          <p:nvPr/>
        </p:nvSpPr>
        <p:spPr>
          <a:xfrm>
            <a:off x="3447605" y="1303757"/>
            <a:ext cx="209169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50" b="1" dirty="0">
                <a:solidFill>
                  <a:srgbClr val="202A78"/>
                </a:solidFill>
              </a:rPr>
              <a:t>Couches explicatives multimodales</a:t>
            </a:r>
            <a:endParaRPr lang="en-US" sz="1350" dirty="0"/>
          </a:p>
        </p:txBody>
      </p:sp>
      <p:sp>
        <p:nvSpPr>
          <p:cNvPr id="48" name="Shape 38">
            <a:extLst>
              <a:ext uri="{FF2B5EF4-FFF2-40B4-BE49-F238E27FC236}">
                <a16:creationId xmlns:a16="http://schemas.microsoft.com/office/drawing/2014/main" id="{8FF3E4EA-7FFA-1593-DBE6-F57624C9B636}"/>
              </a:ext>
            </a:extLst>
          </p:cNvPr>
          <p:cNvSpPr/>
          <p:nvPr/>
        </p:nvSpPr>
        <p:spPr>
          <a:xfrm>
            <a:off x="5998781" y="2565629"/>
            <a:ext cx="123444" cy="123444"/>
          </a:xfrm>
          <a:prstGeom prst="chevron">
            <a:avLst/>
          </a:prstGeom>
          <a:solidFill>
            <a:srgbClr val="D8DFEA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49" name="Shape 39">
            <a:extLst>
              <a:ext uri="{FF2B5EF4-FFF2-40B4-BE49-F238E27FC236}">
                <a16:creationId xmlns:a16="http://schemas.microsoft.com/office/drawing/2014/main" id="{487AD218-02AE-7CF7-A889-64BDD32A4CEE}"/>
              </a:ext>
            </a:extLst>
          </p:cNvPr>
          <p:cNvSpPr/>
          <p:nvPr/>
        </p:nvSpPr>
        <p:spPr>
          <a:xfrm>
            <a:off x="6218237" y="1146023"/>
            <a:ext cx="2345436" cy="3044203"/>
          </a:xfrm>
          <a:prstGeom prst="roundRect">
            <a:avLst>
              <a:gd name="adj" fmla="val 1462"/>
            </a:avLst>
          </a:prstGeom>
          <a:solidFill>
            <a:srgbClr val="FFF1EB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50" name="Text 40">
            <a:extLst>
              <a:ext uri="{FF2B5EF4-FFF2-40B4-BE49-F238E27FC236}">
                <a16:creationId xmlns:a16="http://schemas.microsoft.com/office/drawing/2014/main" id="{CC8BB49F-91C6-D14F-7CA2-6A256A1625ED}"/>
              </a:ext>
            </a:extLst>
          </p:cNvPr>
          <p:cNvSpPr/>
          <p:nvPr/>
        </p:nvSpPr>
        <p:spPr>
          <a:xfrm>
            <a:off x="6722300" y="1239080"/>
            <a:ext cx="133731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50" b="1" dirty="0">
                <a:solidFill>
                  <a:srgbClr val="202A78"/>
                </a:solidFill>
              </a:rPr>
              <a:t>Résultats intégrés</a:t>
            </a:r>
            <a:endParaRPr lang="en-US" sz="1350" dirty="0"/>
          </a:p>
        </p:txBody>
      </p:sp>
      <p:sp>
        <p:nvSpPr>
          <p:cNvPr id="51" name="Shape 41">
            <a:extLst>
              <a:ext uri="{FF2B5EF4-FFF2-40B4-BE49-F238E27FC236}">
                <a16:creationId xmlns:a16="http://schemas.microsoft.com/office/drawing/2014/main" id="{8CBF6492-79AD-CB84-6D87-A8CA6AD97841}"/>
              </a:ext>
            </a:extLst>
          </p:cNvPr>
          <p:cNvSpPr/>
          <p:nvPr/>
        </p:nvSpPr>
        <p:spPr>
          <a:xfrm>
            <a:off x="6410261" y="1605509"/>
            <a:ext cx="1961388" cy="288036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52" name="Text 42">
            <a:extLst>
              <a:ext uri="{FF2B5EF4-FFF2-40B4-BE49-F238E27FC236}">
                <a16:creationId xmlns:a16="http://schemas.microsoft.com/office/drawing/2014/main" id="{8871FEC6-1BF8-AB55-7880-F02E6548EB8A}"/>
              </a:ext>
            </a:extLst>
          </p:cNvPr>
          <p:cNvSpPr/>
          <p:nvPr/>
        </p:nvSpPr>
        <p:spPr>
          <a:xfrm>
            <a:off x="6519989" y="1694663"/>
            <a:ext cx="174193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182233"/>
                </a:solidFill>
              </a:rPr>
              <a:t>Décomposition phénotypique</a:t>
            </a:r>
            <a:endParaRPr lang="en-US" sz="900" dirty="0"/>
          </a:p>
        </p:txBody>
      </p:sp>
      <p:sp>
        <p:nvSpPr>
          <p:cNvPr id="53" name="Shape 43">
            <a:extLst>
              <a:ext uri="{FF2B5EF4-FFF2-40B4-BE49-F238E27FC236}">
                <a16:creationId xmlns:a16="http://schemas.microsoft.com/office/drawing/2014/main" id="{146DB261-513D-04D1-246D-B1E6CB770A75}"/>
              </a:ext>
            </a:extLst>
          </p:cNvPr>
          <p:cNvSpPr/>
          <p:nvPr/>
        </p:nvSpPr>
        <p:spPr>
          <a:xfrm>
            <a:off x="6410261" y="1996415"/>
            <a:ext cx="1961388" cy="288036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54" name="Text 44">
            <a:extLst>
              <a:ext uri="{FF2B5EF4-FFF2-40B4-BE49-F238E27FC236}">
                <a16:creationId xmlns:a16="http://schemas.microsoft.com/office/drawing/2014/main" id="{EB1E41EF-0667-377C-1DA2-8DAD134471FC}"/>
              </a:ext>
            </a:extLst>
          </p:cNvPr>
          <p:cNvSpPr/>
          <p:nvPr/>
        </p:nvSpPr>
        <p:spPr>
          <a:xfrm>
            <a:off x="6519989" y="2085569"/>
            <a:ext cx="174193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182233"/>
                </a:solidFill>
              </a:rPr>
              <a:t>Modélisation des trajectoires</a:t>
            </a:r>
            <a:endParaRPr lang="en-US" sz="900" dirty="0"/>
          </a:p>
        </p:txBody>
      </p:sp>
      <p:sp>
        <p:nvSpPr>
          <p:cNvPr id="55" name="Shape 45">
            <a:extLst>
              <a:ext uri="{FF2B5EF4-FFF2-40B4-BE49-F238E27FC236}">
                <a16:creationId xmlns:a16="http://schemas.microsoft.com/office/drawing/2014/main" id="{7B6D4721-C830-F945-ABA1-D684E8F46F1E}"/>
              </a:ext>
            </a:extLst>
          </p:cNvPr>
          <p:cNvSpPr/>
          <p:nvPr/>
        </p:nvSpPr>
        <p:spPr>
          <a:xfrm>
            <a:off x="6410261" y="2387321"/>
            <a:ext cx="1961388" cy="288036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56" name="Text 46">
            <a:extLst>
              <a:ext uri="{FF2B5EF4-FFF2-40B4-BE49-F238E27FC236}">
                <a16:creationId xmlns:a16="http://schemas.microsoft.com/office/drawing/2014/main" id="{55F2C484-6FB8-CCAC-EBAC-CFF152BEE0DA}"/>
              </a:ext>
            </a:extLst>
          </p:cNvPr>
          <p:cNvSpPr/>
          <p:nvPr/>
        </p:nvSpPr>
        <p:spPr>
          <a:xfrm>
            <a:off x="6519989" y="2476475"/>
            <a:ext cx="174193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182233"/>
                </a:solidFill>
              </a:rPr>
              <a:t>Distinction état vs trait</a:t>
            </a:r>
            <a:endParaRPr lang="en-US" sz="900" dirty="0"/>
          </a:p>
        </p:txBody>
      </p:sp>
      <p:sp>
        <p:nvSpPr>
          <p:cNvPr id="57" name="Shape 47">
            <a:extLst>
              <a:ext uri="{FF2B5EF4-FFF2-40B4-BE49-F238E27FC236}">
                <a16:creationId xmlns:a16="http://schemas.microsoft.com/office/drawing/2014/main" id="{AA30B732-CD26-0270-8719-1AF6FBFD04AA}"/>
              </a:ext>
            </a:extLst>
          </p:cNvPr>
          <p:cNvSpPr/>
          <p:nvPr/>
        </p:nvSpPr>
        <p:spPr>
          <a:xfrm>
            <a:off x="6410261" y="2778227"/>
            <a:ext cx="1961388" cy="288036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58" name="Text 48">
            <a:extLst>
              <a:ext uri="{FF2B5EF4-FFF2-40B4-BE49-F238E27FC236}">
                <a16:creationId xmlns:a16="http://schemas.microsoft.com/office/drawing/2014/main" id="{3F3F4FE4-C6DE-C5CC-3114-B08B0090B758}"/>
              </a:ext>
            </a:extLst>
          </p:cNvPr>
          <p:cNvSpPr/>
          <p:nvPr/>
        </p:nvSpPr>
        <p:spPr>
          <a:xfrm>
            <a:off x="6519989" y="2867381"/>
            <a:ext cx="174193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182233"/>
                </a:solidFill>
              </a:rPr>
              <a:t>Sous-groupes mécanistiques</a:t>
            </a:r>
            <a:endParaRPr lang="en-US" sz="900" dirty="0"/>
          </a:p>
        </p:txBody>
      </p:sp>
      <p:sp>
        <p:nvSpPr>
          <p:cNvPr id="59" name="Shape 49">
            <a:extLst>
              <a:ext uri="{FF2B5EF4-FFF2-40B4-BE49-F238E27FC236}">
                <a16:creationId xmlns:a16="http://schemas.microsoft.com/office/drawing/2014/main" id="{B5B7E7B7-401C-B3B3-8F6D-B321186A7771}"/>
              </a:ext>
            </a:extLst>
          </p:cNvPr>
          <p:cNvSpPr/>
          <p:nvPr/>
        </p:nvSpPr>
        <p:spPr>
          <a:xfrm>
            <a:off x="6410261" y="3169133"/>
            <a:ext cx="1961388" cy="288036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60" name="Text 50">
            <a:extLst>
              <a:ext uri="{FF2B5EF4-FFF2-40B4-BE49-F238E27FC236}">
                <a16:creationId xmlns:a16="http://schemas.microsoft.com/office/drawing/2014/main" id="{99CCC43F-789B-5980-BC77-688672EAD3FF}"/>
              </a:ext>
            </a:extLst>
          </p:cNvPr>
          <p:cNvSpPr/>
          <p:nvPr/>
        </p:nvSpPr>
        <p:spPr>
          <a:xfrm>
            <a:off x="6519989" y="3258287"/>
            <a:ext cx="174193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182233"/>
                </a:solidFill>
              </a:rPr>
              <a:t>Signatures multimodales interprétables</a:t>
            </a:r>
            <a:endParaRPr lang="en-US" sz="900" dirty="0"/>
          </a:p>
        </p:txBody>
      </p:sp>
      <p:sp>
        <p:nvSpPr>
          <p:cNvPr id="61" name="Shape 51">
            <a:extLst>
              <a:ext uri="{FF2B5EF4-FFF2-40B4-BE49-F238E27FC236}">
                <a16:creationId xmlns:a16="http://schemas.microsoft.com/office/drawing/2014/main" id="{A0480A51-3BA1-6598-00A3-3574FC0549FA}"/>
              </a:ext>
            </a:extLst>
          </p:cNvPr>
          <p:cNvSpPr/>
          <p:nvPr/>
        </p:nvSpPr>
        <p:spPr>
          <a:xfrm>
            <a:off x="6410261" y="3560039"/>
            <a:ext cx="1961388" cy="288036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D8DFEA"/>
            </a:solidFill>
            <a:prstDash val="solid"/>
          </a:ln>
        </p:spPr>
      </p:sp>
      <p:sp>
        <p:nvSpPr>
          <p:cNvPr id="62" name="Text 52">
            <a:extLst>
              <a:ext uri="{FF2B5EF4-FFF2-40B4-BE49-F238E27FC236}">
                <a16:creationId xmlns:a16="http://schemas.microsoft.com/office/drawing/2014/main" id="{28148C00-DE10-3D2F-D3D9-F76B55E12C0A}"/>
              </a:ext>
            </a:extLst>
          </p:cNvPr>
          <p:cNvSpPr/>
          <p:nvPr/>
        </p:nvSpPr>
        <p:spPr>
          <a:xfrm>
            <a:off x="6519989" y="3649193"/>
            <a:ext cx="174193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182233"/>
                </a:solidFill>
              </a:rPr>
              <a:t>Études d'intervention guidées par les marqueurs</a:t>
            </a:r>
            <a:endParaRPr lang="en-US" sz="900" dirty="0"/>
          </a:p>
        </p:txBody>
      </p:sp>
      <p:sp>
        <p:nvSpPr>
          <p:cNvPr id="63" name="Shape 35">
            <a:extLst>
              <a:ext uri="{FF2B5EF4-FFF2-40B4-BE49-F238E27FC236}">
                <a16:creationId xmlns:a16="http://schemas.microsoft.com/office/drawing/2014/main" id="{2494A013-4FC4-1030-5451-678380E89019}"/>
              </a:ext>
            </a:extLst>
          </p:cNvPr>
          <p:cNvSpPr/>
          <p:nvPr/>
        </p:nvSpPr>
        <p:spPr>
          <a:xfrm>
            <a:off x="672084" y="4443984"/>
            <a:ext cx="7646670" cy="0"/>
          </a:xfrm>
          <a:prstGeom prst="line">
            <a:avLst/>
          </a:prstGeom>
          <a:noFill/>
          <a:ln w="27940">
            <a:solidFill>
              <a:srgbClr val="D7DDEA"/>
            </a:solidFill>
            <a:prstDash val="solid"/>
            <a:tailEnd type="triangle"/>
          </a:ln>
        </p:spPr>
      </p:sp>
      <p:sp>
        <p:nvSpPr>
          <p:cNvPr id="531419776" name="Shape 36">
            <a:extLst>
              <a:ext uri="{FF2B5EF4-FFF2-40B4-BE49-F238E27FC236}">
                <a16:creationId xmlns:a16="http://schemas.microsoft.com/office/drawing/2014/main" id="{112C1780-9BFB-D2F0-7CD4-1EF68ADA042F}"/>
              </a:ext>
            </a:extLst>
          </p:cNvPr>
          <p:cNvSpPr/>
          <p:nvPr/>
        </p:nvSpPr>
        <p:spPr>
          <a:xfrm>
            <a:off x="754380" y="4320540"/>
            <a:ext cx="205740" cy="205740"/>
          </a:xfrm>
          <a:prstGeom prst="ellipse">
            <a:avLst/>
          </a:prstGeom>
          <a:solidFill>
            <a:srgbClr val="E63858"/>
          </a:solidFill>
          <a:ln w="12700">
            <a:solidFill>
              <a:srgbClr val="E63858"/>
            </a:solidFill>
            <a:prstDash val="solid"/>
          </a:ln>
        </p:spPr>
      </p:sp>
      <p:sp>
        <p:nvSpPr>
          <p:cNvPr id="531419777" name="Text 37">
            <a:extLst>
              <a:ext uri="{FF2B5EF4-FFF2-40B4-BE49-F238E27FC236}">
                <a16:creationId xmlns:a16="http://schemas.microsoft.com/office/drawing/2014/main" id="{497F3F0B-B4EA-FC2F-A2E9-34CE9689E70C}"/>
              </a:ext>
            </a:extLst>
          </p:cNvPr>
          <p:cNvSpPr/>
          <p:nvPr/>
        </p:nvSpPr>
        <p:spPr>
          <a:xfrm>
            <a:off x="582930" y="4574286"/>
            <a:ext cx="58293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dirty="0">
                <a:solidFill>
                  <a:srgbClr val="6B7280"/>
                </a:solidFill>
              </a:rPr>
              <a:t>Inclusion</a:t>
            </a:r>
            <a:endParaRPr lang="en-US" sz="1050" dirty="0"/>
          </a:p>
        </p:txBody>
      </p:sp>
      <p:sp>
        <p:nvSpPr>
          <p:cNvPr id="531419778" name="Shape 38">
            <a:extLst>
              <a:ext uri="{FF2B5EF4-FFF2-40B4-BE49-F238E27FC236}">
                <a16:creationId xmlns:a16="http://schemas.microsoft.com/office/drawing/2014/main" id="{2EDB81E2-68BC-CC7A-2EA4-669B207512C6}"/>
              </a:ext>
            </a:extLst>
          </p:cNvPr>
          <p:cNvSpPr/>
          <p:nvPr/>
        </p:nvSpPr>
        <p:spPr>
          <a:xfrm>
            <a:off x="2811780" y="4320540"/>
            <a:ext cx="205740" cy="205740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531419779" name="Text 39">
            <a:extLst>
              <a:ext uri="{FF2B5EF4-FFF2-40B4-BE49-F238E27FC236}">
                <a16:creationId xmlns:a16="http://schemas.microsoft.com/office/drawing/2014/main" id="{4632E2C2-7C0E-DF72-0981-886814A39A85}"/>
              </a:ext>
            </a:extLst>
          </p:cNvPr>
          <p:cNvSpPr/>
          <p:nvPr/>
        </p:nvSpPr>
        <p:spPr>
          <a:xfrm>
            <a:off x="2640330" y="4574286"/>
            <a:ext cx="58293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dirty="0">
                <a:solidFill>
                  <a:srgbClr val="6B7280"/>
                </a:solidFill>
              </a:rPr>
              <a:t>Mensuel</a:t>
            </a:r>
            <a:endParaRPr lang="en-US" sz="1050" dirty="0"/>
          </a:p>
        </p:txBody>
      </p:sp>
      <p:sp>
        <p:nvSpPr>
          <p:cNvPr id="531419780" name="Shape 40">
            <a:extLst>
              <a:ext uri="{FF2B5EF4-FFF2-40B4-BE49-F238E27FC236}">
                <a16:creationId xmlns:a16="http://schemas.microsoft.com/office/drawing/2014/main" id="{DBED0E40-F4A4-4CA3-E773-A312B93AAC7A}"/>
              </a:ext>
            </a:extLst>
          </p:cNvPr>
          <p:cNvSpPr/>
          <p:nvPr/>
        </p:nvSpPr>
        <p:spPr>
          <a:xfrm>
            <a:off x="4937760" y="4320540"/>
            <a:ext cx="205740" cy="205740"/>
          </a:xfrm>
          <a:prstGeom prst="ellipse">
            <a:avLst/>
          </a:prstGeom>
          <a:solidFill>
            <a:srgbClr val="2057D4"/>
          </a:solidFill>
          <a:ln w="12700">
            <a:solidFill>
              <a:srgbClr val="2057D4"/>
            </a:solidFill>
            <a:prstDash val="solid"/>
          </a:ln>
        </p:spPr>
      </p:sp>
      <p:sp>
        <p:nvSpPr>
          <p:cNvPr id="531419781" name="Text 41">
            <a:extLst>
              <a:ext uri="{FF2B5EF4-FFF2-40B4-BE49-F238E27FC236}">
                <a16:creationId xmlns:a16="http://schemas.microsoft.com/office/drawing/2014/main" id="{82D7EECF-D095-A44B-98D6-3FA862FBEFA5}"/>
              </a:ext>
            </a:extLst>
          </p:cNvPr>
          <p:cNvSpPr/>
          <p:nvPr/>
        </p:nvSpPr>
        <p:spPr>
          <a:xfrm>
            <a:off x="4766310" y="4574286"/>
            <a:ext cx="58293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6B7280"/>
                </a:solidFill>
              </a:rPr>
              <a:t>Imagerie</a:t>
            </a:r>
            <a:endParaRPr lang="en-US" sz="900" dirty="0"/>
          </a:p>
        </p:txBody>
      </p:sp>
      <p:sp>
        <p:nvSpPr>
          <p:cNvPr id="531419782" name="Shape 42">
            <a:extLst>
              <a:ext uri="{FF2B5EF4-FFF2-40B4-BE49-F238E27FC236}">
                <a16:creationId xmlns:a16="http://schemas.microsoft.com/office/drawing/2014/main" id="{F747266C-CD2C-134B-C1DC-9DAA03754BBD}"/>
              </a:ext>
            </a:extLst>
          </p:cNvPr>
          <p:cNvSpPr/>
          <p:nvPr/>
        </p:nvSpPr>
        <p:spPr>
          <a:xfrm>
            <a:off x="7132320" y="4320540"/>
            <a:ext cx="205740" cy="205740"/>
          </a:xfrm>
          <a:prstGeom prst="ellipse">
            <a:avLst/>
          </a:prstGeom>
          <a:solidFill>
            <a:srgbClr val="18A999"/>
          </a:solidFill>
          <a:ln w="12700">
            <a:solidFill>
              <a:srgbClr val="18A999"/>
            </a:solidFill>
            <a:prstDash val="solid"/>
          </a:ln>
        </p:spPr>
      </p:sp>
      <p:sp>
        <p:nvSpPr>
          <p:cNvPr id="531419783" name="Text 43">
            <a:extLst>
              <a:ext uri="{FF2B5EF4-FFF2-40B4-BE49-F238E27FC236}">
                <a16:creationId xmlns:a16="http://schemas.microsoft.com/office/drawing/2014/main" id="{3F7133E0-D414-37A0-C5E5-82E5C19769F1}"/>
              </a:ext>
            </a:extLst>
          </p:cNvPr>
          <p:cNvSpPr/>
          <p:nvPr/>
        </p:nvSpPr>
        <p:spPr>
          <a:xfrm>
            <a:off x="6960870" y="4574286"/>
            <a:ext cx="58293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dirty="0">
                <a:solidFill>
                  <a:srgbClr val="6B7280"/>
                </a:solidFill>
              </a:rPr>
              <a:t>12 mois</a:t>
            </a:r>
            <a:endParaRPr lang="en-US" sz="1050" dirty="0"/>
          </a:p>
        </p:txBody>
      </p:sp>
      <p:sp>
        <p:nvSpPr>
          <p:cNvPr id="531419786" name="Shape 11">
            <a:extLst>
              <a:ext uri="{FF2B5EF4-FFF2-40B4-BE49-F238E27FC236}">
                <a16:creationId xmlns:a16="http://schemas.microsoft.com/office/drawing/2014/main" id="{8CB74815-0B67-E4B2-129A-4AA732D57115}"/>
              </a:ext>
            </a:extLst>
          </p:cNvPr>
          <p:cNvSpPr/>
          <p:nvPr/>
        </p:nvSpPr>
        <p:spPr bwMode="auto">
          <a:xfrm>
            <a:off x="634683" y="3743000"/>
            <a:ext cx="2135123" cy="401261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8DFEA"/>
            </a:solidFill>
            <a:prstDash val="solid"/>
          </a:ln>
        </p:spPr>
        <p:txBody>
          <a:bodyPr/>
          <a:lstStyle/>
          <a:p>
            <a:r>
              <a:rPr lang="en-US" sz="1100" b="1" dirty="0"/>
              <a:t>Échelle de suicide de Paykel : </a:t>
            </a:r>
          </a:p>
          <a:p>
            <a:r>
              <a:rPr lang="en-US" sz="800" b="1" dirty="0" err="1">
                <a:ea typeface="Calibri" pitchFamily="34" charset="-122"/>
                <a:cs typeface="Calibri" pitchFamily="34" charset="-120"/>
              </a:rPr>
              <a:t>Permet</a:t>
            </a:r>
            <a:r>
              <a:rPr lang="en-US" sz="800" b="1" dirty="0">
                <a:ea typeface="Calibri" pitchFamily="34" charset="-122"/>
                <a:cs typeface="Calibri" pitchFamily="34" charset="-120"/>
              </a:rPr>
              <a:t>: </a:t>
            </a:r>
            <a:r>
              <a:rPr lang="en-US" sz="800" dirty="0">
                <a:ea typeface="Calibri" pitchFamily="34" charset="-122"/>
                <a:cs typeface="Calibri" pitchFamily="34" charset="-120"/>
              </a:rPr>
              <a:t>c</a:t>
            </a:r>
            <a:r>
              <a:rPr lang="fr-FR" sz="800" dirty="0"/>
              <a:t>ohérence avec les cohortes FACE</a:t>
            </a:r>
            <a:endParaRPr lang="en-US" sz="1100" dirty="0"/>
          </a:p>
          <a:p>
            <a:endParaRPr lang="en-US" dirty="0"/>
          </a:p>
        </p:txBody>
      </p:sp>
      <p:sp>
        <p:nvSpPr>
          <p:cNvPr id="531419788" name="Shape 20">
            <a:extLst>
              <a:ext uri="{FF2B5EF4-FFF2-40B4-BE49-F238E27FC236}">
                <a16:creationId xmlns:a16="http://schemas.microsoft.com/office/drawing/2014/main" id="{8F9585BB-8A47-04E5-E3BA-F5E89CA47EFD}"/>
              </a:ext>
            </a:extLst>
          </p:cNvPr>
          <p:cNvSpPr/>
          <p:nvPr/>
        </p:nvSpPr>
        <p:spPr>
          <a:xfrm>
            <a:off x="3355848" y="1630918"/>
            <a:ext cx="1385316" cy="458869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DDEA"/>
            </a:solidFill>
            <a:prstDash val="solid"/>
          </a:ln>
        </p:spPr>
      </p:sp>
      <p:sp>
        <p:nvSpPr>
          <p:cNvPr id="531419789" name="Text 21">
            <a:extLst>
              <a:ext uri="{FF2B5EF4-FFF2-40B4-BE49-F238E27FC236}">
                <a16:creationId xmlns:a16="http://schemas.microsoft.com/office/drawing/2014/main" id="{B5F9CC80-DEBE-0AC5-2099-79CD9CE98BC4}"/>
              </a:ext>
            </a:extLst>
          </p:cNvPr>
          <p:cNvSpPr/>
          <p:nvPr/>
        </p:nvSpPr>
        <p:spPr>
          <a:xfrm>
            <a:off x="3447605" y="1662789"/>
            <a:ext cx="82296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E63858"/>
                </a:solidFill>
              </a:rPr>
              <a:t>Clinique</a:t>
            </a:r>
            <a:endParaRPr lang="en-US" sz="1100" dirty="0"/>
          </a:p>
        </p:txBody>
      </p:sp>
      <p:sp>
        <p:nvSpPr>
          <p:cNvPr id="531419790" name="Text 22">
            <a:extLst>
              <a:ext uri="{FF2B5EF4-FFF2-40B4-BE49-F238E27FC236}">
                <a16:creationId xmlns:a16="http://schemas.microsoft.com/office/drawing/2014/main" id="{C4B6894E-51F2-8B86-C91F-C4C9E5F81C2A}"/>
              </a:ext>
            </a:extLst>
          </p:cNvPr>
          <p:cNvSpPr/>
          <p:nvPr/>
        </p:nvSpPr>
        <p:spPr>
          <a:xfrm>
            <a:off x="3441977" y="1818104"/>
            <a:ext cx="12344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111827"/>
                </a:solidFill>
              </a:rPr>
              <a:t>Dépression, anxiété, impulsivité, fonctionnement</a:t>
            </a:r>
            <a:endParaRPr lang="en-US" sz="800" dirty="0"/>
          </a:p>
        </p:txBody>
      </p:sp>
      <p:sp>
        <p:nvSpPr>
          <p:cNvPr id="531419791" name="Shape 23">
            <a:extLst>
              <a:ext uri="{FF2B5EF4-FFF2-40B4-BE49-F238E27FC236}">
                <a16:creationId xmlns:a16="http://schemas.microsoft.com/office/drawing/2014/main" id="{D67D8598-963E-D15C-B00F-E22DBCE74605}"/>
              </a:ext>
            </a:extLst>
          </p:cNvPr>
          <p:cNvSpPr/>
          <p:nvPr/>
        </p:nvSpPr>
        <p:spPr>
          <a:xfrm>
            <a:off x="4359622" y="2170250"/>
            <a:ext cx="1385316" cy="461976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DDEA"/>
            </a:solidFill>
            <a:prstDash val="solid"/>
          </a:ln>
        </p:spPr>
      </p:sp>
      <p:sp>
        <p:nvSpPr>
          <p:cNvPr id="531419792" name="Text 24">
            <a:extLst>
              <a:ext uri="{FF2B5EF4-FFF2-40B4-BE49-F238E27FC236}">
                <a16:creationId xmlns:a16="http://schemas.microsoft.com/office/drawing/2014/main" id="{596D1E07-BF03-4D3B-E378-88339EA9BCB5}"/>
              </a:ext>
            </a:extLst>
          </p:cNvPr>
          <p:cNvSpPr/>
          <p:nvPr/>
        </p:nvSpPr>
        <p:spPr>
          <a:xfrm>
            <a:off x="4413123" y="2227019"/>
            <a:ext cx="1075891" cy="717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18A999"/>
                </a:solidFill>
              </a:rPr>
              <a:t>Environnement</a:t>
            </a:r>
            <a:endParaRPr lang="en-US" sz="1100" dirty="0"/>
          </a:p>
        </p:txBody>
      </p:sp>
      <p:sp>
        <p:nvSpPr>
          <p:cNvPr id="531419793" name="Text 25">
            <a:extLst>
              <a:ext uri="{FF2B5EF4-FFF2-40B4-BE49-F238E27FC236}">
                <a16:creationId xmlns:a16="http://schemas.microsoft.com/office/drawing/2014/main" id="{9242CDDC-E858-B863-A400-5AE97F7FAEFF}"/>
              </a:ext>
            </a:extLst>
          </p:cNvPr>
          <p:cNvSpPr/>
          <p:nvPr/>
        </p:nvSpPr>
        <p:spPr>
          <a:xfrm>
            <a:off x="4462589" y="2373605"/>
            <a:ext cx="12344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111827"/>
                </a:solidFill>
              </a:rPr>
              <a:t>Adversité précoce, sommeil, substances, exposome</a:t>
            </a:r>
            <a:endParaRPr lang="en-US" sz="800" dirty="0"/>
          </a:p>
        </p:txBody>
      </p:sp>
      <p:sp>
        <p:nvSpPr>
          <p:cNvPr id="531419798" name="Shape 29">
            <a:extLst>
              <a:ext uri="{FF2B5EF4-FFF2-40B4-BE49-F238E27FC236}">
                <a16:creationId xmlns:a16="http://schemas.microsoft.com/office/drawing/2014/main" id="{A551156C-76FF-1D90-3D40-604C5A4E6063}"/>
              </a:ext>
            </a:extLst>
          </p:cNvPr>
          <p:cNvSpPr/>
          <p:nvPr/>
        </p:nvSpPr>
        <p:spPr>
          <a:xfrm>
            <a:off x="3355848" y="2681108"/>
            <a:ext cx="1385316" cy="403851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DDEA"/>
            </a:solidFill>
            <a:prstDash val="solid"/>
          </a:ln>
        </p:spPr>
      </p:sp>
      <p:sp>
        <p:nvSpPr>
          <p:cNvPr id="531419799" name="Text 30">
            <a:extLst>
              <a:ext uri="{FF2B5EF4-FFF2-40B4-BE49-F238E27FC236}">
                <a16:creationId xmlns:a16="http://schemas.microsoft.com/office/drawing/2014/main" id="{7E7AFF19-2ACC-87F0-AF46-4699E352800A}"/>
              </a:ext>
            </a:extLst>
          </p:cNvPr>
          <p:cNvSpPr/>
          <p:nvPr/>
        </p:nvSpPr>
        <p:spPr>
          <a:xfrm>
            <a:off x="3447605" y="2707653"/>
            <a:ext cx="82296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6C4CE7"/>
                </a:solidFill>
              </a:rPr>
              <a:t>Cerveau</a:t>
            </a:r>
            <a:endParaRPr lang="en-US" sz="1100" dirty="0"/>
          </a:p>
        </p:txBody>
      </p:sp>
      <p:sp>
        <p:nvSpPr>
          <p:cNvPr id="531419800" name="Text 31">
            <a:extLst>
              <a:ext uri="{FF2B5EF4-FFF2-40B4-BE49-F238E27FC236}">
                <a16:creationId xmlns:a16="http://schemas.microsoft.com/office/drawing/2014/main" id="{1D0D226E-878C-377A-590C-E9AC58A388F6}"/>
              </a:ext>
            </a:extLst>
          </p:cNvPr>
          <p:cNvSpPr/>
          <p:nvPr/>
        </p:nvSpPr>
        <p:spPr>
          <a:xfrm>
            <a:off x="3513951" y="2844234"/>
            <a:ext cx="12344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111827"/>
                </a:solidFill>
              </a:rPr>
              <a:t>IRM structurelle / fonctionnelle</a:t>
            </a:r>
            <a:endParaRPr lang="en-US" sz="800" dirty="0"/>
          </a:p>
        </p:txBody>
      </p:sp>
      <p:sp>
        <p:nvSpPr>
          <p:cNvPr id="531419804" name="Shape 29">
            <a:extLst>
              <a:ext uri="{FF2B5EF4-FFF2-40B4-BE49-F238E27FC236}">
                <a16:creationId xmlns:a16="http://schemas.microsoft.com/office/drawing/2014/main" id="{E8F36DAA-11F6-258C-CAC1-923DF85790C3}"/>
              </a:ext>
            </a:extLst>
          </p:cNvPr>
          <p:cNvSpPr/>
          <p:nvPr/>
        </p:nvSpPr>
        <p:spPr bwMode="auto">
          <a:xfrm>
            <a:off x="4359622" y="3140234"/>
            <a:ext cx="1385316" cy="478877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DDEA"/>
            </a:solidFill>
            <a:prstDash val="solid"/>
          </a:ln>
        </p:spPr>
      </p:sp>
      <p:sp>
        <p:nvSpPr>
          <p:cNvPr id="531419805" name="Shape 29">
            <a:extLst>
              <a:ext uri="{FF2B5EF4-FFF2-40B4-BE49-F238E27FC236}">
                <a16:creationId xmlns:a16="http://schemas.microsoft.com/office/drawing/2014/main" id="{2265CFB4-7E7A-1C37-F670-1515A0CFA65E}"/>
              </a:ext>
            </a:extLst>
          </p:cNvPr>
          <p:cNvSpPr/>
          <p:nvPr/>
        </p:nvSpPr>
        <p:spPr bwMode="auto">
          <a:xfrm>
            <a:off x="3361364" y="3712525"/>
            <a:ext cx="1385316" cy="431737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DDEA"/>
            </a:solidFill>
            <a:prstDash val="solid"/>
          </a:ln>
        </p:spPr>
      </p:sp>
      <p:sp>
        <p:nvSpPr>
          <p:cNvPr id="531419802" name="Text 33">
            <a:extLst>
              <a:ext uri="{FF2B5EF4-FFF2-40B4-BE49-F238E27FC236}">
                <a16:creationId xmlns:a16="http://schemas.microsoft.com/office/drawing/2014/main" id="{F2F9DF5E-B51A-37E5-76D1-894FD85210B8}"/>
              </a:ext>
            </a:extLst>
          </p:cNvPr>
          <p:cNvSpPr/>
          <p:nvPr/>
        </p:nvSpPr>
        <p:spPr>
          <a:xfrm>
            <a:off x="3447605" y="3752208"/>
            <a:ext cx="82296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F59E0B"/>
                </a:solidFill>
              </a:rPr>
              <a:t>Numérique</a:t>
            </a:r>
            <a:endParaRPr lang="en-US" sz="1100" dirty="0"/>
          </a:p>
        </p:txBody>
      </p:sp>
      <p:sp>
        <p:nvSpPr>
          <p:cNvPr id="531419803" name="Text 34">
            <a:extLst>
              <a:ext uri="{FF2B5EF4-FFF2-40B4-BE49-F238E27FC236}">
                <a16:creationId xmlns:a16="http://schemas.microsoft.com/office/drawing/2014/main" id="{AD9D5E5F-658A-256E-F338-A1576535AA07}"/>
              </a:ext>
            </a:extLst>
          </p:cNvPr>
          <p:cNvSpPr/>
          <p:nvPr/>
        </p:nvSpPr>
        <p:spPr>
          <a:xfrm>
            <a:off x="3441977" y="3893144"/>
            <a:ext cx="1299187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111827"/>
                </a:solidFill>
              </a:rPr>
              <a:t>Suivi par application, dynamique des symptômes</a:t>
            </a:r>
            <a:endParaRPr lang="en-US" sz="800" dirty="0"/>
          </a:p>
        </p:txBody>
      </p:sp>
      <p:sp>
        <p:nvSpPr>
          <p:cNvPr id="531419797" name="Text 28">
            <a:extLst>
              <a:ext uri="{FF2B5EF4-FFF2-40B4-BE49-F238E27FC236}">
                <a16:creationId xmlns:a16="http://schemas.microsoft.com/office/drawing/2014/main" id="{0C7D67B3-E153-C743-DF31-4F8A4C5A8F48}"/>
              </a:ext>
            </a:extLst>
          </p:cNvPr>
          <p:cNvSpPr/>
          <p:nvPr/>
        </p:nvSpPr>
        <p:spPr>
          <a:xfrm>
            <a:off x="4462589" y="3382431"/>
            <a:ext cx="1299187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111827"/>
                </a:solidFill>
              </a:rPr>
              <a:t>Génomique, inflammation, métabolomique, protéomique</a:t>
            </a:r>
            <a:endParaRPr lang="en-US" sz="800" dirty="0"/>
          </a:p>
        </p:txBody>
      </p:sp>
      <p:sp>
        <p:nvSpPr>
          <p:cNvPr id="531419796" name="Text 27">
            <a:extLst>
              <a:ext uri="{FF2B5EF4-FFF2-40B4-BE49-F238E27FC236}">
                <a16:creationId xmlns:a16="http://schemas.microsoft.com/office/drawing/2014/main" id="{4D3EFE7D-D26F-4CE1-9016-7B7903101CDB}"/>
              </a:ext>
            </a:extLst>
          </p:cNvPr>
          <p:cNvSpPr/>
          <p:nvPr/>
        </p:nvSpPr>
        <p:spPr>
          <a:xfrm>
            <a:off x="4411282" y="3175276"/>
            <a:ext cx="82296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2057D4"/>
                </a:solidFill>
              </a:rPr>
              <a:t>Biologie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2504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FDE690D-F1C2-5BB7-7990-E90E4470D64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31419778" name="Straight Arrow Connector 531419777">
            <a:extLst>
              <a:ext uri="{FF2B5EF4-FFF2-40B4-BE49-F238E27FC236}">
                <a16:creationId xmlns:a16="http://schemas.microsoft.com/office/drawing/2014/main" id="{EDA0F82D-5CC3-C779-88B7-DB7967241846}"/>
              </a:ext>
            </a:extLst>
          </p:cNvPr>
          <p:cNvCxnSpPr/>
          <p:nvPr/>
        </p:nvCxnSpPr>
        <p:spPr>
          <a:xfrm>
            <a:off x="2365131" y="1589304"/>
            <a:ext cx="416755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419816" name="Shape 34">
            <a:extLst>
              <a:ext uri="{FF2B5EF4-FFF2-40B4-BE49-F238E27FC236}">
                <a16:creationId xmlns:a16="http://schemas.microsoft.com/office/drawing/2014/main" id="{5FE43458-2E9C-F925-7F2E-5D2B30086F88}"/>
              </a:ext>
            </a:extLst>
          </p:cNvPr>
          <p:cNvSpPr/>
          <p:nvPr/>
        </p:nvSpPr>
        <p:spPr>
          <a:xfrm>
            <a:off x="6923803" y="1665052"/>
            <a:ext cx="2107804" cy="3005227"/>
          </a:xfrm>
          <a:prstGeom prst="roundRect">
            <a:avLst>
              <a:gd name="adj" fmla="val 2299"/>
            </a:avLst>
          </a:prstGeom>
          <a:solidFill>
            <a:srgbClr val="FFFFFF"/>
          </a:solidFill>
          <a:ln w="12700">
            <a:solidFill>
              <a:srgbClr val="173D8C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10DC975-C466-B86F-5D1F-453C3490FD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0000" y="688295"/>
            <a:ext cx="8424000" cy="540000"/>
          </a:xfrm>
        </p:spPr>
        <p:txBody>
          <a:bodyPr/>
          <a:lstStyle/>
          <a:p>
            <a:r>
              <a:rPr lang="en-US" sz="2400" dirty="0">
                <a:solidFill>
                  <a:srgbClr val="2024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 analytique et impact : 2026–2030</a:t>
            </a:r>
            <a:br>
              <a:rPr lang="fr-FR" sz="2400" dirty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737B7C-F42F-CB89-7D00-3B91258B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DE96E54-600B-BD48-8480-E24E507C9B34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3DC4AB-CC6E-F80E-24A5-85FAD104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dirty="0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6BF9C9-3023-BE06-0D2C-DEC17790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11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AA643D4-1778-E398-F78B-A8F7D334D3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06852" y="1069867"/>
            <a:ext cx="8424000" cy="450000"/>
          </a:xfrm>
        </p:spPr>
        <p:txBody>
          <a:bodyPr/>
          <a:lstStyle/>
          <a:p>
            <a:r>
              <a:rPr lang="en-GB" sz="1400" dirty="0"/>
              <a:t>Du </a:t>
            </a:r>
            <a:r>
              <a:rPr lang="en-GB" sz="1400" dirty="0" err="1"/>
              <a:t>phénotypage</a:t>
            </a:r>
            <a:r>
              <a:rPr lang="en-GB" sz="1400" dirty="0"/>
              <a:t> </a:t>
            </a:r>
            <a:r>
              <a:rPr lang="en-GB" sz="1400" dirty="0" err="1"/>
              <a:t>suicidaire</a:t>
            </a:r>
            <a:r>
              <a:rPr lang="en-GB" sz="1400" dirty="0"/>
              <a:t> aux signatures </a:t>
            </a:r>
            <a:r>
              <a:rPr lang="en-GB" sz="1400" dirty="0" err="1"/>
              <a:t>multimodales</a:t>
            </a:r>
            <a:r>
              <a:rPr lang="en-GB" sz="1400" dirty="0"/>
              <a:t> et à la </a:t>
            </a:r>
            <a:r>
              <a:rPr lang="en-GB" sz="1400" dirty="0" err="1"/>
              <a:t>préparation</a:t>
            </a:r>
            <a:r>
              <a:rPr lang="en-GB" sz="1400" dirty="0"/>
              <a:t> aux </a:t>
            </a:r>
            <a:r>
              <a:rPr lang="en-GB" sz="1400" dirty="0" err="1"/>
              <a:t>essais</a:t>
            </a:r>
            <a:endParaRPr lang="en-GB" sz="1400" dirty="0"/>
          </a:p>
        </p:txBody>
      </p:sp>
      <p:pic>
        <p:nvPicPr>
          <p:cNvPr id="531419795" name="Picture 531419794">
            <a:extLst>
              <a:ext uri="{FF2B5EF4-FFF2-40B4-BE49-F238E27FC236}">
                <a16:creationId xmlns:a16="http://schemas.microsoft.com/office/drawing/2014/main" id="{EAD29142-A3D4-41E0-3BED-E09E3966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DC3743AA-D6DF-C8AD-ED9C-E01D05446B8E}"/>
              </a:ext>
            </a:extLst>
          </p:cNvPr>
          <p:cNvSpPr/>
          <p:nvPr/>
        </p:nvSpPr>
        <p:spPr>
          <a:xfrm>
            <a:off x="397764" y="1289304"/>
            <a:ext cx="514350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900" dirty="0"/>
          </a:p>
        </p:txBody>
      </p:sp>
      <p:sp>
        <p:nvSpPr>
          <p:cNvPr id="531419802" name="Text 37">
            <a:extLst>
              <a:ext uri="{FF2B5EF4-FFF2-40B4-BE49-F238E27FC236}">
                <a16:creationId xmlns:a16="http://schemas.microsoft.com/office/drawing/2014/main" id="{0F9BF870-2645-C9B0-7546-AEA893EFB869}"/>
              </a:ext>
            </a:extLst>
          </p:cNvPr>
          <p:cNvSpPr/>
          <p:nvPr/>
        </p:nvSpPr>
        <p:spPr>
          <a:xfrm>
            <a:off x="7093400" y="2155805"/>
            <a:ext cx="1822433" cy="1381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825" dirty="0"/>
          </a:p>
          <a:p>
            <a:endParaRPr lang="en-US" sz="825" dirty="0"/>
          </a:p>
          <a:p>
            <a:endParaRPr lang="en-US" sz="825" dirty="0"/>
          </a:p>
          <a:p>
            <a:endParaRPr lang="en-US" sz="825" b="1" dirty="0">
              <a:solidFill>
                <a:srgbClr val="1F1F1F"/>
              </a:solidFill>
              <a:ea typeface="Aptos" pitchFamily="34" charset="-122"/>
              <a:cs typeface="Aptos" pitchFamily="34" charset="-120"/>
            </a:endParaRPr>
          </a:p>
          <a:p>
            <a:endParaRPr lang="en-US" sz="825" dirty="0"/>
          </a:p>
        </p:txBody>
      </p:sp>
      <p:sp>
        <p:nvSpPr>
          <p:cNvPr id="531419810" name="Text 45">
            <a:extLst>
              <a:ext uri="{FF2B5EF4-FFF2-40B4-BE49-F238E27FC236}">
                <a16:creationId xmlns:a16="http://schemas.microsoft.com/office/drawing/2014/main" id="{42A85A39-B635-86E4-0E93-A4BF4E84CC6C}"/>
              </a:ext>
            </a:extLst>
          </p:cNvPr>
          <p:cNvSpPr/>
          <p:nvPr/>
        </p:nvSpPr>
        <p:spPr>
          <a:xfrm>
            <a:off x="6640830" y="3826692"/>
            <a:ext cx="16870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825" dirty="0"/>
          </a:p>
        </p:txBody>
      </p:sp>
      <p:sp>
        <p:nvSpPr>
          <p:cNvPr id="531419811" name="Shape 46">
            <a:extLst>
              <a:ext uri="{FF2B5EF4-FFF2-40B4-BE49-F238E27FC236}">
                <a16:creationId xmlns:a16="http://schemas.microsoft.com/office/drawing/2014/main" id="{9F791551-7AC8-B432-0881-2F26E836DA2C}"/>
              </a:ext>
            </a:extLst>
          </p:cNvPr>
          <p:cNvSpPr/>
          <p:nvPr/>
        </p:nvSpPr>
        <p:spPr>
          <a:xfrm>
            <a:off x="7025517" y="4054043"/>
            <a:ext cx="1890316" cy="576072"/>
          </a:xfrm>
          <a:prstGeom prst="roundRect">
            <a:avLst>
              <a:gd name="adj" fmla="val 7143"/>
            </a:avLst>
          </a:prstGeom>
          <a:solidFill>
            <a:srgbClr val="E8F0FF"/>
          </a:solidFill>
          <a:ln w="12700">
            <a:solidFill>
              <a:srgbClr val="C9D2F0"/>
            </a:solidFill>
            <a:prstDash val="solid"/>
          </a:ln>
        </p:spPr>
      </p:sp>
      <p:sp>
        <p:nvSpPr>
          <p:cNvPr id="531419812" name="Text 47">
            <a:extLst>
              <a:ext uri="{FF2B5EF4-FFF2-40B4-BE49-F238E27FC236}">
                <a16:creationId xmlns:a16="http://schemas.microsoft.com/office/drawing/2014/main" id="{E0E20291-DC9A-63CF-D55D-D3E7C46DB611}"/>
              </a:ext>
            </a:extLst>
          </p:cNvPr>
          <p:cNvSpPr/>
          <p:nvPr/>
        </p:nvSpPr>
        <p:spPr>
          <a:xfrm>
            <a:off x="6747630" y="4104139"/>
            <a:ext cx="15773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b="1" dirty="0">
                <a:solidFill>
                  <a:srgbClr val="173D8C"/>
                </a:solidFill>
                <a:ea typeface="Aptos" pitchFamily="34" charset="-122"/>
                <a:cs typeface="Aptos" pitchFamily="34" charset="-120"/>
              </a:rPr>
              <a:t>Priorité stratégique</a:t>
            </a:r>
            <a:endParaRPr lang="en-US" sz="788" dirty="0"/>
          </a:p>
        </p:txBody>
      </p:sp>
      <p:sp>
        <p:nvSpPr>
          <p:cNvPr id="531419813" name="Text 48">
            <a:extLst>
              <a:ext uri="{FF2B5EF4-FFF2-40B4-BE49-F238E27FC236}">
                <a16:creationId xmlns:a16="http://schemas.microsoft.com/office/drawing/2014/main" id="{A926FC4A-5C69-306E-8871-051A7CCE927A}"/>
              </a:ext>
            </a:extLst>
          </p:cNvPr>
          <p:cNvSpPr/>
          <p:nvPr/>
        </p:nvSpPr>
        <p:spPr>
          <a:xfrm>
            <a:off x="7192944" y="4316057"/>
            <a:ext cx="1659636" cy="246888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ctr"/>
          <a:lstStyle/>
          <a:p>
            <a:pPr algn="ctr"/>
            <a:r>
              <a:rPr lang="en-US" sz="750" b="1" dirty="0">
                <a:solidFill>
                  <a:srgbClr val="1F1F1F"/>
                </a:solidFill>
                <a:ea typeface="Aptos" pitchFamily="34" charset="-122"/>
                <a:cs typeface="Aptos" pitchFamily="34" charset="-120"/>
              </a:rPr>
              <a:t>Passer de la seule prédiction de crise vers la prévention fondée sur les mécanismes et l'intervention ciblée.</a:t>
            </a:r>
            <a:endParaRPr lang="en-US" sz="750" dirty="0"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4A19BCB0-78A2-F20C-356E-0C49436DC786}"/>
              </a:ext>
            </a:extLst>
          </p:cNvPr>
          <p:cNvSpPr/>
          <p:nvPr/>
        </p:nvSpPr>
        <p:spPr>
          <a:xfrm>
            <a:off x="360000" y="1209401"/>
            <a:ext cx="644652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05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E89B44A2-9E87-8729-2FAF-FFFB18A73BCA}"/>
              </a:ext>
            </a:extLst>
          </p:cNvPr>
          <p:cNvSpPr/>
          <p:nvPr/>
        </p:nvSpPr>
        <p:spPr>
          <a:xfrm>
            <a:off x="2679578" y="1334233"/>
            <a:ext cx="466344" cy="466344"/>
          </a:xfrm>
          <a:prstGeom prst="ellipse">
            <a:avLst/>
          </a:prstGeom>
          <a:solidFill>
            <a:srgbClr val="0070C0"/>
          </a:solidFill>
          <a:ln w="12700">
            <a:solidFill>
              <a:srgbClr val="2D97A9">
                <a:alpha val="0"/>
              </a:srgbClr>
            </a:solidFill>
            <a:prstDash val="solid"/>
          </a:ln>
        </p:spPr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0D7F4209-E6B8-5E9E-EA0A-862312D4FFF2}"/>
              </a:ext>
            </a:extLst>
          </p:cNvPr>
          <p:cNvSpPr/>
          <p:nvPr/>
        </p:nvSpPr>
        <p:spPr>
          <a:xfrm>
            <a:off x="2535560" y="1842493"/>
            <a:ext cx="7543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0070C0"/>
                </a:solidFill>
                <a:ea typeface="Aptos" pitchFamily="34" charset="-122"/>
                <a:cs typeface="Aptos" pitchFamily="34" charset="-120"/>
              </a:rPr>
              <a:t>2026-2027</a:t>
            </a:r>
            <a:endParaRPr lang="en-US" sz="825" dirty="0">
              <a:solidFill>
                <a:srgbClr val="0070C0"/>
              </a:solidFill>
            </a:endParaRPr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65345A01-9E47-502A-8690-F2A9DAA0D3C7}"/>
              </a:ext>
            </a:extLst>
          </p:cNvPr>
          <p:cNvSpPr/>
          <p:nvPr/>
        </p:nvSpPr>
        <p:spPr>
          <a:xfrm>
            <a:off x="4411178" y="1328196"/>
            <a:ext cx="466344" cy="46634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1E7388">
                <a:alpha val="0"/>
              </a:srgbClr>
            </a:solidFill>
            <a:prstDash val="solid"/>
          </a:ln>
        </p:spPr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FBCA6014-748D-4601-D624-DB0102E05757}"/>
              </a:ext>
            </a:extLst>
          </p:cNvPr>
          <p:cNvSpPr/>
          <p:nvPr/>
        </p:nvSpPr>
        <p:spPr>
          <a:xfrm>
            <a:off x="4267160" y="1849814"/>
            <a:ext cx="7543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chemeClr val="accent1"/>
                </a:solidFill>
                <a:ea typeface="Aptos" pitchFamily="34" charset="-122"/>
                <a:cs typeface="Aptos" pitchFamily="34" charset="-120"/>
              </a:rPr>
              <a:t>2028–2029</a:t>
            </a:r>
            <a:endParaRPr lang="en-US" sz="825" dirty="0">
              <a:solidFill>
                <a:schemeClr val="accent1"/>
              </a:solidFill>
            </a:endParaRPr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761B5080-F24B-E932-E703-2D1402179353}"/>
              </a:ext>
            </a:extLst>
          </p:cNvPr>
          <p:cNvSpPr/>
          <p:nvPr/>
        </p:nvSpPr>
        <p:spPr>
          <a:xfrm>
            <a:off x="5778669" y="1350463"/>
            <a:ext cx="466344" cy="466344"/>
          </a:xfrm>
          <a:prstGeom prst="ellipse">
            <a:avLst/>
          </a:prstGeom>
          <a:solidFill>
            <a:srgbClr val="E57A4A"/>
          </a:solidFill>
          <a:ln w="12700">
            <a:solidFill>
              <a:srgbClr val="E57A4A">
                <a:alpha val="0"/>
              </a:srgbClr>
            </a:solidFill>
            <a:prstDash val="solid"/>
          </a:ln>
        </p:spPr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E61B9A11-E575-1C75-CFDA-96854E5D2501}"/>
              </a:ext>
            </a:extLst>
          </p:cNvPr>
          <p:cNvSpPr/>
          <p:nvPr/>
        </p:nvSpPr>
        <p:spPr>
          <a:xfrm>
            <a:off x="5669992" y="1847040"/>
            <a:ext cx="7543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E57A4A"/>
                </a:solidFill>
                <a:ea typeface="Aptos" pitchFamily="34" charset="-122"/>
                <a:cs typeface="Aptos" pitchFamily="34" charset="-120"/>
              </a:rPr>
              <a:t>2030</a:t>
            </a:r>
            <a:endParaRPr lang="en-US" sz="825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FB53FCD8-973D-5B18-4D6E-1F6CA505F9C6}"/>
              </a:ext>
            </a:extLst>
          </p:cNvPr>
          <p:cNvSpPr/>
          <p:nvPr/>
        </p:nvSpPr>
        <p:spPr>
          <a:xfrm>
            <a:off x="291420" y="2155805"/>
            <a:ext cx="1710018" cy="523673"/>
          </a:xfrm>
          <a:prstGeom prst="roundRect">
            <a:avLst>
              <a:gd name="adj" fmla="val 8421"/>
            </a:avLst>
          </a:prstGeom>
          <a:solidFill>
            <a:srgbClr val="F6F8FC"/>
          </a:solidFill>
          <a:ln w="12700">
            <a:solidFill>
              <a:srgbClr val="D7DEEE"/>
            </a:solidFill>
            <a:prstDash val="solid"/>
          </a:ln>
          <a:effectLst>
            <a:outerShdw blurRad="12700" dist="381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F8520849-1EDA-BC02-E469-024C6C8CD9CB}"/>
              </a:ext>
            </a:extLst>
          </p:cNvPr>
          <p:cNvSpPr/>
          <p:nvPr/>
        </p:nvSpPr>
        <p:spPr>
          <a:xfrm>
            <a:off x="401148" y="2279249"/>
            <a:ext cx="301752" cy="301752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2D97A9">
                <a:alpha val="0"/>
              </a:srgbClr>
            </a:solidFill>
            <a:prstDash val="solid"/>
          </a:ln>
        </p:spPr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BD6F6617-0D89-8BF1-0F9D-B5FAD6987C4D}"/>
              </a:ext>
            </a:extLst>
          </p:cNvPr>
          <p:cNvSpPr/>
          <p:nvPr/>
        </p:nvSpPr>
        <p:spPr>
          <a:xfrm>
            <a:off x="459440" y="2327254"/>
            <a:ext cx="217583" cy="189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</a:rPr>
              <a:t>◔</a:t>
            </a:r>
            <a:endParaRPr lang="en-US" sz="90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232A2F0B-75CC-BCEA-9252-8D4B5C20210E}"/>
              </a:ext>
            </a:extLst>
          </p:cNvPr>
          <p:cNvSpPr/>
          <p:nvPr/>
        </p:nvSpPr>
        <p:spPr>
          <a:xfrm>
            <a:off x="792054" y="2306681"/>
            <a:ext cx="14401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253248"/>
                </a:solidFill>
                <a:ea typeface="Aptos" pitchFamily="34" charset="-122"/>
                <a:cs typeface="Aptos" pitchFamily="34" charset="-120"/>
              </a:rPr>
              <a:t>Phénotypage et trajectoires</a:t>
            </a:r>
            <a:endParaRPr lang="en-US" sz="105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68238AB1-DC89-32A2-B3A2-F13C96615DC2}"/>
              </a:ext>
            </a:extLst>
          </p:cNvPr>
          <p:cNvSpPr/>
          <p:nvPr/>
        </p:nvSpPr>
        <p:spPr>
          <a:xfrm>
            <a:off x="2232234" y="2300679"/>
            <a:ext cx="1458540" cy="377190"/>
          </a:xfrm>
          <a:prstGeom prst="rect">
            <a:avLst/>
          </a:prstGeom>
          <a:noFill/>
          <a:ln/>
        </p:spPr>
        <p:txBody>
          <a:bodyPr wrap="square" lIns="95" tIns="95" rIns="95" bIns="95" rtlCol="0" anchor="ctr"/>
          <a:lstStyle/>
          <a:p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Phénotypes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: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sévérité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de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l’idéation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antécédents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de TS,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létalité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persistance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/fluctuation, transition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idéation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–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acte</a:t>
            </a:r>
            <a:endParaRPr lang="en-US" sz="863" dirty="0">
              <a:solidFill>
                <a:srgbClr val="2D2D2D"/>
              </a:solidFill>
              <a:ea typeface="Aptos" pitchFamily="34" charset="-122"/>
              <a:cs typeface="Aptos" pitchFamily="34" charset="-120"/>
            </a:endParaRPr>
          </a:p>
          <a:p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Premières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trajectoires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longitudinales</a:t>
            </a:r>
            <a:endParaRPr lang="en-US" sz="863" dirty="0">
              <a:solidFill>
                <a:srgbClr val="2D2D2D"/>
              </a:solidFill>
              <a:ea typeface="Aptos" pitchFamily="34" charset="-122"/>
              <a:cs typeface="Aptos" pitchFamily="34" charset="-120"/>
            </a:endParaRPr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A5ED69CE-E3D7-B557-5AC5-648CD6C19D52}"/>
              </a:ext>
            </a:extLst>
          </p:cNvPr>
          <p:cNvSpPr/>
          <p:nvPr/>
        </p:nvSpPr>
        <p:spPr>
          <a:xfrm>
            <a:off x="3853633" y="2264982"/>
            <a:ext cx="1611630" cy="377190"/>
          </a:xfrm>
          <a:prstGeom prst="rect">
            <a:avLst/>
          </a:prstGeom>
          <a:noFill/>
          <a:ln/>
        </p:spPr>
        <p:txBody>
          <a:bodyPr wrap="square" lIns="95" tIns="95" rIns="95" bIns="95" rtlCol="0" anchor="ctr"/>
          <a:lstStyle/>
          <a:p>
            <a:r>
              <a:rPr lang="en-GB" sz="860" dirty="0"/>
              <a:t>Validation des </a:t>
            </a:r>
            <a:r>
              <a:rPr lang="en-GB" sz="860" dirty="0" err="1"/>
              <a:t>signaux</a:t>
            </a:r>
            <a:r>
              <a:rPr lang="en-GB" sz="860" dirty="0"/>
              <a:t> à </a:t>
            </a:r>
            <a:r>
              <a:rPr lang="en-GB" sz="860" dirty="0" err="1"/>
              <a:t>l’inclusion</a:t>
            </a:r>
            <a:endParaRPr lang="en-GB" sz="860" dirty="0"/>
          </a:p>
          <a:p>
            <a:r>
              <a:rPr lang="en-GB" sz="860" dirty="0" err="1"/>
              <a:t>Instabilité</a:t>
            </a:r>
            <a:r>
              <a:rPr lang="en-GB" sz="860" dirty="0"/>
              <a:t> </a:t>
            </a:r>
            <a:r>
              <a:rPr lang="en-GB" sz="860" dirty="0" err="1"/>
              <a:t>temporelle</a:t>
            </a:r>
            <a:r>
              <a:rPr lang="en-GB" sz="860" dirty="0"/>
              <a:t> ; distinction trait–état</a:t>
            </a:r>
          </a:p>
          <a:p>
            <a:endParaRPr lang="en-US" sz="863" dirty="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887409D2-718D-C543-AD7C-F89C5EB97964}"/>
              </a:ext>
            </a:extLst>
          </p:cNvPr>
          <p:cNvSpPr/>
          <p:nvPr/>
        </p:nvSpPr>
        <p:spPr>
          <a:xfrm>
            <a:off x="5538371" y="2119616"/>
            <a:ext cx="1508760" cy="377190"/>
          </a:xfrm>
          <a:prstGeom prst="rect">
            <a:avLst/>
          </a:prstGeom>
          <a:noFill/>
          <a:ln/>
        </p:spPr>
        <p:txBody>
          <a:bodyPr wrap="square" lIns="95" tIns="95" rIns="95" bIns="95" rtlCol="0" anchor="ctr"/>
          <a:lstStyle/>
          <a:p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Cadres de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suivi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fondés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sur les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trajectoires</a:t>
            </a:r>
            <a:endParaRPr lang="en-US" sz="863" dirty="0">
              <a:solidFill>
                <a:srgbClr val="2D2D2D"/>
              </a:solidFill>
              <a:ea typeface="Aptos" pitchFamily="34" charset="-122"/>
              <a:cs typeface="Aptos" pitchFamily="34" charset="-120"/>
            </a:endParaRPr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276DA0E8-C0C6-3B72-8819-596A2F54F336}"/>
              </a:ext>
            </a:extLst>
          </p:cNvPr>
          <p:cNvSpPr/>
          <p:nvPr/>
        </p:nvSpPr>
        <p:spPr>
          <a:xfrm>
            <a:off x="291420" y="2999339"/>
            <a:ext cx="1710018" cy="551353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rgbClr val="D7DEEE"/>
            </a:solidFill>
            <a:prstDash val="solid"/>
          </a:ln>
          <a:effectLst>
            <a:outerShdw blurRad="12700" dist="381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24" name="Shape 21">
            <a:extLst>
              <a:ext uri="{FF2B5EF4-FFF2-40B4-BE49-F238E27FC236}">
                <a16:creationId xmlns:a16="http://schemas.microsoft.com/office/drawing/2014/main" id="{A4073F0E-F1D9-252D-5569-C1AEC866B6DB}"/>
              </a:ext>
            </a:extLst>
          </p:cNvPr>
          <p:cNvSpPr/>
          <p:nvPr/>
        </p:nvSpPr>
        <p:spPr>
          <a:xfrm>
            <a:off x="401148" y="3122783"/>
            <a:ext cx="301752" cy="301752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2D97A9">
                <a:alpha val="0"/>
              </a:srgbClr>
            </a:solidFill>
            <a:prstDash val="solid"/>
          </a:ln>
        </p:spPr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9348EE8F-6154-97F8-F4C6-197CA783A3AC}"/>
              </a:ext>
            </a:extLst>
          </p:cNvPr>
          <p:cNvSpPr/>
          <p:nvPr/>
        </p:nvSpPr>
        <p:spPr>
          <a:xfrm>
            <a:off x="459441" y="3170788"/>
            <a:ext cx="201422" cy="2099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</a:rPr>
              <a:t>◈</a:t>
            </a:r>
            <a:endParaRPr lang="en-US" sz="900" dirty="0"/>
          </a:p>
        </p:txBody>
      </p:sp>
      <p:sp>
        <p:nvSpPr>
          <p:cNvPr id="26" name="Text 23">
            <a:extLst>
              <a:ext uri="{FF2B5EF4-FFF2-40B4-BE49-F238E27FC236}">
                <a16:creationId xmlns:a16="http://schemas.microsoft.com/office/drawing/2014/main" id="{D66E4D1E-6CBE-8E37-D352-B3AF24A09B08}"/>
              </a:ext>
            </a:extLst>
          </p:cNvPr>
          <p:cNvSpPr/>
          <p:nvPr/>
        </p:nvSpPr>
        <p:spPr>
          <a:xfrm>
            <a:off x="792054" y="3150215"/>
            <a:ext cx="1126898" cy="162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253248"/>
                </a:solidFill>
                <a:ea typeface="Aptos" pitchFamily="34" charset="-122"/>
                <a:cs typeface="Aptos" pitchFamily="34" charset="-120"/>
              </a:rPr>
              <a:t>Mécanismes et signatures</a:t>
            </a:r>
            <a:endParaRPr lang="en-US" sz="1050" dirty="0"/>
          </a:p>
        </p:txBody>
      </p:sp>
      <p:sp>
        <p:nvSpPr>
          <p:cNvPr id="27" name="Text 24">
            <a:extLst>
              <a:ext uri="{FF2B5EF4-FFF2-40B4-BE49-F238E27FC236}">
                <a16:creationId xmlns:a16="http://schemas.microsoft.com/office/drawing/2014/main" id="{702791C0-5976-2CD3-47B7-1988BCD65D53}"/>
              </a:ext>
            </a:extLst>
          </p:cNvPr>
          <p:cNvSpPr/>
          <p:nvPr/>
        </p:nvSpPr>
        <p:spPr>
          <a:xfrm>
            <a:off x="2236108" y="3144119"/>
            <a:ext cx="1440180" cy="377190"/>
          </a:xfrm>
          <a:prstGeom prst="rect">
            <a:avLst/>
          </a:prstGeom>
          <a:noFill/>
          <a:ln/>
        </p:spPr>
        <p:txBody>
          <a:bodyPr wrap="square" lIns="95" tIns="95" rIns="95" bIns="95" rtlCol="0" anchor="ctr"/>
          <a:lstStyle/>
          <a:p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Axes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candidats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: stress,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immunitaire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/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vasculaire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récompense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, cognition,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vulnérabilité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génétique</a:t>
            </a:r>
            <a:endParaRPr lang="en-US" sz="863" dirty="0">
              <a:solidFill>
                <a:srgbClr val="2D2D2D"/>
              </a:solidFill>
              <a:ea typeface="Aptos" pitchFamily="34" charset="-122"/>
              <a:cs typeface="Aptos" pitchFamily="34" charset="-120"/>
            </a:endParaRPr>
          </a:p>
          <a:p>
            <a:endParaRPr lang="en-US" sz="863" dirty="0"/>
          </a:p>
        </p:txBody>
      </p:sp>
      <p:sp>
        <p:nvSpPr>
          <p:cNvPr id="28" name="Text 25">
            <a:extLst>
              <a:ext uri="{FF2B5EF4-FFF2-40B4-BE49-F238E27FC236}">
                <a16:creationId xmlns:a16="http://schemas.microsoft.com/office/drawing/2014/main" id="{84AC7C6B-318F-8E5A-E3FE-50E77A788149}"/>
              </a:ext>
            </a:extLst>
          </p:cNvPr>
          <p:cNvSpPr/>
          <p:nvPr/>
        </p:nvSpPr>
        <p:spPr>
          <a:xfrm>
            <a:off x="3802698" y="3228172"/>
            <a:ext cx="1611630" cy="293137"/>
          </a:xfrm>
          <a:prstGeom prst="rect">
            <a:avLst/>
          </a:prstGeom>
          <a:noFill/>
          <a:ln/>
        </p:spPr>
        <p:txBody>
          <a:bodyPr wrap="square" lIns="95" tIns="95" rIns="95" bIns="95" rtlCol="0" anchor="ctr"/>
          <a:lstStyle/>
          <a:p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Modèles multimodaux : Clinique,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génomique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immunitaire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, IRM, numérique, exposome. </a:t>
            </a:r>
          </a:p>
          <a:p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Calibration, validation,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transportabilité</a:t>
            </a:r>
            <a:endParaRPr lang="en-US" sz="863" dirty="0"/>
          </a:p>
          <a:p>
            <a:endParaRPr lang="en-US" sz="863" dirty="0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93846FF7-0ED8-8725-3820-1BFDC3C641CF}"/>
              </a:ext>
            </a:extLst>
          </p:cNvPr>
          <p:cNvSpPr/>
          <p:nvPr/>
        </p:nvSpPr>
        <p:spPr>
          <a:xfrm>
            <a:off x="5524977" y="3192116"/>
            <a:ext cx="1324560" cy="377190"/>
          </a:xfrm>
          <a:prstGeom prst="rect">
            <a:avLst/>
          </a:prstGeom>
          <a:noFill/>
          <a:ln/>
        </p:spPr>
        <p:txBody>
          <a:bodyPr wrap="square" lIns="95" tIns="95" rIns="95" bIns="95" rtlCol="0" anchor="ctr"/>
          <a:lstStyle/>
          <a:p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Signatures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multimodales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interprétables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et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transportables</a:t>
            </a:r>
            <a:endParaRPr lang="en-US" sz="863" dirty="0">
              <a:solidFill>
                <a:srgbClr val="2D2D2D"/>
              </a:solidFill>
              <a:ea typeface="Aptos" pitchFamily="34" charset="-122"/>
              <a:cs typeface="Aptos" pitchFamily="34" charset="-120"/>
            </a:endParaRPr>
          </a:p>
          <a:p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Sous-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groupes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mécanistiques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: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inflammatoire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réactif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au stress,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anhédonique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,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cognitif</a:t>
            </a:r>
            <a:endParaRPr lang="en-US" sz="863" dirty="0">
              <a:solidFill>
                <a:srgbClr val="2D2D2D"/>
              </a:solidFill>
              <a:ea typeface="Aptos" pitchFamily="34" charset="-122"/>
              <a:cs typeface="Aptos" pitchFamily="34" charset="-120"/>
            </a:endParaRPr>
          </a:p>
        </p:txBody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DCA58858-0FF9-1E37-06AB-EA05E4F5AC90}"/>
              </a:ext>
            </a:extLst>
          </p:cNvPr>
          <p:cNvSpPr/>
          <p:nvPr/>
        </p:nvSpPr>
        <p:spPr>
          <a:xfrm>
            <a:off x="291420" y="3842873"/>
            <a:ext cx="1710018" cy="560046"/>
          </a:xfrm>
          <a:prstGeom prst="roundRect">
            <a:avLst>
              <a:gd name="adj" fmla="val 8421"/>
            </a:avLst>
          </a:prstGeom>
          <a:solidFill>
            <a:srgbClr val="F6F8FC"/>
          </a:solidFill>
          <a:ln w="12700">
            <a:solidFill>
              <a:srgbClr val="D7DEEE"/>
            </a:solidFill>
            <a:prstDash val="solid"/>
          </a:ln>
          <a:effectLst>
            <a:outerShdw blurRad="12700" dist="381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31" name="Shape 28">
            <a:extLst>
              <a:ext uri="{FF2B5EF4-FFF2-40B4-BE49-F238E27FC236}">
                <a16:creationId xmlns:a16="http://schemas.microsoft.com/office/drawing/2014/main" id="{4B861815-E8E6-FE42-821B-76A0C189CF08}"/>
              </a:ext>
            </a:extLst>
          </p:cNvPr>
          <p:cNvSpPr/>
          <p:nvPr/>
        </p:nvSpPr>
        <p:spPr>
          <a:xfrm>
            <a:off x="401148" y="3966317"/>
            <a:ext cx="301752" cy="301752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2D97A9">
                <a:alpha val="0"/>
              </a:srgbClr>
            </a:solidFill>
            <a:prstDash val="solid"/>
          </a:ln>
        </p:spPr>
      </p:sp>
      <p:sp>
        <p:nvSpPr>
          <p:cNvPr id="32" name="Text 29">
            <a:extLst>
              <a:ext uri="{FF2B5EF4-FFF2-40B4-BE49-F238E27FC236}">
                <a16:creationId xmlns:a16="http://schemas.microsoft.com/office/drawing/2014/main" id="{4B2D5195-5A2F-B738-78DD-6DCF538E6A5B}"/>
              </a:ext>
            </a:extLst>
          </p:cNvPr>
          <p:cNvSpPr/>
          <p:nvPr/>
        </p:nvSpPr>
        <p:spPr>
          <a:xfrm>
            <a:off x="455941" y="4052823"/>
            <a:ext cx="186301" cy="1512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</a:rPr>
              <a:t>◎</a:t>
            </a:r>
            <a:endParaRPr lang="en-US" sz="900" dirty="0"/>
          </a:p>
        </p:txBody>
      </p:sp>
      <p:sp>
        <p:nvSpPr>
          <p:cNvPr id="33" name="Text 30">
            <a:extLst>
              <a:ext uri="{FF2B5EF4-FFF2-40B4-BE49-F238E27FC236}">
                <a16:creationId xmlns:a16="http://schemas.microsoft.com/office/drawing/2014/main" id="{64D4788E-822E-5910-75D1-9409DC4DA231}"/>
              </a:ext>
            </a:extLst>
          </p:cNvPr>
          <p:cNvSpPr/>
          <p:nvPr/>
        </p:nvSpPr>
        <p:spPr>
          <a:xfrm>
            <a:off x="792054" y="3993749"/>
            <a:ext cx="1209384" cy="128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253248"/>
                </a:solidFill>
                <a:ea typeface="Aptos" pitchFamily="34" charset="-122"/>
                <a:cs typeface="Aptos" pitchFamily="34" charset="-120"/>
              </a:rPr>
              <a:t>Préparation aux </a:t>
            </a:r>
            <a:r>
              <a:rPr lang="en-US" sz="1050" b="1" dirty="0" err="1">
                <a:solidFill>
                  <a:srgbClr val="253248"/>
                </a:solidFill>
                <a:ea typeface="Aptos" pitchFamily="34" charset="-122"/>
                <a:cs typeface="Aptos" pitchFamily="34" charset="-120"/>
              </a:rPr>
              <a:t>essais</a:t>
            </a:r>
            <a:endParaRPr lang="en-US" sz="1050" dirty="0"/>
          </a:p>
        </p:txBody>
      </p:sp>
      <p:sp>
        <p:nvSpPr>
          <p:cNvPr id="34" name="Text 31">
            <a:extLst>
              <a:ext uri="{FF2B5EF4-FFF2-40B4-BE49-F238E27FC236}">
                <a16:creationId xmlns:a16="http://schemas.microsoft.com/office/drawing/2014/main" id="{55E6746D-CBF9-E23B-666B-E7DC2749668B}"/>
              </a:ext>
            </a:extLst>
          </p:cNvPr>
          <p:cNvSpPr/>
          <p:nvPr/>
        </p:nvSpPr>
        <p:spPr>
          <a:xfrm>
            <a:off x="2289934" y="3904595"/>
            <a:ext cx="1331430" cy="377190"/>
          </a:xfrm>
          <a:prstGeom prst="rect">
            <a:avLst/>
          </a:prstGeom>
          <a:noFill/>
          <a:ln/>
        </p:spPr>
        <p:txBody>
          <a:bodyPr wrap="square" lIns="95" tIns="95" rIns="95" bIns="95" rtlCol="0" anchor="ctr"/>
          <a:lstStyle/>
          <a:p>
            <a:r>
              <a:rPr lang="en-US" sz="863" dirty="0" err="1"/>
              <a:t>Biomarqueurs</a:t>
            </a:r>
            <a:r>
              <a:rPr lang="en-US" sz="863" dirty="0"/>
              <a:t> </a:t>
            </a:r>
            <a:r>
              <a:rPr lang="en-US" sz="863" dirty="0" err="1"/>
              <a:t>candidats</a:t>
            </a:r>
            <a:r>
              <a:rPr lang="en-US" sz="863" dirty="0"/>
              <a:t> et </a:t>
            </a:r>
            <a:r>
              <a:rPr lang="en-US" sz="863" dirty="0" err="1"/>
              <a:t>profils</a:t>
            </a:r>
            <a:r>
              <a:rPr lang="en-US" sz="863" dirty="0"/>
              <a:t> </a:t>
            </a:r>
            <a:r>
              <a:rPr lang="en-US" sz="863" dirty="0" err="1"/>
              <a:t>cliniquement</a:t>
            </a:r>
            <a:r>
              <a:rPr lang="en-US" sz="863" dirty="0"/>
              <a:t> </a:t>
            </a:r>
            <a:r>
              <a:rPr lang="en-US" sz="863" dirty="0" err="1"/>
              <a:t>pertinents</a:t>
            </a:r>
            <a:endParaRPr lang="en-US" sz="863" dirty="0"/>
          </a:p>
          <a:p>
            <a:endParaRPr lang="en-US" sz="863" dirty="0"/>
          </a:p>
        </p:txBody>
      </p:sp>
      <p:sp>
        <p:nvSpPr>
          <p:cNvPr id="35" name="Text 32">
            <a:extLst>
              <a:ext uri="{FF2B5EF4-FFF2-40B4-BE49-F238E27FC236}">
                <a16:creationId xmlns:a16="http://schemas.microsoft.com/office/drawing/2014/main" id="{37D9E0B3-9212-A187-8087-163C45F74212}"/>
              </a:ext>
            </a:extLst>
          </p:cNvPr>
          <p:cNvSpPr/>
          <p:nvPr/>
        </p:nvSpPr>
        <p:spPr>
          <a:xfrm>
            <a:off x="3797537" y="3805154"/>
            <a:ext cx="1506340" cy="377190"/>
          </a:xfrm>
          <a:prstGeom prst="rect">
            <a:avLst/>
          </a:prstGeom>
          <a:noFill/>
          <a:ln/>
        </p:spPr>
        <p:txBody>
          <a:bodyPr wrap="square" lIns="95" tIns="95" rIns="95" bIns="95" rtlCol="0" anchor="ctr"/>
          <a:lstStyle/>
          <a:p>
            <a:r>
              <a:rPr lang="en-GB" sz="860" dirty="0" err="1"/>
              <a:t>Stratégies</a:t>
            </a:r>
            <a:r>
              <a:rPr lang="en-GB" sz="860" dirty="0"/>
              <a:t> </a:t>
            </a:r>
            <a:r>
              <a:rPr lang="en-GB" sz="860" dirty="0" err="1"/>
              <a:t>d’enrichissement</a:t>
            </a:r>
            <a:r>
              <a:rPr lang="en-GB" sz="860" dirty="0"/>
              <a:t> </a:t>
            </a:r>
            <a:r>
              <a:rPr lang="en-GB" sz="860" dirty="0" err="1"/>
              <a:t>guidées</a:t>
            </a:r>
            <a:r>
              <a:rPr lang="en-GB" sz="860" dirty="0"/>
              <a:t> par les </a:t>
            </a:r>
            <a:r>
              <a:rPr lang="en-GB" sz="860" dirty="0" err="1"/>
              <a:t>biomarqueurs</a:t>
            </a:r>
            <a:endParaRPr lang="en-GB" sz="860" dirty="0"/>
          </a:p>
        </p:txBody>
      </p:sp>
      <p:sp>
        <p:nvSpPr>
          <p:cNvPr id="36" name="Text 33">
            <a:extLst>
              <a:ext uri="{FF2B5EF4-FFF2-40B4-BE49-F238E27FC236}">
                <a16:creationId xmlns:a16="http://schemas.microsoft.com/office/drawing/2014/main" id="{C3EACF11-2850-F6C3-0945-8F3CA42C5F60}"/>
              </a:ext>
            </a:extLst>
          </p:cNvPr>
          <p:cNvSpPr/>
          <p:nvPr/>
        </p:nvSpPr>
        <p:spPr>
          <a:xfrm>
            <a:off x="5522637" y="3805154"/>
            <a:ext cx="1343793" cy="377190"/>
          </a:xfrm>
          <a:prstGeom prst="rect">
            <a:avLst/>
          </a:prstGeom>
          <a:noFill/>
          <a:ln/>
        </p:spPr>
        <p:txBody>
          <a:bodyPr wrap="square" lIns="95" tIns="95" rIns="95" bIns="95" rtlCol="0" anchor="ctr"/>
          <a:lstStyle/>
          <a:p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Études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guidées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par les sous-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groupes</a:t>
            </a:r>
            <a:r>
              <a:rPr lang="en-US" sz="863" dirty="0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 et les </a:t>
            </a:r>
            <a:r>
              <a:rPr lang="en-US" sz="863" dirty="0" err="1">
                <a:solidFill>
                  <a:srgbClr val="2D2D2D"/>
                </a:solidFill>
                <a:ea typeface="Aptos" pitchFamily="34" charset="-122"/>
                <a:cs typeface="Aptos" pitchFamily="34" charset="-120"/>
              </a:rPr>
              <a:t>biomarqueurs</a:t>
            </a:r>
            <a:endParaRPr lang="en-US" sz="863" dirty="0">
              <a:solidFill>
                <a:srgbClr val="2D2D2D"/>
              </a:solidFill>
              <a:ea typeface="Aptos" pitchFamily="34" charset="-122"/>
              <a:cs typeface="Aptos" pitchFamily="34" charset="-120"/>
            </a:endParaRPr>
          </a:p>
        </p:txBody>
      </p:sp>
      <p:sp>
        <p:nvSpPr>
          <p:cNvPr id="37" name="Text 35">
            <a:extLst>
              <a:ext uri="{FF2B5EF4-FFF2-40B4-BE49-F238E27FC236}">
                <a16:creationId xmlns:a16="http://schemas.microsoft.com/office/drawing/2014/main" id="{49CB4094-E523-91AB-B7EF-C1BCF172FE8A}"/>
              </a:ext>
            </a:extLst>
          </p:cNvPr>
          <p:cNvSpPr/>
          <p:nvPr/>
        </p:nvSpPr>
        <p:spPr>
          <a:xfrm>
            <a:off x="7156777" y="2770808"/>
            <a:ext cx="175905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2A4AA5"/>
                </a:solidFill>
                <a:ea typeface="Aptos" pitchFamily="34" charset="-122"/>
                <a:cs typeface="Aptos" pitchFamily="34" charset="-120"/>
              </a:rPr>
              <a:t>D'ici 2030, le PEPR PROPSY </a:t>
            </a:r>
            <a:r>
              <a:rPr lang="en-US" sz="975" b="1" dirty="0" err="1">
                <a:solidFill>
                  <a:srgbClr val="2A4AA5"/>
                </a:solidFill>
                <a:ea typeface="Aptos" pitchFamily="34" charset="-122"/>
                <a:cs typeface="Aptos" pitchFamily="34" charset="-120"/>
              </a:rPr>
              <a:t>pourrait</a:t>
            </a:r>
            <a:r>
              <a:rPr lang="en-US" sz="975" b="1" dirty="0">
                <a:solidFill>
                  <a:srgbClr val="2A4AA5"/>
                </a:solidFill>
                <a:ea typeface="Aptos" pitchFamily="34" charset="-122"/>
                <a:cs typeface="Aptos" pitchFamily="34" charset="-120"/>
              </a:rPr>
              <a:t> </a:t>
            </a:r>
            <a:r>
              <a:rPr lang="en-US" sz="975" b="1" dirty="0" err="1">
                <a:solidFill>
                  <a:srgbClr val="2A4AA5"/>
                </a:solidFill>
                <a:ea typeface="Aptos" pitchFamily="34" charset="-122"/>
                <a:cs typeface="Aptos" pitchFamily="34" charset="-120"/>
              </a:rPr>
              <a:t>livrer</a:t>
            </a:r>
            <a:endParaRPr lang="en-US" sz="975" b="1" dirty="0">
              <a:solidFill>
                <a:srgbClr val="2A4AA5"/>
              </a:solidFill>
              <a:ea typeface="Aptos" pitchFamily="34" charset="-122"/>
              <a:cs typeface="Aptos" pitchFamily="34" charset="-120"/>
            </a:endParaRPr>
          </a:p>
          <a:p>
            <a:pPr>
              <a:spcAft>
                <a:spcPts val="600"/>
              </a:spcAft>
            </a:pPr>
            <a:endParaRPr lang="en-US" sz="800" b="1" dirty="0">
              <a:solidFill>
                <a:srgbClr val="2A4AA5"/>
              </a:solidFill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800" b="1" dirty="0" err="1"/>
              <a:t>Signaux</a:t>
            </a:r>
            <a:r>
              <a:rPr lang="en-US" sz="800" b="1" dirty="0"/>
              <a:t> </a:t>
            </a:r>
            <a:r>
              <a:rPr lang="en-US" sz="800" b="1" dirty="0" err="1"/>
              <a:t>partagés</a:t>
            </a:r>
            <a:r>
              <a:rPr lang="en-US" sz="800" b="1" dirty="0"/>
              <a:t> vs </a:t>
            </a:r>
            <a:r>
              <a:rPr lang="en-US" sz="800" b="1" dirty="0" err="1"/>
              <a:t>spécifiques</a:t>
            </a:r>
            <a:r>
              <a:rPr lang="en-US" sz="800" b="1" dirty="0"/>
              <a:t> des diagnostics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800" b="1" dirty="0"/>
              <a:t>Signatures </a:t>
            </a:r>
            <a:r>
              <a:rPr lang="en-US" sz="800" b="1" dirty="0" err="1"/>
              <a:t>multimodales</a:t>
            </a:r>
            <a:r>
              <a:rPr lang="en-US" sz="800" b="1" dirty="0"/>
              <a:t> </a:t>
            </a:r>
            <a:r>
              <a:rPr lang="en-US" sz="800" b="1" dirty="0" err="1"/>
              <a:t>interprétables</a:t>
            </a:r>
            <a:r>
              <a:rPr lang="en-US" sz="800" b="1" dirty="0"/>
              <a:t> et </a:t>
            </a:r>
            <a:r>
              <a:rPr lang="en-US" sz="800" b="1" dirty="0" err="1"/>
              <a:t>transportables</a:t>
            </a:r>
            <a:endParaRPr lang="en-US" sz="800" b="1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800" b="1" dirty="0"/>
              <a:t>Cadres de monitoring par </a:t>
            </a:r>
            <a:r>
              <a:rPr lang="en-US" sz="800" b="1" dirty="0" err="1"/>
              <a:t>trajectoires</a:t>
            </a:r>
            <a:endParaRPr lang="en-US" sz="800" b="1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800" b="1" dirty="0"/>
              <a:t>Sous-</a:t>
            </a:r>
            <a:r>
              <a:rPr lang="en-US" sz="800" b="1" dirty="0" err="1"/>
              <a:t>groupes</a:t>
            </a:r>
            <a:r>
              <a:rPr lang="en-US" sz="800" b="1" dirty="0"/>
              <a:t> </a:t>
            </a:r>
            <a:r>
              <a:rPr lang="en-US" sz="800" b="1" dirty="0" err="1"/>
              <a:t>fondés</a:t>
            </a:r>
            <a:r>
              <a:rPr lang="en-US" sz="800" b="1" dirty="0"/>
              <a:t> sur les </a:t>
            </a:r>
            <a:r>
              <a:rPr lang="en-US" sz="800" b="1" dirty="0" err="1"/>
              <a:t>mécanismes</a:t>
            </a:r>
            <a:endParaRPr lang="en-US" sz="800" b="1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800" b="1" dirty="0" err="1"/>
              <a:t>Préparation</a:t>
            </a:r>
            <a:r>
              <a:rPr lang="en-US" sz="800" b="1" dirty="0"/>
              <a:t> aux </a:t>
            </a:r>
            <a:r>
              <a:rPr lang="en-US" sz="800" b="1" dirty="0" err="1"/>
              <a:t>essais</a:t>
            </a:r>
            <a:r>
              <a:rPr lang="en-US" sz="800" b="1" dirty="0"/>
              <a:t> </a:t>
            </a:r>
            <a:r>
              <a:rPr lang="en-US" sz="800" b="1" dirty="0" err="1"/>
              <a:t>guidée</a:t>
            </a:r>
            <a:r>
              <a:rPr lang="en-US" sz="800" b="1" dirty="0"/>
              <a:t> par les </a:t>
            </a:r>
            <a:r>
              <a:rPr lang="en-US" sz="800" b="1" dirty="0" err="1"/>
              <a:t>biomarqueurs</a:t>
            </a:r>
            <a:endParaRPr lang="en-US" sz="800" b="1" dirty="0"/>
          </a:p>
          <a:p>
            <a:endParaRPr lang="en-US" sz="975" dirty="0"/>
          </a:p>
        </p:txBody>
      </p:sp>
      <p:sp>
        <p:nvSpPr>
          <p:cNvPr id="39" name="Text 37">
            <a:extLst>
              <a:ext uri="{FF2B5EF4-FFF2-40B4-BE49-F238E27FC236}">
                <a16:creationId xmlns:a16="http://schemas.microsoft.com/office/drawing/2014/main" id="{6010B143-5014-F0ED-11AE-1238B18C21C4}"/>
              </a:ext>
            </a:extLst>
          </p:cNvPr>
          <p:cNvSpPr/>
          <p:nvPr/>
        </p:nvSpPr>
        <p:spPr>
          <a:xfrm>
            <a:off x="7238574" y="2594717"/>
            <a:ext cx="126873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863" dirty="0"/>
          </a:p>
        </p:txBody>
      </p:sp>
    </p:spTree>
    <p:extLst>
      <p:ext uri="{BB962C8B-B14F-4D97-AF65-F5344CB8AC3E}">
        <p14:creationId xmlns:p14="http://schemas.microsoft.com/office/powerpoint/2010/main" val="156045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79ED4D4-02B7-E967-D5AC-2B6C4743EC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31419832" name="Straight Connector 531419831">
            <a:extLst>
              <a:ext uri="{FF2B5EF4-FFF2-40B4-BE49-F238E27FC236}">
                <a16:creationId xmlns:a16="http://schemas.microsoft.com/office/drawing/2014/main" id="{784DFD33-97EE-4774-936D-4284D8D662EB}"/>
              </a:ext>
            </a:extLst>
          </p:cNvPr>
          <p:cNvCxnSpPr/>
          <p:nvPr/>
        </p:nvCxnSpPr>
        <p:spPr bwMode="auto">
          <a:xfrm>
            <a:off x="8334566" y="3255013"/>
            <a:ext cx="0" cy="470975"/>
          </a:xfrm>
          <a:prstGeom prst="line">
            <a:avLst/>
          </a:prstGeom>
          <a:ln w="38100">
            <a:solidFill>
              <a:srgbClr val="B6B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419831" name="Straight Connector 531419830">
            <a:extLst>
              <a:ext uri="{FF2B5EF4-FFF2-40B4-BE49-F238E27FC236}">
                <a16:creationId xmlns:a16="http://schemas.microsoft.com/office/drawing/2014/main" id="{F75AD05E-DDB4-C3B1-EF27-E8D7B00AD9BA}"/>
              </a:ext>
            </a:extLst>
          </p:cNvPr>
          <p:cNvCxnSpPr/>
          <p:nvPr/>
        </p:nvCxnSpPr>
        <p:spPr bwMode="auto">
          <a:xfrm>
            <a:off x="6713767" y="3221170"/>
            <a:ext cx="0" cy="470975"/>
          </a:xfrm>
          <a:prstGeom prst="line">
            <a:avLst/>
          </a:prstGeom>
          <a:ln w="38100">
            <a:solidFill>
              <a:srgbClr val="B6B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419830" name="Straight Connector 531419829">
            <a:extLst>
              <a:ext uri="{FF2B5EF4-FFF2-40B4-BE49-F238E27FC236}">
                <a16:creationId xmlns:a16="http://schemas.microsoft.com/office/drawing/2014/main" id="{994A72F2-35C5-68BC-D829-16F819DEC3CA}"/>
              </a:ext>
            </a:extLst>
          </p:cNvPr>
          <p:cNvCxnSpPr/>
          <p:nvPr/>
        </p:nvCxnSpPr>
        <p:spPr bwMode="auto">
          <a:xfrm>
            <a:off x="5240376" y="3236367"/>
            <a:ext cx="0" cy="470975"/>
          </a:xfrm>
          <a:prstGeom prst="line">
            <a:avLst/>
          </a:prstGeom>
          <a:ln w="38100">
            <a:solidFill>
              <a:srgbClr val="B6B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D626FF-A66E-B407-B78B-B342EF24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DE96E54-600B-BD48-8480-E24E507C9B34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608FE9-3056-6540-8015-1101BEDC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095BDE-53C2-415B-1169-AD1528A9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12</a:t>
            </a:fld>
            <a:endParaRPr lang="fr-FR"/>
          </a:p>
        </p:txBody>
      </p:sp>
      <p:pic>
        <p:nvPicPr>
          <p:cNvPr id="531419795" name="Picture 531419794">
            <a:extLst>
              <a:ext uri="{FF2B5EF4-FFF2-40B4-BE49-F238E27FC236}">
                <a16:creationId xmlns:a16="http://schemas.microsoft.com/office/drawing/2014/main" id="{3E81D13E-54BE-E6C4-D23F-101F3E28F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9E7B0D-E93C-C42D-7D5B-A739F2D841E6}"/>
              </a:ext>
            </a:extLst>
          </p:cNvPr>
          <p:cNvCxnSpPr/>
          <p:nvPr/>
        </p:nvCxnSpPr>
        <p:spPr>
          <a:xfrm>
            <a:off x="2119381" y="3204675"/>
            <a:ext cx="0" cy="470975"/>
          </a:xfrm>
          <a:prstGeom prst="line">
            <a:avLst/>
          </a:prstGeom>
          <a:ln w="38100">
            <a:solidFill>
              <a:srgbClr val="B6B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AFA5D5-984B-47BE-23E7-5942F87615EC}"/>
              </a:ext>
            </a:extLst>
          </p:cNvPr>
          <p:cNvCxnSpPr/>
          <p:nvPr/>
        </p:nvCxnSpPr>
        <p:spPr>
          <a:xfrm>
            <a:off x="3644544" y="3631492"/>
            <a:ext cx="0" cy="4709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F62DA1-B030-3E9D-7B91-592F4B49101C}"/>
              </a:ext>
            </a:extLst>
          </p:cNvPr>
          <p:cNvCxnSpPr/>
          <p:nvPr/>
        </p:nvCxnSpPr>
        <p:spPr>
          <a:xfrm>
            <a:off x="5218197" y="3742482"/>
            <a:ext cx="0" cy="4709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3E2809-826D-28B4-49B2-B73F9D75946E}"/>
              </a:ext>
            </a:extLst>
          </p:cNvPr>
          <p:cNvCxnSpPr/>
          <p:nvPr/>
        </p:nvCxnSpPr>
        <p:spPr>
          <a:xfrm>
            <a:off x="6790967" y="3675649"/>
            <a:ext cx="0" cy="4709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F38833-D527-CE3D-C553-0C8358EDF1EC}"/>
              </a:ext>
            </a:extLst>
          </p:cNvPr>
          <p:cNvCxnSpPr/>
          <p:nvPr/>
        </p:nvCxnSpPr>
        <p:spPr>
          <a:xfrm>
            <a:off x="8326701" y="3644378"/>
            <a:ext cx="0" cy="4709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EF22E8-DF5C-B0A0-E561-F302E31F4F0F}"/>
              </a:ext>
            </a:extLst>
          </p:cNvPr>
          <p:cNvCxnSpPr/>
          <p:nvPr/>
        </p:nvCxnSpPr>
        <p:spPr>
          <a:xfrm>
            <a:off x="2119381" y="3660016"/>
            <a:ext cx="0" cy="4709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1">
            <a:extLst>
              <a:ext uri="{FF2B5EF4-FFF2-40B4-BE49-F238E27FC236}">
                <a16:creationId xmlns:a16="http://schemas.microsoft.com/office/drawing/2014/main" id="{5D41073E-E360-7131-A319-66912355D14E}"/>
              </a:ext>
            </a:extLst>
          </p:cNvPr>
          <p:cNvSpPr txBox="1"/>
          <p:nvPr/>
        </p:nvSpPr>
        <p:spPr>
          <a:xfrm>
            <a:off x="7580756" y="878543"/>
            <a:ext cx="15630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br>
              <a:rPr lang="en-US" sz="1000" b="1" dirty="0">
                <a:cs typeface="Tahoma" panose="020B0604030504040204" pitchFamily="34" charset="0"/>
              </a:rPr>
            </a:br>
            <a:endParaRPr lang="en-US" sz="1000" b="1" dirty="0">
              <a:cs typeface="Tahoma" panose="020B0604030504040204" pitchFamily="34" charset="0"/>
            </a:endParaRPr>
          </a:p>
        </p:txBody>
      </p:sp>
      <p:sp>
        <p:nvSpPr>
          <p:cNvPr id="36" name="ZoneTexte 57">
            <a:extLst>
              <a:ext uri="{FF2B5EF4-FFF2-40B4-BE49-F238E27FC236}">
                <a16:creationId xmlns:a16="http://schemas.microsoft.com/office/drawing/2014/main" id="{2686AA49-ABA7-C58E-99C1-291D16BA3F40}"/>
              </a:ext>
            </a:extLst>
          </p:cNvPr>
          <p:cNvSpPr txBox="1"/>
          <p:nvPr/>
        </p:nvSpPr>
        <p:spPr>
          <a:xfrm>
            <a:off x="110242" y="1323425"/>
            <a:ext cx="1385256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900" b="1" dirty="0">
                <a:cs typeface="Tahoma" panose="020B0604030504040204" pitchFamily="34" charset="0"/>
              </a:rPr>
              <a:t>FACTEURS DE RISQUE </a:t>
            </a:r>
          </a:p>
          <a:p>
            <a:pPr>
              <a:spcAft>
                <a:spcPts val="450"/>
              </a:spcAft>
            </a:pPr>
            <a:r>
              <a:rPr lang="en-US" sz="900" b="1" dirty="0">
                <a:cs typeface="Tahoma" panose="020B0604030504040204" pitchFamily="34" charset="0"/>
              </a:rPr>
              <a:t>ENVIRONNEMENTAUX</a:t>
            </a:r>
          </a:p>
        </p:txBody>
      </p:sp>
      <p:sp>
        <p:nvSpPr>
          <p:cNvPr id="37" name="ZoneTexte 59">
            <a:extLst>
              <a:ext uri="{FF2B5EF4-FFF2-40B4-BE49-F238E27FC236}">
                <a16:creationId xmlns:a16="http://schemas.microsoft.com/office/drawing/2014/main" id="{0D43D270-F7A5-6E15-70F0-1BFC15E08144}"/>
              </a:ext>
            </a:extLst>
          </p:cNvPr>
          <p:cNvSpPr txBox="1"/>
          <p:nvPr/>
        </p:nvSpPr>
        <p:spPr>
          <a:xfrm>
            <a:off x="97163" y="2109720"/>
            <a:ext cx="123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900" b="1" dirty="0">
                <a:cs typeface="Tahoma" panose="020B0604030504040204" pitchFamily="34" charset="0"/>
              </a:rPr>
              <a:t>VULNÉRABILITÉ GÉNOMIQUE</a:t>
            </a:r>
          </a:p>
        </p:txBody>
      </p:sp>
      <p:grpSp>
        <p:nvGrpSpPr>
          <p:cNvPr id="39" name="Groupe 67">
            <a:extLst>
              <a:ext uri="{FF2B5EF4-FFF2-40B4-BE49-F238E27FC236}">
                <a16:creationId xmlns:a16="http://schemas.microsoft.com/office/drawing/2014/main" id="{1A74176F-0AE6-9F7D-333A-EB5A5A1340A8}"/>
              </a:ext>
            </a:extLst>
          </p:cNvPr>
          <p:cNvGrpSpPr/>
          <p:nvPr/>
        </p:nvGrpSpPr>
        <p:grpSpPr>
          <a:xfrm>
            <a:off x="3005154" y="1212991"/>
            <a:ext cx="725790" cy="725790"/>
            <a:chOff x="2242698" y="2166293"/>
            <a:chExt cx="1036950" cy="1036950"/>
          </a:xfrm>
        </p:grpSpPr>
        <p:sp>
          <p:nvSpPr>
            <p:cNvPr id="40" name="Ellipse 68">
              <a:extLst>
                <a:ext uri="{FF2B5EF4-FFF2-40B4-BE49-F238E27FC236}">
                  <a16:creationId xmlns:a16="http://schemas.microsoft.com/office/drawing/2014/main" id="{8C01D066-39E3-CAEC-F551-D4301495D686}"/>
                </a:ext>
              </a:extLst>
            </p:cNvPr>
            <p:cNvSpPr/>
            <p:nvPr/>
          </p:nvSpPr>
          <p:spPr>
            <a:xfrm>
              <a:off x="2242698" y="2166293"/>
              <a:ext cx="1036950" cy="1036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48" name="ZoneTexte 69">
              <a:extLst>
                <a:ext uri="{FF2B5EF4-FFF2-40B4-BE49-F238E27FC236}">
                  <a16:creationId xmlns:a16="http://schemas.microsoft.com/office/drawing/2014/main" id="{74B2DA41-E06A-0D08-2184-454D8257B239}"/>
                </a:ext>
              </a:extLst>
            </p:cNvPr>
            <p:cNvSpPr txBox="1"/>
            <p:nvPr/>
          </p:nvSpPr>
          <p:spPr>
            <a:xfrm>
              <a:off x="2310139" y="2867055"/>
              <a:ext cx="902067" cy="307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GB" sz="800" b="1" dirty="0"/>
            </a:p>
          </p:txBody>
        </p:sp>
      </p:grpSp>
      <p:grpSp>
        <p:nvGrpSpPr>
          <p:cNvPr id="49" name="Groupe 70">
            <a:extLst>
              <a:ext uri="{FF2B5EF4-FFF2-40B4-BE49-F238E27FC236}">
                <a16:creationId xmlns:a16="http://schemas.microsoft.com/office/drawing/2014/main" id="{C53A72F6-BA11-F380-2FF0-C0228C21BC03}"/>
              </a:ext>
            </a:extLst>
          </p:cNvPr>
          <p:cNvGrpSpPr/>
          <p:nvPr/>
        </p:nvGrpSpPr>
        <p:grpSpPr>
          <a:xfrm>
            <a:off x="1791014" y="1212991"/>
            <a:ext cx="725791" cy="725790"/>
            <a:chOff x="2008693" y="2455350"/>
            <a:chExt cx="1036950" cy="1036950"/>
          </a:xfrm>
        </p:grpSpPr>
        <p:sp>
          <p:nvSpPr>
            <p:cNvPr id="50" name="Ellipse 71">
              <a:extLst>
                <a:ext uri="{FF2B5EF4-FFF2-40B4-BE49-F238E27FC236}">
                  <a16:creationId xmlns:a16="http://schemas.microsoft.com/office/drawing/2014/main" id="{890CE246-F8BF-4BA0-CE3F-3FCA77346441}"/>
                </a:ext>
              </a:extLst>
            </p:cNvPr>
            <p:cNvSpPr/>
            <p:nvPr/>
          </p:nvSpPr>
          <p:spPr>
            <a:xfrm>
              <a:off x="2008693" y="2455350"/>
              <a:ext cx="1036950" cy="1036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51" name="ZoneTexte 72">
              <a:extLst>
                <a:ext uri="{FF2B5EF4-FFF2-40B4-BE49-F238E27FC236}">
                  <a16:creationId xmlns:a16="http://schemas.microsoft.com/office/drawing/2014/main" id="{9830A9CB-E6BB-CA16-E14A-586D292B6C2C}"/>
                </a:ext>
              </a:extLst>
            </p:cNvPr>
            <p:cNvSpPr txBox="1"/>
            <p:nvPr/>
          </p:nvSpPr>
          <p:spPr>
            <a:xfrm>
              <a:off x="2087380" y="2792386"/>
              <a:ext cx="902068" cy="483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dirty="0"/>
                <a:t>Adversité précoce</a:t>
              </a:r>
            </a:p>
          </p:txBody>
        </p:sp>
      </p:grpSp>
      <p:grpSp>
        <p:nvGrpSpPr>
          <p:cNvPr id="52" name="Groupe 73">
            <a:extLst>
              <a:ext uri="{FF2B5EF4-FFF2-40B4-BE49-F238E27FC236}">
                <a16:creationId xmlns:a16="http://schemas.microsoft.com/office/drawing/2014/main" id="{F98BBCCC-B635-D810-2672-CEC240655C51}"/>
              </a:ext>
            </a:extLst>
          </p:cNvPr>
          <p:cNvGrpSpPr/>
          <p:nvPr/>
        </p:nvGrpSpPr>
        <p:grpSpPr>
          <a:xfrm>
            <a:off x="5367382" y="1197029"/>
            <a:ext cx="853285" cy="725790"/>
            <a:chOff x="2148332" y="2166293"/>
            <a:chExt cx="1219105" cy="1036950"/>
          </a:xfrm>
        </p:grpSpPr>
        <p:sp>
          <p:nvSpPr>
            <p:cNvPr id="53" name="Ellipse 74">
              <a:extLst>
                <a:ext uri="{FF2B5EF4-FFF2-40B4-BE49-F238E27FC236}">
                  <a16:creationId xmlns:a16="http://schemas.microsoft.com/office/drawing/2014/main" id="{38B0543C-11C4-F4D3-FD9C-3F7B8727BFF0}"/>
                </a:ext>
              </a:extLst>
            </p:cNvPr>
            <p:cNvSpPr/>
            <p:nvPr/>
          </p:nvSpPr>
          <p:spPr>
            <a:xfrm>
              <a:off x="2242698" y="2166293"/>
              <a:ext cx="1036950" cy="1036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54" name="ZoneTexte 75">
              <a:extLst>
                <a:ext uri="{FF2B5EF4-FFF2-40B4-BE49-F238E27FC236}">
                  <a16:creationId xmlns:a16="http://schemas.microsoft.com/office/drawing/2014/main" id="{47576DFE-E707-72C2-15F9-948520B36468}"/>
                </a:ext>
              </a:extLst>
            </p:cNvPr>
            <p:cNvSpPr txBox="1"/>
            <p:nvPr/>
          </p:nvSpPr>
          <p:spPr>
            <a:xfrm>
              <a:off x="2148332" y="2473913"/>
              <a:ext cx="1219105" cy="483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dirty="0"/>
                <a:t>Dysrégulation du sommeil</a:t>
              </a:r>
            </a:p>
          </p:txBody>
        </p:sp>
      </p:grpSp>
      <p:sp>
        <p:nvSpPr>
          <p:cNvPr id="55" name="Rectangle : coins arrondis 82">
            <a:extLst>
              <a:ext uri="{FF2B5EF4-FFF2-40B4-BE49-F238E27FC236}">
                <a16:creationId xmlns:a16="http://schemas.microsoft.com/office/drawing/2014/main" id="{4C339AB0-BB83-727B-470A-DDFCFAFF60E4}"/>
              </a:ext>
            </a:extLst>
          </p:cNvPr>
          <p:cNvSpPr/>
          <p:nvPr/>
        </p:nvSpPr>
        <p:spPr>
          <a:xfrm>
            <a:off x="1643617" y="2078787"/>
            <a:ext cx="2723074" cy="371986"/>
          </a:xfrm>
          <a:prstGeom prst="roundRect">
            <a:avLst>
              <a:gd name="adj" fmla="val 0"/>
            </a:avLst>
          </a:prstGeom>
          <a:solidFill>
            <a:srgbClr val="76D6FF">
              <a:alpha val="1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chemeClr val="tx1"/>
              </a:solidFill>
            </a:endParaRP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Systèmes glutamatergique, sérotoninergique, axe HPA, lipido-métabolique, immunitaire</a:t>
            </a:r>
          </a:p>
          <a:p>
            <a:pPr algn="ctr"/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56" name="Rectangle : coins arrondis 83">
            <a:extLst>
              <a:ext uri="{FF2B5EF4-FFF2-40B4-BE49-F238E27FC236}">
                <a16:creationId xmlns:a16="http://schemas.microsoft.com/office/drawing/2014/main" id="{F6C4F4F3-8CA3-1367-1DC6-D455D367AF11}"/>
              </a:ext>
            </a:extLst>
          </p:cNvPr>
          <p:cNvSpPr/>
          <p:nvPr/>
        </p:nvSpPr>
        <p:spPr>
          <a:xfrm>
            <a:off x="6784266" y="2070169"/>
            <a:ext cx="2253731" cy="365892"/>
          </a:xfrm>
          <a:prstGeom prst="roundRect">
            <a:avLst>
              <a:gd name="adj" fmla="val 0"/>
            </a:avLst>
          </a:prstGeom>
          <a:solidFill>
            <a:srgbClr val="76D6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PRS pour impulsivité, tolérance au risque, douleur, tabagisme</a:t>
            </a:r>
          </a:p>
        </p:txBody>
      </p:sp>
      <p:grpSp>
        <p:nvGrpSpPr>
          <p:cNvPr id="531419776" name="Groupe 104">
            <a:extLst>
              <a:ext uri="{FF2B5EF4-FFF2-40B4-BE49-F238E27FC236}">
                <a16:creationId xmlns:a16="http://schemas.microsoft.com/office/drawing/2014/main" id="{B9E70547-91D7-51DF-C8E0-82FDFEBB0D39}"/>
              </a:ext>
            </a:extLst>
          </p:cNvPr>
          <p:cNvGrpSpPr/>
          <p:nvPr/>
        </p:nvGrpSpPr>
        <p:grpSpPr>
          <a:xfrm>
            <a:off x="1391696" y="3907576"/>
            <a:ext cx="7653002" cy="470975"/>
            <a:chOff x="1887095" y="3148389"/>
            <a:chExt cx="10204002" cy="383404"/>
          </a:xfrm>
          <a:solidFill>
            <a:schemeClr val="accent6"/>
          </a:solidFill>
        </p:grpSpPr>
        <p:sp>
          <p:nvSpPr>
            <p:cNvPr id="531419777" name="Rectangle : coins arrondis 105">
              <a:extLst>
                <a:ext uri="{FF2B5EF4-FFF2-40B4-BE49-F238E27FC236}">
                  <a16:creationId xmlns:a16="http://schemas.microsoft.com/office/drawing/2014/main" id="{0F8AF877-683F-8558-B795-147E601A2A74}"/>
                </a:ext>
              </a:extLst>
            </p:cNvPr>
            <p:cNvSpPr/>
            <p:nvPr/>
          </p:nvSpPr>
          <p:spPr>
            <a:xfrm>
              <a:off x="1887095" y="3153180"/>
              <a:ext cx="1909788" cy="364933"/>
            </a:xfrm>
            <a:prstGeom prst="roundRect">
              <a:avLst>
                <a:gd name="adj" fmla="val 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1419778" name="Rectangle : coins arrondis 106">
              <a:extLst>
                <a:ext uri="{FF2B5EF4-FFF2-40B4-BE49-F238E27FC236}">
                  <a16:creationId xmlns:a16="http://schemas.microsoft.com/office/drawing/2014/main" id="{2C1E7046-4122-8299-E73F-027783F6189F}"/>
                </a:ext>
              </a:extLst>
            </p:cNvPr>
            <p:cNvSpPr/>
            <p:nvPr/>
          </p:nvSpPr>
          <p:spPr>
            <a:xfrm>
              <a:off x="3965495" y="3153180"/>
              <a:ext cx="1909788" cy="364933"/>
            </a:xfrm>
            <a:prstGeom prst="roundRect">
              <a:avLst>
                <a:gd name="adj" fmla="val 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1419779" name="Rectangle : coins arrondis 107">
              <a:extLst>
                <a:ext uri="{FF2B5EF4-FFF2-40B4-BE49-F238E27FC236}">
                  <a16:creationId xmlns:a16="http://schemas.microsoft.com/office/drawing/2014/main" id="{DBDC6A3A-2DD9-34D4-8C33-11B44332E09C}"/>
                </a:ext>
              </a:extLst>
            </p:cNvPr>
            <p:cNvSpPr/>
            <p:nvPr/>
          </p:nvSpPr>
          <p:spPr>
            <a:xfrm>
              <a:off x="6043895" y="3153179"/>
              <a:ext cx="1909788" cy="378614"/>
            </a:xfrm>
            <a:prstGeom prst="roundRect">
              <a:avLst>
                <a:gd name="adj" fmla="val 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1419780" name="Rectangle : coins arrondis 108">
              <a:extLst>
                <a:ext uri="{FF2B5EF4-FFF2-40B4-BE49-F238E27FC236}">
                  <a16:creationId xmlns:a16="http://schemas.microsoft.com/office/drawing/2014/main" id="{EE5DA4EC-7477-400A-630D-F00800043BF9}"/>
                </a:ext>
              </a:extLst>
            </p:cNvPr>
            <p:cNvSpPr/>
            <p:nvPr/>
          </p:nvSpPr>
          <p:spPr>
            <a:xfrm>
              <a:off x="8122295" y="3153178"/>
              <a:ext cx="1909788" cy="375966"/>
            </a:xfrm>
            <a:prstGeom prst="roundRect">
              <a:avLst>
                <a:gd name="adj" fmla="val 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531419781" name="Rectangle : coins arrondis 109">
              <a:extLst>
                <a:ext uri="{FF2B5EF4-FFF2-40B4-BE49-F238E27FC236}">
                  <a16:creationId xmlns:a16="http://schemas.microsoft.com/office/drawing/2014/main" id="{3B5D547F-B81A-8BB5-8E3A-C6CF7EC57E6C}"/>
                </a:ext>
              </a:extLst>
            </p:cNvPr>
            <p:cNvSpPr/>
            <p:nvPr/>
          </p:nvSpPr>
          <p:spPr>
            <a:xfrm>
              <a:off x="10163421" y="3148389"/>
              <a:ext cx="1927676" cy="383404"/>
            </a:xfrm>
            <a:prstGeom prst="roundRect">
              <a:avLst>
                <a:gd name="adj" fmla="val 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>
                <a:solidFill>
                  <a:schemeClr val="tx1"/>
                </a:solidFill>
              </a:endParaRPr>
            </a:p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1419782" name="ZoneTexte 116">
            <a:extLst>
              <a:ext uri="{FF2B5EF4-FFF2-40B4-BE49-F238E27FC236}">
                <a16:creationId xmlns:a16="http://schemas.microsoft.com/office/drawing/2014/main" id="{30B8FD98-2C4C-1BDF-D77B-450C52EE5C73}"/>
              </a:ext>
            </a:extLst>
          </p:cNvPr>
          <p:cNvSpPr txBox="1"/>
          <p:nvPr/>
        </p:nvSpPr>
        <p:spPr>
          <a:xfrm>
            <a:off x="2902581" y="2523990"/>
            <a:ext cx="4652916" cy="213585"/>
          </a:xfrm>
          <a:prstGeom prst="rect">
            <a:avLst/>
          </a:prstGeom>
          <a:solidFill>
            <a:srgbClr val="B6B6FF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Interaction état × trait → fenêtre de risque aigu </a:t>
            </a:r>
            <a:r>
              <a:rPr lang="en-GB" sz="800" b="1" dirty="0">
                <a:sym typeface="Wingdings" pitchFamily="2" charset="2"/>
              </a:rPr>
              <a:t>POUR LES PENSÉES ET CONDUITES SUICIDAIRES</a:t>
            </a:r>
            <a:endParaRPr lang="en-GB" sz="800" b="1" dirty="0"/>
          </a:p>
        </p:txBody>
      </p:sp>
      <p:sp>
        <p:nvSpPr>
          <p:cNvPr id="531419783" name="ZoneTexte 123">
            <a:extLst>
              <a:ext uri="{FF2B5EF4-FFF2-40B4-BE49-F238E27FC236}">
                <a16:creationId xmlns:a16="http://schemas.microsoft.com/office/drawing/2014/main" id="{2F574B4A-BF65-E6B5-E482-761615221624}"/>
              </a:ext>
            </a:extLst>
          </p:cNvPr>
          <p:cNvSpPr txBox="1"/>
          <p:nvPr/>
        </p:nvSpPr>
        <p:spPr>
          <a:xfrm>
            <a:off x="1456496" y="4076112"/>
            <a:ext cx="1428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Kétamine</a:t>
            </a:r>
            <a:endParaRPr lang="en-GB" sz="800" b="1" baseline="30000" dirty="0"/>
          </a:p>
          <a:p>
            <a:pPr algn="ctr"/>
            <a:r>
              <a:rPr lang="en-GB" sz="800" b="1" dirty="0"/>
              <a:t>Buprénorphine ?</a:t>
            </a:r>
          </a:p>
          <a:p>
            <a:pPr algn="ctr"/>
            <a:r>
              <a:rPr lang="en-GB" sz="800" b="1" dirty="0"/>
              <a:t>Monitoring numérique</a:t>
            </a:r>
          </a:p>
        </p:txBody>
      </p:sp>
      <p:sp>
        <p:nvSpPr>
          <p:cNvPr id="531419784" name="ZoneTexte 124">
            <a:extLst>
              <a:ext uri="{FF2B5EF4-FFF2-40B4-BE49-F238E27FC236}">
                <a16:creationId xmlns:a16="http://schemas.microsoft.com/office/drawing/2014/main" id="{D42C55C4-A70B-E991-12BF-9BD55A6E12B4}"/>
              </a:ext>
            </a:extLst>
          </p:cNvPr>
          <p:cNvSpPr txBox="1"/>
          <p:nvPr/>
        </p:nvSpPr>
        <p:spPr>
          <a:xfrm>
            <a:off x="2952389" y="4106192"/>
            <a:ext cx="1428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Lithium</a:t>
            </a:r>
          </a:p>
          <a:p>
            <a:pPr algn="ctr"/>
            <a:r>
              <a:rPr lang="en-GB" sz="800" b="1" dirty="0"/>
              <a:t>Neuromodulation</a:t>
            </a:r>
          </a:p>
        </p:txBody>
      </p:sp>
      <p:sp>
        <p:nvSpPr>
          <p:cNvPr id="531419785" name="ZoneTexte 125">
            <a:extLst>
              <a:ext uri="{FF2B5EF4-FFF2-40B4-BE49-F238E27FC236}">
                <a16:creationId xmlns:a16="http://schemas.microsoft.com/office/drawing/2014/main" id="{58B35005-3ECA-69F9-51E5-1EF3F4CE3FF1}"/>
              </a:ext>
            </a:extLst>
          </p:cNvPr>
          <p:cNvSpPr txBox="1"/>
          <p:nvPr/>
        </p:nvSpPr>
        <p:spPr>
          <a:xfrm>
            <a:off x="4524617" y="4099196"/>
            <a:ext cx="1428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Traitements immunomodulateurs ?</a:t>
            </a:r>
          </a:p>
          <a:p>
            <a:pPr algn="ctr"/>
            <a:r>
              <a:rPr lang="en-GB" sz="800" b="1" dirty="0"/>
              <a:t>ISRS/IRSN</a:t>
            </a:r>
          </a:p>
        </p:txBody>
      </p:sp>
      <p:sp>
        <p:nvSpPr>
          <p:cNvPr id="531419786" name="ZoneTexte 126">
            <a:extLst>
              <a:ext uri="{FF2B5EF4-FFF2-40B4-BE49-F238E27FC236}">
                <a16:creationId xmlns:a16="http://schemas.microsoft.com/office/drawing/2014/main" id="{9BC99123-2E0D-5469-297E-789A81DCF222}"/>
              </a:ext>
            </a:extLst>
          </p:cNvPr>
          <p:cNvSpPr txBox="1"/>
          <p:nvPr/>
        </p:nvSpPr>
        <p:spPr>
          <a:xfrm>
            <a:off x="6083417" y="4111866"/>
            <a:ext cx="1428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Modulateurs dopaminergiques (ex. pramipexole) ?</a:t>
            </a:r>
          </a:p>
          <a:p>
            <a:pPr algn="ctr"/>
            <a:r>
              <a:rPr lang="en-GB" sz="800" b="1" dirty="0"/>
              <a:t>Neuromodulation (circuits de récompense)</a:t>
            </a:r>
          </a:p>
        </p:txBody>
      </p:sp>
      <p:sp>
        <p:nvSpPr>
          <p:cNvPr id="531419788" name="ZoneTexte 135">
            <a:extLst>
              <a:ext uri="{FF2B5EF4-FFF2-40B4-BE49-F238E27FC236}">
                <a16:creationId xmlns:a16="http://schemas.microsoft.com/office/drawing/2014/main" id="{F7A5B063-27FD-3029-BDA6-C6BAA6E101B0}"/>
              </a:ext>
            </a:extLst>
          </p:cNvPr>
          <p:cNvSpPr txBox="1"/>
          <p:nvPr/>
        </p:nvSpPr>
        <p:spPr>
          <a:xfrm>
            <a:off x="6126943" y="2935897"/>
            <a:ext cx="1428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/>
              <a:t>Altération hédonique et motivationnelle</a:t>
            </a:r>
          </a:p>
          <a:p>
            <a:r>
              <a:rPr lang="en-US" sz="800" b="1" dirty="0"/>
              <a:t>Restriction décisionnelle/cognitive</a:t>
            </a:r>
          </a:p>
        </p:txBody>
      </p:sp>
      <p:pic>
        <p:nvPicPr>
          <p:cNvPr id="531419790" name="Graphique 148">
            <a:extLst>
              <a:ext uri="{FF2B5EF4-FFF2-40B4-BE49-F238E27FC236}">
                <a16:creationId xmlns:a16="http://schemas.microsoft.com/office/drawing/2014/main" id="{B1A875DC-D543-3223-1F69-585284934064}"/>
              </a:ext>
            </a:extLst>
          </p:cNvPr>
          <p:cNvPicPr>
            <a:picLocks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2465" y="2079282"/>
            <a:ext cx="347643" cy="347643"/>
          </a:xfrm>
          <a:prstGeom prst="rect">
            <a:avLst/>
          </a:prstGeom>
        </p:spPr>
      </p:pic>
      <p:grpSp>
        <p:nvGrpSpPr>
          <p:cNvPr id="531419791" name="Groupe 67">
            <a:extLst>
              <a:ext uri="{FF2B5EF4-FFF2-40B4-BE49-F238E27FC236}">
                <a16:creationId xmlns:a16="http://schemas.microsoft.com/office/drawing/2014/main" id="{4785A6A2-5E16-5686-C2F6-0DF881999513}"/>
              </a:ext>
            </a:extLst>
          </p:cNvPr>
          <p:cNvGrpSpPr/>
          <p:nvPr/>
        </p:nvGrpSpPr>
        <p:grpSpPr>
          <a:xfrm>
            <a:off x="4210243" y="1194067"/>
            <a:ext cx="734840" cy="725790"/>
            <a:chOff x="2229768" y="2166293"/>
            <a:chExt cx="1049880" cy="1036950"/>
          </a:xfrm>
        </p:grpSpPr>
        <p:sp>
          <p:nvSpPr>
            <p:cNvPr id="531419792" name="Ellipse 68">
              <a:extLst>
                <a:ext uri="{FF2B5EF4-FFF2-40B4-BE49-F238E27FC236}">
                  <a16:creationId xmlns:a16="http://schemas.microsoft.com/office/drawing/2014/main" id="{40E44413-EF0B-56B8-9D2A-00F7987078AA}"/>
                </a:ext>
              </a:extLst>
            </p:cNvPr>
            <p:cNvSpPr/>
            <p:nvPr/>
          </p:nvSpPr>
          <p:spPr>
            <a:xfrm>
              <a:off x="2242698" y="2166293"/>
              <a:ext cx="1036950" cy="1036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531419793" name="ZoneTexte 69">
              <a:extLst>
                <a:ext uri="{FF2B5EF4-FFF2-40B4-BE49-F238E27FC236}">
                  <a16:creationId xmlns:a16="http://schemas.microsoft.com/office/drawing/2014/main" id="{D722515C-DB24-F087-8F16-77E1BCD3A1D0}"/>
                </a:ext>
              </a:extLst>
            </p:cNvPr>
            <p:cNvSpPr txBox="1"/>
            <p:nvPr/>
          </p:nvSpPr>
          <p:spPr>
            <a:xfrm>
              <a:off x="2229768" y="2461363"/>
              <a:ext cx="1033697" cy="483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dirty="0"/>
                <a:t>Comorbidité </a:t>
              </a:r>
              <a:r>
                <a:rPr lang="en-GB" sz="800" b="1" dirty="0" err="1"/>
                <a:t>somatique</a:t>
              </a:r>
              <a:r>
                <a:rPr lang="en-GB" sz="800" b="1" dirty="0"/>
                <a:t> </a:t>
              </a:r>
            </a:p>
          </p:txBody>
        </p:sp>
      </p:grpSp>
      <p:sp>
        <p:nvSpPr>
          <p:cNvPr id="531419794" name="ZoneTexte 72">
            <a:extLst>
              <a:ext uri="{FF2B5EF4-FFF2-40B4-BE49-F238E27FC236}">
                <a16:creationId xmlns:a16="http://schemas.microsoft.com/office/drawing/2014/main" id="{D867783A-D00E-F49C-6E55-BE1A8F6F9232}"/>
              </a:ext>
            </a:extLst>
          </p:cNvPr>
          <p:cNvSpPr txBox="1"/>
          <p:nvPr/>
        </p:nvSpPr>
        <p:spPr>
          <a:xfrm>
            <a:off x="3051646" y="1412341"/>
            <a:ext cx="63138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Stress chronique</a:t>
            </a:r>
          </a:p>
        </p:txBody>
      </p:sp>
      <p:sp>
        <p:nvSpPr>
          <p:cNvPr id="531419796" name="ZoneTexte 133">
            <a:extLst>
              <a:ext uri="{FF2B5EF4-FFF2-40B4-BE49-F238E27FC236}">
                <a16:creationId xmlns:a16="http://schemas.microsoft.com/office/drawing/2014/main" id="{EF275A93-0F17-E2DB-FE3E-B2CB74E2D30C}"/>
              </a:ext>
            </a:extLst>
          </p:cNvPr>
          <p:cNvSpPr txBox="1"/>
          <p:nvPr/>
        </p:nvSpPr>
        <p:spPr>
          <a:xfrm>
            <a:off x="1410786" y="3544870"/>
            <a:ext cx="1465271" cy="461665"/>
          </a:xfrm>
          <a:prstGeom prst="rect">
            <a:avLst/>
          </a:prstGeom>
          <a:solidFill>
            <a:srgbClr val="C7D6E9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dirty="0"/>
              <a:t>Douleur psychologique</a:t>
            </a:r>
          </a:p>
          <a:p>
            <a:pPr>
              <a:lnSpc>
                <a:spcPct val="100000"/>
              </a:lnSpc>
            </a:pPr>
            <a:r>
              <a:rPr lang="en-US" sz="800" b="1" dirty="0"/>
              <a:t>Désespoir</a:t>
            </a:r>
          </a:p>
          <a:p>
            <a:pPr>
              <a:lnSpc>
                <a:spcPct val="100000"/>
              </a:lnSpc>
            </a:pPr>
            <a:r>
              <a:rPr lang="en-US" sz="800" b="1" dirty="0"/>
              <a:t>Crise aiguë</a:t>
            </a:r>
          </a:p>
        </p:txBody>
      </p:sp>
      <p:sp>
        <p:nvSpPr>
          <p:cNvPr id="531419798" name="ZoneTexte 129">
            <a:extLst>
              <a:ext uri="{FF2B5EF4-FFF2-40B4-BE49-F238E27FC236}">
                <a16:creationId xmlns:a16="http://schemas.microsoft.com/office/drawing/2014/main" id="{A39CFAB0-B9BF-F340-E19A-D49CAD806C14}"/>
              </a:ext>
            </a:extLst>
          </p:cNvPr>
          <p:cNvSpPr txBox="1"/>
          <p:nvPr/>
        </p:nvSpPr>
        <p:spPr>
          <a:xfrm>
            <a:off x="4720108" y="2071003"/>
            <a:ext cx="2023953" cy="369332"/>
          </a:xfrm>
          <a:prstGeom prst="rect">
            <a:avLst/>
          </a:prstGeom>
          <a:solidFill>
            <a:srgbClr val="76D6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GB" sz="900" b="1" dirty="0"/>
              <a:t>PRS pour TDAH, addictions, troubles de l'humeur, psychose</a:t>
            </a:r>
          </a:p>
        </p:txBody>
      </p:sp>
      <p:grpSp>
        <p:nvGrpSpPr>
          <p:cNvPr id="531419799" name="Groupe 73">
            <a:extLst>
              <a:ext uri="{FF2B5EF4-FFF2-40B4-BE49-F238E27FC236}">
                <a16:creationId xmlns:a16="http://schemas.microsoft.com/office/drawing/2014/main" id="{1DD535F4-C241-40D1-9634-E02873E632CA}"/>
              </a:ext>
            </a:extLst>
          </p:cNvPr>
          <p:cNvGrpSpPr/>
          <p:nvPr/>
        </p:nvGrpSpPr>
        <p:grpSpPr>
          <a:xfrm>
            <a:off x="6616540" y="1210369"/>
            <a:ext cx="743924" cy="725790"/>
            <a:chOff x="2242698" y="2166293"/>
            <a:chExt cx="1062859" cy="1036950"/>
          </a:xfrm>
        </p:grpSpPr>
        <p:sp>
          <p:nvSpPr>
            <p:cNvPr id="531419800" name="Ellipse 74">
              <a:extLst>
                <a:ext uri="{FF2B5EF4-FFF2-40B4-BE49-F238E27FC236}">
                  <a16:creationId xmlns:a16="http://schemas.microsoft.com/office/drawing/2014/main" id="{738FF9B5-BF25-13DA-1838-6FE1AEAAF24C}"/>
                </a:ext>
              </a:extLst>
            </p:cNvPr>
            <p:cNvSpPr/>
            <p:nvPr/>
          </p:nvSpPr>
          <p:spPr>
            <a:xfrm>
              <a:off x="2242698" y="2166293"/>
              <a:ext cx="1036950" cy="1036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531419801" name="ZoneTexte 75">
              <a:extLst>
                <a:ext uri="{FF2B5EF4-FFF2-40B4-BE49-F238E27FC236}">
                  <a16:creationId xmlns:a16="http://schemas.microsoft.com/office/drawing/2014/main" id="{40D9A084-19B9-5140-932A-07180E5433FE}"/>
                </a:ext>
              </a:extLst>
            </p:cNvPr>
            <p:cNvSpPr txBox="1"/>
            <p:nvPr/>
          </p:nvSpPr>
          <p:spPr>
            <a:xfrm>
              <a:off x="2268608" y="2418702"/>
              <a:ext cx="1036949" cy="483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dirty="0"/>
                <a:t>Usage de substances</a:t>
              </a:r>
            </a:p>
          </p:txBody>
        </p:sp>
      </p:grpSp>
      <p:grpSp>
        <p:nvGrpSpPr>
          <p:cNvPr id="531419802" name="Groupe 73">
            <a:extLst>
              <a:ext uri="{FF2B5EF4-FFF2-40B4-BE49-F238E27FC236}">
                <a16:creationId xmlns:a16="http://schemas.microsoft.com/office/drawing/2014/main" id="{A9E1DB1D-630D-EA3E-3AA1-5E5E1E2529B9}"/>
              </a:ext>
            </a:extLst>
          </p:cNvPr>
          <p:cNvGrpSpPr/>
          <p:nvPr/>
        </p:nvGrpSpPr>
        <p:grpSpPr>
          <a:xfrm>
            <a:off x="7655980" y="1213157"/>
            <a:ext cx="725790" cy="725790"/>
            <a:chOff x="2242698" y="2166293"/>
            <a:chExt cx="1036950" cy="1036950"/>
          </a:xfrm>
        </p:grpSpPr>
        <p:sp>
          <p:nvSpPr>
            <p:cNvPr id="531419803" name="Ellipse 74">
              <a:extLst>
                <a:ext uri="{FF2B5EF4-FFF2-40B4-BE49-F238E27FC236}">
                  <a16:creationId xmlns:a16="http://schemas.microsoft.com/office/drawing/2014/main" id="{E7428106-B900-3B74-04BF-6C562CFF58E8}"/>
                </a:ext>
              </a:extLst>
            </p:cNvPr>
            <p:cNvSpPr/>
            <p:nvPr/>
          </p:nvSpPr>
          <p:spPr>
            <a:xfrm>
              <a:off x="2242698" y="2166293"/>
              <a:ext cx="1036950" cy="10369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tx1"/>
                </a:solidFill>
              </a:endParaRPr>
            </a:p>
          </p:txBody>
        </p:sp>
        <p:sp>
          <p:nvSpPr>
            <p:cNvPr id="531419804" name="ZoneTexte 75">
              <a:extLst>
                <a:ext uri="{FF2B5EF4-FFF2-40B4-BE49-F238E27FC236}">
                  <a16:creationId xmlns:a16="http://schemas.microsoft.com/office/drawing/2014/main" id="{13D57472-4D41-A165-A648-1DD5E722803F}"/>
                </a:ext>
              </a:extLst>
            </p:cNvPr>
            <p:cNvSpPr txBox="1"/>
            <p:nvPr/>
          </p:nvSpPr>
          <p:spPr>
            <a:xfrm>
              <a:off x="2310139" y="2388363"/>
              <a:ext cx="902067" cy="659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dirty="0"/>
                <a:t>Isolement social / solitude</a:t>
              </a:r>
            </a:p>
          </p:txBody>
        </p:sp>
      </p:grpSp>
      <p:sp>
        <p:nvSpPr>
          <p:cNvPr id="531419805" name="ZoneTexte 126">
            <a:extLst>
              <a:ext uri="{FF2B5EF4-FFF2-40B4-BE49-F238E27FC236}">
                <a16:creationId xmlns:a16="http://schemas.microsoft.com/office/drawing/2014/main" id="{B156960A-341D-1047-F7F5-5F7DCC5B81D3}"/>
              </a:ext>
            </a:extLst>
          </p:cNvPr>
          <p:cNvSpPr txBox="1"/>
          <p:nvPr/>
        </p:nvSpPr>
        <p:spPr>
          <a:xfrm>
            <a:off x="7577636" y="4093314"/>
            <a:ext cx="1491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Neuromodulation (circuits cognitivo-émotionnels)</a:t>
            </a:r>
          </a:p>
          <a:p>
            <a:pPr algn="ctr"/>
            <a:r>
              <a:rPr lang="en-GB" sz="800" b="1" dirty="0"/>
              <a:t>Clozapine</a:t>
            </a:r>
          </a:p>
          <a:p>
            <a:pPr algn="ctr"/>
            <a:r>
              <a:rPr lang="en-GB" sz="800" b="1" dirty="0"/>
              <a:t>Stimulants ?</a:t>
            </a:r>
          </a:p>
        </p:txBody>
      </p:sp>
      <p:sp>
        <p:nvSpPr>
          <p:cNvPr id="531419806" name="TextBox 531419805">
            <a:extLst>
              <a:ext uri="{FF2B5EF4-FFF2-40B4-BE49-F238E27FC236}">
                <a16:creationId xmlns:a16="http://schemas.microsoft.com/office/drawing/2014/main" id="{6C03CB97-62D4-4E18-F8B2-0BBFBF92654B}"/>
              </a:ext>
            </a:extLst>
          </p:cNvPr>
          <p:cNvSpPr txBox="1"/>
          <p:nvPr/>
        </p:nvSpPr>
        <p:spPr>
          <a:xfrm>
            <a:off x="2200998" y="355348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Vers des interventions fondées sur les mécanismes</a:t>
            </a:r>
          </a:p>
        </p:txBody>
      </p:sp>
      <p:cxnSp>
        <p:nvCxnSpPr>
          <p:cNvPr id="531419807" name="Connecteur droit 92">
            <a:extLst>
              <a:ext uri="{FF2B5EF4-FFF2-40B4-BE49-F238E27FC236}">
                <a16:creationId xmlns:a16="http://schemas.microsoft.com/office/drawing/2014/main" id="{0D46C506-F3DF-FDE6-8301-E4F69A480DF6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65322" y="-1161536"/>
            <a:ext cx="0" cy="9143994"/>
          </a:xfrm>
          <a:prstGeom prst="line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419808" name="Straight Arrow Connector 531419807">
            <a:extLst>
              <a:ext uri="{FF2B5EF4-FFF2-40B4-BE49-F238E27FC236}">
                <a16:creationId xmlns:a16="http://schemas.microsoft.com/office/drawing/2014/main" id="{A0022028-F1B7-724F-3039-C163AA41A82A}"/>
              </a:ext>
            </a:extLst>
          </p:cNvPr>
          <p:cNvCxnSpPr>
            <a:cxnSpLocks/>
          </p:cNvCxnSpPr>
          <p:nvPr/>
        </p:nvCxnSpPr>
        <p:spPr>
          <a:xfrm flipH="1">
            <a:off x="511587" y="2477310"/>
            <a:ext cx="4970" cy="353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419810" name="Rectangle : coins arrondis 98">
            <a:extLst>
              <a:ext uri="{FF2B5EF4-FFF2-40B4-BE49-F238E27FC236}">
                <a16:creationId xmlns:a16="http://schemas.microsoft.com/office/drawing/2014/main" id="{5FCCEC7A-0832-1794-D6CE-D64B6ED9C497}"/>
              </a:ext>
            </a:extLst>
          </p:cNvPr>
          <p:cNvSpPr/>
          <p:nvPr/>
        </p:nvSpPr>
        <p:spPr>
          <a:xfrm>
            <a:off x="1412484" y="2775542"/>
            <a:ext cx="1432341" cy="557877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31419811" name="TextBox 531419810">
            <a:extLst>
              <a:ext uri="{FF2B5EF4-FFF2-40B4-BE49-F238E27FC236}">
                <a16:creationId xmlns:a16="http://schemas.microsoft.com/office/drawing/2014/main" id="{D4730AEE-924F-3AC3-79EF-1199BCFF183F}"/>
              </a:ext>
            </a:extLst>
          </p:cNvPr>
          <p:cNvSpPr txBox="1"/>
          <p:nvPr/>
        </p:nvSpPr>
        <p:spPr>
          <a:xfrm>
            <a:off x="1412484" y="2780073"/>
            <a:ext cx="14626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1" dirty="0"/>
              <a:t>Anomalies des systèmes glutamatergique et opioïde</a:t>
            </a:r>
          </a:p>
          <a:p>
            <a:r>
              <a:rPr lang="en-US" sz="800" b="1" dirty="0"/>
              <a:t>Réactivité au stress (HPA)</a:t>
            </a:r>
          </a:p>
          <a:p>
            <a:endParaRPr lang="en-US" sz="800" b="1" dirty="0"/>
          </a:p>
          <a:p>
            <a:endParaRPr lang="en-US" sz="800" b="1" dirty="0"/>
          </a:p>
        </p:txBody>
      </p:sp>
      <p:sp>
        <p:nvSpPr>
          <p:cNvPr id="531419814" name="TextBox 531419813">
            <a:extLst>
              <a:ext uri="{FF2B5EF4-FFF2-40B4-BE49-F238E27FC236}">
                <a16:creationId xmlns:a16="http://schemas.microsoft.com/office/drawing/2014/main" id="{3FC0898D-40EC-68F3-CBCA-5CD3FE2260E9}"/>
              </a:ext>
            </a:extLst>
          </p:cNvPr>
          <p:cNvSpPr txBox="1"/>
          <p:nvPr/>
        </p:nvSpPr>
        <p:spPr>
          <a:xfrm>
            <a:off x="2950496" y="2771900"/>
            <a:ext cx="15064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1" dirty="0"/>
              <a:t>Charge allostatique excessive</a:t>
            </a:r>
          </a:p>
          <a:p>
            <a:r>
              <a:rPr lang="en-US" sz="800" b="1" dirty="0"/>
              <a:t>Déficits neurotrophiques/apoptotiques</a:t>
            </a:r>
          </a:p>
          <a:p>
            <a:r>
              <a:rPr lang="en-US" sz="800" b="1" dirty="0"/>
              <a:t>Connectivité limbo-préfrontale anormale</a:t>
            </a:r>
          </a:p>
        </p:txBody>
      </p:sp>
      <p:sp>
        <p:nvSpPr>
          <p:cNvPr id="531419815" name="TextBox 531419814">
            <a:extLst>
              <a:ext uri="{FF2B5EF4-FFF2-40B4-BE49-F238E27FC236}">
                <a16:creationId xmlns:a16="http://schemas.microsoft.com/office/drawing/2014/main" id="{4AACBF5D-035D-9EE6-85BF-001A57A00C25}"/>
              </a:ext>
            </a:extLst>
          </p:cNvPr>
          <p:cNvSpPr txBox="1"/>
          <p:nvPr/>
        </p:nvSpPr>
        <p:spPr>
          <a:xfrm>
            <a:off x="4531306" y="2766557"/>
            <a:ext cx="141814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800" b="1" dirty="0"/>
              <a:t>Inflammation et dysfonction vasculaire</a:t>
            </a:r>
            <a:endParaRPr lang="en-GB" sz="800" b="1" baseline="30000" dirty="0"/>
          </a:p>
          <a:p>
            <a:r>
              <a:rPr lang="en-GB" sz="800" b="1" dirty="0"/>
              <a:t>Perturbation de l'axe HPA</a:t>
            </a:r>
          </a:p>
          <a:p>
            <a:r>
              <a:rPr lang="en-GB" sz="800" b="1" dirty="0"/>
              <a:t>Activation </a:t>
            </a:r>
            <a:r>
              <a:rPr lang="en-GB" sz="800" b="1" dirty="0" err="1"/>
              <a:t>microgliale</a:t>
            </a:r>
            <a:endParaRPr lang="en-GB" sz="800" b="1" dirty="0"/>
          </a:p>
          <a:p>
            <a:endParaRPr lang="en-GB" sz="800" b="1" dirty="0"/>
          </a:p>
        </p:txBody>
      </p:sp>
      <p:sp>
        <p:nvSpPr>
          <p:cNvPr id="531419816" name="Rectangle : coins arrondis 98">
            <a:extLst>
              <a:ext uri="{FF2B5EF4-FFF2-40B4-BE49-F238E27FC236}">
                <a16:creationId xmlns:a16="http://schemas.microsoft.com/office/drawing/2014/main" id="{896B9DCB-1B50-7CD3-5D42-805673A330BC}"/>
              </a:ext>
            </a:extLst>
          </p:cNvPr>
          <p:cNvSpPr/>
          <p:nvPr/>
        </p:nvSpPr>
        <p:spPr>
          <a:xfrm>
            <a:off x="7617221" y="2794932"/>
            <a:ext cx="1460297" cy="553798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31419817" name="ZoneTexte 135">
            <a:extLst>
              <a:ext uri="{FF2B5EF4-FFF2-40B4-BE49-F238E27FC236}">
                <a16:creationId xmlns:a16="http://schemas.microsoft.com/office/drawing/2014/main" id="{370A3801-8D46-3BEB-F500-648EF8137BF3}"/>
              </a:ext>
            </a:extLst>
          </p:cNvPr>
          <p:cNvSpPr txBox="1"/>
          <p:nvPr/>
        </p:nvSpPr>
        <p:spPr>
          <a:xfrm>
            <a:off x="7570256" y="2780639"/>
            <a:ext cx="142855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1" spc="-1" dirty="0" err="1"/>
              <a:t>Dysfonction</a:t>
            </a:r>
            <a:r>
              <a:rPr lang="en-US" sz="800" b="1" spc="-1" dirty="0"/>
              <a:t> des circuits </a:t>
            </a:r>
            <a:r>
              <a:rPr lang="en-US" sz="800" b="1" spc="-1" dirty="0" err="1"/>
              <a:t>fronto-limbiques</a:t>
            </a:r>
            <a:r>
              <a:rPr lang="en-US" sz="800" b="1" spc="-1" dirty="0"/>
              <a:t>, réseaux de </a:t>
            </a:r>
            <a:r>
              <a:rPr lang="en-US" sz="800" b="1" spc="-1" dirty="0" err="1"/>
              <a:t>contrôle</a:t>
            </a:r>
            <a:r>
              <a:rPr lang="en-US" sz="800" b="1" spc="-1" dirty="0"/>
              <a:t> (</a:t>
            </a:r>
            <a:r>
              <a:rPr lang="en-US" sz="800" b="1" spc="-1" dirty="0" err="1"/>
              <a:t>imagerie</a:t>
            </a:r>
            <a:r>
              <a:rPr lang="en-US" sz="800" b="1" spc="-1" dirty="0"/>
              <a:t>, EEG)</a:t>
            </a:r>
          </a:p>
          <a:p>
            <a:r>
              <a:rPr lang="en-US" sz="800" b="1" spc="-1" dirty="0" err="1"/>
              <a:t>Dérégulation</a:t>
            </a:r>
            <a:r>
              <a:rPr lang="en-US" sz="800" b="1" spc="-1" dirty="0"/>
              <a:t> </a:t>
            </a:r>
            <a:r>
              <a:rPr lang="en-US" sz="800" b="1" spc="-1" dirty="0" err="1"/>
              <a:t>dopaminergique</a:t>
            </a:r>
            <a:endParaRPr lang="en-US" sz="800" b="1" dirty="0"/>
          </a:p>
        </p:txBody>
      </p:sp>
      <p:sp>
        <p:nvSpPr>
          <p:cNvPr id="531419819" name="ZoneTexte 135">
            <a:extLst>
              <a:ext uri="{FF2B5EF4-FFF2-40B4-BE49-F238E27FC236}">
                <a16:creationId xmlns:a16="http://schemas.microsoft.com/office/drawing/2014/main" id="{9E1AB884-24EE-684D-87FF-0FCE6795DF34}"/>
              </a:ext>
            </a:extLst>
          </p:cNvPr>
          <p:cNvSpPr txBox="1"/>
          <p:nvPr/>
        </p:nvSpPr>
        <p:spPr>
          <a:xfrm>
            <a:off x="6019924" y="2774011"/>
            <a:ext cx="142855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1" dirty="0"/>
              <a:t>Altération immuno-métabolique</a:t>
            </a:r>
          </a:p>
          <a:p>
            <a:r>
              <a:rPr lang="en-US" sz="800" b="1" dirty="0"/>
              <a:t>Dysfonction du circuit de recompense</a:t>
            </a:r>
          </a:p>
          <a:p>
            <a:r>
              <a:rPr lang="en-US" sz="800" b="1" dirty="0" err="1"/>
              <a:t>Sommeil</a:t>
            </a:r>
            <a:r>
              <a:rPr lang="en-US" sz="800" b="1" dirty="0"/>
              <a:t> (digital)</a:t>
            </a:r>
          </a:p>
        </p:txBody>
      </p:sp>
      <p:sp>
        <p:nvSpPr>
          <p:cNvPr id="531419824" name="ZoneTexte 60">
            <a:extLst>
              <a:ext uri="{FF2B5EF4-FFF2-40B4-BE49-F238E27FC236}">
                <a16:creationId xmlns:a16="http://schemas.microsoft.com/office/drawing/2014/main" id="{0733C858-D7EB-E9DD-9763-BF0AA9B35A4A}"/>
              </a:ext>
            </a:extLst>
          </p:cNvPr>
          <p:cNvSpPr txBox="1"/>
          <p:nvPr/>
        </p:nvSpPr>
        <p:spPr>
          <a:xfrm>
            <a:off x="181932" y="3558976"/>
            <a:ext cx="1189422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900" b="1" dirty="0">
                <a:cs typeface="Tahoma" panose="020B0604030504040204" pitchFamily="34" charset="0"/>
              </a:rPr>
              <a:t>SIGNATURES</a:t>
            </a:r>
          </a:p>
          <a:p>
            <a:pPr>
              <a:spcAft>
                <a:spcPts val="450"/>
              </a:spcAft>
            </a:pPr>
            <a:r>
              <a:rPr lang="en-US" sz="900" b="1" dirty="0">
                <a:cs typeface="Tahoma" panose="020B0604030504040204" pitchFamily="34" charset="0"/>
              </a:rPr>
              <a:t>CLINIQUES</a:t>
            </a:r>
          </a:p>
        </p:txBody>
      </p:sp>
      <p:sp>
        <p:nvSpPr>
          <p:cNvPr id="531419825" name="ZoneTexte 60">
            <a:extLst>
              <a:ext uri="{FF2B5EF4-FFF2-40B4-BE49-F238E27FC236}">
                <a16:creationId xmlns:a16="http://schemas.microsoft.com/office/drawing/2014/main" id="{AECE4CBD-E2D5-EB9B-8111-2B0C26A6688C}"/>
              </a:ext>
            </a:extLst>
          </p:cNvPr>
          <p:cNvSpPr txBox="1"/>
          <p:nvPr/>
        </p:nvSpPr>
        <p:spPr>
          <a:xfrm>
            <a:off x="113530" y="2844054"/>
            <a:ext cx="1251991" cy="4334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900" b="1" dirty="0">
                <a:cs typeface="Tahoma" panose="020B0604030504040204" pitchFamily="34" charset="0"/>
              </a:rPr>
              <a:t>SIGNATURES</a:t>
            </a:r>
          </a:p>
          <a:p>
            <a:pPr>
              <a:spcAft>
                <a:spcPts val="450"/>
              </a:spcAft>
            </a:pPr>
            <a:r>
              <a:rPr lang="en-US" sz="900" b="1" dirty="0">
                <a:cs typeface="Tahoma" panose="020B0604030504040204" pitchFamily="34" charset="0"/>
              </a:rPr>
              <a:t>BIOLOGIQUES</a:t>
            </a:r>
          </a:p>
        </p:txBody>
      </p:sp>
      <p:sp>
        <p:nvSpPr>
          <p:cNvPr id="531419826" name="ZoneTexte 103">
            <a:extLst>
              <a:ext uri="{FF2B5EF4-FFF2-40B4-BE49-F238E27FC236}">
                <a16:creationId xmlns:a16="http://schemas.microsoft.com/office/drawing/2014/main" id="{930AE941-CBCD-6AE8-7683-0D732ABD97A3}"/>
              </a:ext>
            </a:extLst>
          </p:cNvPr>
          <p:cNvSpPr txBox="1"/>
          <p:nvPr/>
        </p:nvSpPr>
        <p:spPr>
          <a:xfrm>
            <a:off x="110531" y="4152376"/>
            <a:ext cx="1330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900" b="1" dirty="0">
                <a:cs typeface="Tahoma" panose="020B0604030504040204" pitchFamily="34" charset="0"/>
              </a:rPr>
              <a:t>INTERVENTIONS FONDÉES SUR LES MÉCANISMES</a:t>
            </a:r>
          </a:p>
        </p:txBody>
      </p:sp>
      <p:cxnSp>
        <p:nvCxnSpPr>
          <p:cNvPr id="531419829" name="Straight Connector 531419828">
            <a:extLst>
              <a:ext uri="{FF2B5EF4-FFF2-40B4-BE49-F238E27FC236}">
                <a16:creationId xmlns:a16="http://schemas.microsoft.com/office/drawing/2014/main" id="{0416D9D3-A075-4FE6-0900-850CBB3D6890}"/>
              </a:ext>
            </a:extLst>
          </p:cNvPr>
          <p:cNvCxnSpPr/>
          <p:nvPr/>
        </p:nvCxnSpPr>
        <p:spPr bwMode="auto">
          <a:xfrm>
            <a:off x="3627771" y="3290320"/>
            <a:ext cx="0" cy="470975"/>
          </a:xfrm>
          <a:prstGeom prst="line">
            <a:avLst/>
          </a:prstGeom>
          <a:ln w="38100">
            <a:solidFill>
              <a:srgbClr val="B6B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419833" name="ZoneTexte 133">
            <a:extLst>
              <a:ext uri="{FF2B5EF4-FFF2-40B4-BE49-F238E27FC236}">
                <a16:creationId xmlns:a16="http://schemas.microsoft.com/office/drawing/2014/main" id="{B8362595-0FC3-5391-FA1D-2EBEB0218CA4}"/>
              </a:ext>
            </a:extLst>
          </p:cNvPr>
          <p:cNvSpPr txBox="1"/>
          <p:nvPr/>
        </p:nvSpPr>
        <p:spPr bwMode="auto">
          <a:xfrm>
            <a:off x="2950495" y="3541451"/>
            <a:ext cx="1506432" cy="461665"/>
          </a:xfrm>
          <a:prstGeom prst="rect">
            <a:avLst/>
          </a:prstGeom>
          <a:solidFill>
            <a:srgbClr val="C7D6E9"/>
          </a:solidFill>
        </p:spPr>
        <p:txBody>
          <a:bodyPr wrap="square">
            <a:spAutoFit/>
          </a:bodyPr>
          <a:lstStyle/>
          <a:p>
            <a:r>
              <a:rPr lang="en-US" sz="800" b="1" dirty="0"/>
              <a:t>Antécédents familiaux de trouble bipolaire</a:t>
            </a:r>
          </a:p>
          <a:p>
            <a:r>
              <a:rPr lang="en-US" sz="800" b="1" dirty="0"/>
              <a:t>Dérégulation de l'humeur</a:t>
            </a:r>
          </a:p>
        </p:txBody>
      </p:sp>
      <p:sp>
        <p:nvSpPr>
          <p:cNvPr id="531419834" name="ZoneTexte 133">
            <a:extLst>
              <a:ext uri="{FF2B5EF4-FFF2-40B4-BE49-F238E27FC236}">
                <a16:creationId xmlns:a16="http://schemas.microsoft.com/office/drawing/2014/main" id="{EA987C50-77E7-2375-A38E-5A58F4C51A62}"/>
              </a:ext>
            </a:extLst>
          </p:cNvPr>
          <p:cNvSpPr txBox="1"/>
          <p:nvPr/>
        </p:nvSpPr>
        <p:spPr bwMode="auto">
          <a:xfrm>
            <a:off x="4528709" y="3532061"/>
            <a:ext cx="1420530" cy="461665"/>
          </a:xfrm>
          <a:prstGeom prst="rect">
            <a:avLst/>
          </a:prstGeom>
          <a:solidFill>
            <a:srgbClr val="C7D6E9"/>
          </a:solidFill>
        </p:spPr>
        <p:txBody>
          <a:bodyPr wrap="square">
            <a:spAutoFit/>
          </a:bodyPr>
          <a:lstStyle/>
          <a:p>
            <a:r>
              <a:rPr lang="en-GB" sz="800" b="1" dirty="0"/>
              <a:t>DRT</a:t>
            </a:r>
          </a:p>
          <a:p>
            <a:r>
              <a:rPr lang="en-GB" sz="800" b="1" dirty="0"/>
              <a:t>Anxiété et agitation</a:t>
            </a:r>
          </a:p>
          <a:p>
            <a:r>
              <a:rPr lang="en-GB" sz="800" b="1" dirty="0"/>
              <a:t>Comorbidité somatique</a:t>
            </a:r>
          </a:p>
        </p:txBody>
      </p:sp>
      <p:sp>
        <p:nvSpPr>
          <p:cNvPr id="531419835" name="ZoneTexte 133">
            <a:extLst>
              <a:ext uri="{FF2B5EF4-FFF2-40B4-BE49-F238E27FC236}">
                <a16:creationId xmlns:a16="http://schemas.microsoft.com/office/drawing/2014/main" id="{51CDC4E3-1A8D-5BF1-BDFA-CB76A2DA7212}"/>
              </a:ext>
            </a:extLst>
          </p:cNvPr>
          <p:cNvSpPr txBox="1"/>
          <p:nvPr/>
        </p:nvSpPr>
        <p:spPr bwMode="auto">
          <a:xfrm>
            <a:off x="6028664" y="3526428"/>
            <a:ext cx="1420530" cy="461665"/>
          </a:xfrm>
          <a:prstGeom prst="rect">
            <a:avLst/>
          </a:prstGeom>
          <a:solidFill>
            <a:srgbClr val="C7D6E9"/>
          </a:solidFill>
        </p:spPr>
        <p:txBody>
          <a:bodyPr wrap="square">
            <a:spAutoFit/>
          </a:bodyPr>
          <a:lstStyle/>
          <a:p>
            <a:r>
              <a:rPr lang="en-US" sz="800" b="1" dirty="0"/>
              <a:t>Anhédonie, faible motivation</a:t>
            </a:r>
          </a:p>
          <a:p>
            <a:r>
              <a:rPr lang="en-US" sz="800" b="1" dirty="0"/>
              <a:t>Restriction décisionnelle/cognitive</a:t>
            </a:r>
          </a:p>
        </p:txBody>
      </p:sp>
      <p:sp>
        <p:nvSpPr>
          <p:cNvPr id="531419836" name="ZoneTexte 133">
            <a:extLst>
              <a:ext uri="{FF2B5EF4-FFF2-40B4-BE49-F238E27FC236}">
                <a16:creationId xmlns:a16="http://schemas.microsoft.com/office/drawing/2014/main" id="{B2878C66-B853-CB2E-126A-0403C1C98A7B}"/>
              </a:ext>
            </a:extLst>
          </p:cNvPr>
          <p:cNvSpPr txBox="1"/>
          <p:nvPr/>
        </p:nvSpPr>
        <p:spPr bwMode="auto">
          <a:xfrm>
            <a:off x="7577636" y="3540744"/>
            <a:ext cx="1420530" cy="461665"/>
          </a:xfrm>
          <a:prstGeom prst="rect">
            <a:avLst/>
          </a:prstGeom>
          <a:solidFill>
            <a:srgbClr val="C7D6E9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pc="-1" dirty="0"/>
              <a:t>Impulsivité, agressivité</a:t>
            </a:r>
          </a:p>
          <a:p>
            <a:pPr>
              <a:lnSpc>
                <a:spcPct val="100000"/>
              </a:lnSpc>
            </a:pPr>
            <a:r>
              <a:rPr lang="en-US" sz="800" b="1" spc="-1" dirty="0"/>
              <a:t>comorbidité (TDAH, TUS, psychose)</a:t>
            </a:r>
          </a:p>
        </p:txBody>
      </p:sp>
      <p:cxnSp>
        <p:nvCxnSpPr>
          <p:cNvPr id="531419837" name="Straight Arrow Connector 531419836">
            <a:extLst>
              <a:ext uri="{FF2B5EF4-FFF2-40B4-BE49-F238E27FC236}">
                <a16:creationId xmlns:a16="http://schemas.microsoft.com/office/drawing/2014/main" id="{16D8D16F-1803-135B-5098-71C05D56B3FD}"/>
              </a:ext>
            </a:extLst>
          </p:cNvPr>
          <p:cNvCxnSpPr>
            <a:cxnSpLocks/>
          </p:cNvCxnSpPr>
          <p:nvPr/>
        </p:nvCxnSpPr>
        <p:spPr bwMode="auto">
          <a:xfrm>
            <a:off x="498583" y="3250863"/>
            <a:ext cx="0" cy="2898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419839" name="Straight Arrow Connector 531419838">
            <a:extLst>
              <a:ext uri="{FF2B5EF4-FFF2-40B4-BE49-F238E27FC236}">
                <a16:creationId xmlns:a16="http://schemas.microsoft.com/office/drawing/2014/main" id="{8C8BD2A3-9E8E-6D14-B16F-E6584D44BF63}"/>
              </a:ext>
            </a:extLst>
          </p:cNvPr>
          <p:cNvCxnSpPr>
            <a:cxnSpLocks/>
          </p:cNvCxnSpPr>
          <p:nvPr/>
        </p:nvCxnSpPr>
        <p:spPr bwMode="auto">
          <a:xfrm>
            <a:off x="494473" y="3945862"/>
            <a:ext cx="0" cy="1985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419842" name="TextBox 531419841">
            <a:extLst>
              <a:ext uri="{FF2B5EF4-FFF2-40B4-BE49-F238E27FC236}">
                <a16:creationId xmlns:a16="http://schemas.microsoft.com/office/drawing/2014/main" id="{006C996F-4B14-D92D-4DBE-EFE3E79FC217}"/>
              </a:ext>
            </a:extLst>
          </p:cNvPr>
          <p:cNvSpPr txBox="1"/>
          <p:nvPr/>
        </p:nvSpPr>
        <p:spPr>
          <a:xfrm>
            <a:off x="357881" y="1814560"/>
            <a:ext cx="46182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cs typeface="Tahoma" panose="020B0604030504040204" pitchFamily="34" charset="0"/>
              </a:rPr>
              <a:t> X</a:t>
            </a:r>
            <a:endParaRPr lang="en-US" sz="1100" dirty="0"/>
          </a:p>
        </p:txBody>
      </p:sp>
      <p:cxnSp>
        <p:nvCxnSpPr>
          <p:cNvPr id="531419843" name="Straight Arrow Connector 531419842">
            <a:extLst>
              <a:ext uri="{FF2B5EF4-FFF2-40B4-BE49-F238E27FC236}">
                <a16:creationId xmlns:a16="http://schemas.microsoft.com/office/drawing/2014/main" id="{809E71A4-537C-A9E7-2D12-1B2F4B81AC22}"/>
              </a:ext>
            </a:extLst>
          </p:cNvPr>
          <p:cNvCxnSpPr>
            <a:cxnSpLocks/>
          </p:cNvCxnSpPr>
          <p:nvPr/>
        </p:nvCxnSpPr>
        <p:spPr bwMode="auto">
          <a:xfrm>
            <a:off x="2107866" y="3932475"/>
            <a:ext cx="0" cy="198516"/>
          </a:xfrm>
          <a:prstGeom prst="straightConnector1">
            <a:avLst/>
          </a:prstGeom>
          <a:ln w="19050">
            <a:solidFill>
              <a:srgbClr val="C7D6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419844" name="Straight Arrow Connector 531419843">
            <a:extLst>
              <a:ext uri="{FF2B5EF4-FFF2-40B4-BE49-F238E27FC236}">
                <a16:creationId xmlns:a16="http://schemas.microsoft.com/office/drawing/2014/main" id="{2D73F91C-FF35-857E-8FAA-933DAEBC3D03}"/>
              </a:ext>
            </a:extLst>
          </p:cNvPr>
          <p:cNvCxnSpPr>
            <a:cxnSpLocks/>
          </p:cNvCxnSpPr>
          <p:nvPr/>
        </p:nvCxnSpPr>
        <p:spPr bwMode="auto">
          <a:xfrm>
            <a:off x="3617912" y="3939087"/>
            <a:ext cx="0" cy="198516"/>
          </a:xfrm>
          <a:prstGeom prst="straightConnector1">
            <a:avLst/>
          </a:prstGeom>
          <a:ln w="19050">
            <a:solidFill>
              <a:srgbClr val="C7D6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419845" name="Straight Arrow Connector 531419844">
            <a:extLst>
              <a:ext uri="{FF2B5EF4-FFF2-40B4-BE49-F238E27FC236}">
                <a16:creationId xmlns:a16="http://schemas.microsoft.com/office/drawing/2014/main" id="{8F4AB11F-DA91-E609-144A-873C496BDF3B}"/>
              </a:ext>
            </a:extLst>
          </p:cNvPr>
          <p:cNvCxnSpPr>
            <a:cxnSpLocks/>
          </p:cNvCxnSpPr>
          <p:nvPr/>
        </p:nvCxnSpPr>
        <p:spPr bwMode="auto">
          <a:xfrm>
            <a:off x="5240642" y="3939087"/>
            <a:ext cx="0" cy="198516"/>
          </a:xfrm>
          <a:prstGeom prst="straightConnector1">
            <a:avLst/>
          </a:prstGeom>
          <a:ln w="19050">
            <a:solidFill>
              <a:srgbClr val="C7D6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419846" name="Straight Arrow Connector 531419845">
            <a:extLst>
              <a:ext uri="{FF2B5EF4-FFF2-40B4-BE49-F238E27FC236}">
                <a16:creationId xmlns:a16="http://schemas.microsoft.com/office/drawing/2014/main" id="{F97E2FE5-600C-A461-97DF-B26604F3E879}"/>
              </a:ext>
            </a:extLst>
          </p:cNvPr>
          <p:cNvCxnSpPr>
            <a:cxnSpLocks/>
          </p:cNvCxnSpPr>
          <p:nvPr/>
        </p:nvCxnSpPr>
        <p:spPr bwMode="auto">
          <a:xfrm>
            <a:off x="6683487" y="3907576"/>
            <a:ext cx="0" cy="198516"/>
          </a:xfrm>
          <a:prstGeom prst="straightConnector1">
            <a:avLst/>
          </a:prstGeom>
          <a:ln w="19050">
            <a:solidFill>
              <a:srgbClr val="C7D6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419847" name="Straight Arrow Connector 531419846">
            <a:extLst>
              <a:ext uri="{FF2B5EF4-FFF2-40B4-BE49-F238E27FC236}">
                <a16:creationId xmlns:a16="http://schemas.microsoft.com/office/drawing/2014/main" id="{9048DF6A-F2DF-8064-9A0A-123A0941981E}"/>
              </a:ext>
            </a:extLst>
          </p:cNvPr>
          <p:cNvCxnSpPr>
            <a:cxnSpLocks/>
          </p:cNvCxnSpPr>
          <p:nvPr/>
        </p:nvCxnSpPr>
        <p:spPr bwMode="auto">
          <a:xfrm>
            <a:off x="8284533" y="3920963"/>
            <a:ext cx="0" cy="198516"/>
          </a:xfrm>
          <a:prstGeom prst="straightConnector1">
            <a:avLst/>
          </a:prstGeom>
          <a:ln w="19050">
            <a:solidFill>
              <a:srgbClr val="C7D6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19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6AD5479-5836-C14F-B029-F87C4659F6A6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13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>
                <a:latin typeface="+mn-lt"/>
                <a:ea typeface="Aptos" pitchFamily="34" charset="-122"/>
                <a:cs typeface="Aptos" pitchFamily="34" charset="-120"/>
              </a:rPr>
              <a:t>Pourquoi les pensées et conduites suicidaires doivent être une dimension du PEPR PROPSY</a:t>
            </a:r>
            <a:endParaRPr lang="en-US" dirty="0">
              <a:latin typeface="+mn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01/04/2026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dirty="0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6" y="1893600"/>
            <a:ext cx="5196204" cy="27000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Cause majeure de morbidité et mortalité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Présentes dans toutes les catégories diagnostiques et au-delà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Mal prédites par les approches centrées sur le diagnostic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Vulnérabilité de trait + changements dynamiques d'état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Mécanismes biologiques et cliniques partiellement distincts des diagnostics psychiatriques et au sein de la dimension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Déterminant majeur du pronostic et des besoins thérapeutiques </a:t>
            </a:r>
            <a:r>
              <a:rPr lang="fr-FR" i="1" dirty="0"/>
              <a:t>(~50 % ne répondent pas aux antidépresseurs standards</a:t>
            </a:r>
            <a:r>
              <a:rPr lang="fr-FR" dirty="0"/>
              <a:t>) </a:t>
            </a:r>
          </a:p>
          <a:p>
            <a:endParaRPr lang="en-US" dirty="0"/>
          </a:p>
        </p:txBody>
      </p:sp>
      <p:pic>
        <p:nvPicPr>
          <p:cNvPr id="2083915187" name="Picture 208391518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10" name="Text 7">
            <a:extLst>
              <a:ext uri="{FF2B5EF4-FFF2-40B4-BE49-F238E27FC236}">
                <a16:creationId xmlns:a16="http://schemas.microsoft.com/office/drawing/2014/main" id="{14803526-C373-6997-CB92-9733077EFEE5}"/>
              </a:ext>
            </a:extLst>
          </p:cNvPr>
          <p:cNvSpPr/>
          <p:nvPr/>
        </p:nvSpPr>
        <p:spPr>
          <a:xfrm>
            <a:off x="732088" y="1748408"/>
            <a:ext cx="781812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Pourquoi les pensées et conduites suicidaires doivent être une dimension du PEPR PROPSY</a:t>
            </a:r>
            <a:endParaRPr lang="en-US" sz="1125" dirty="0"/>
          </a:p>
        </p:txBody>
      </p:sp>
      <p:sp>
        <p:nvSpPr>
          <p:cNvPr id="13" name="Shape 18">
            <a:extLst>
              <a:ext uri="{FF2B5EF4-FFF2-40B4-BE49-F238E27FC236}">
                <a16:creationId xmlns:a16="http://schemas.microsoft.com/office/drawing/2014/main" id="{A29874DF-E29D-43AD-9269-EE1670048668}"/>
              </a:ext>
            </a:extLst>
          </p:cNvPr>
          <p:cNvSpPr/>
          <p:nvPr/>
        </p:nvSpPr>
        <p:spPr>
          <a:xfrm>
            <a:off x="5829300" y="1508760"/>
            <a:ext cx="2468880" cy="2194560"/>
          </a:xfrm>
          <a:prstGeom prst="roundRect">
            <a:avLst>
              <a:gd name="adj" fmla="val 1875"/>
            </a:avLst>
          </a:prstGeom>
          <a:solidFill>
            <a:srgbClr val="F4EEFF"/>
          </a:solidFill>
          <a:ln w="12700">
            <a:solidFill>
              <a:srgbClr val="D8CCFF"/>
            </a:solidFill>
            <a:prstDash val="solid"/>
          </a:ln>
        </p:spPr>
      </p:sp>
      <p:sp>
        <p:nvSpPr>
          <p:cNvPr id="14" name="Shape 19">
            <a:extLst>
              <a:ext uri="{FF2B5EF4-FFF2-40B4-BE49-F238E27FC236}">
                <a16:creationId xmlns:a16="http://schemas.microsoft.com/office/drawing/2014/main" id="{331A2582-92D0-91C4-9450-2F4D385622F1}"/>
              </a:ext>
            </a:extLst>
          </p:cNvPr>
          <p:cNvSpPr/>
          <p:nvPr/>
        </p:nvSpPr>
        <p:spPr>
          <a:xfrm>
            <a:off x="6103620" y="1748790"/>
            <a:ext cx="1920240" cy="288036"/>
          </a:xfrm>
          <a:prstGeom prst="roundRect">
            <a:avLst>
              <a:gd name="adj" fmla="val 9524"/>
            </a:avLst>
          </a:prstGeom>
          <a:solidFill>
            <a:srgbClr val="FFFFFF"/>
          </a:solidFill>
          <a:ln w="12700">
            <a:solidFill>
              <a:srgbClr val="D6D9EC"/>
            </a:solidFill>
            <a:prstDash val="solid"/>
          </a:ln>
        </p:spPr>
      </p:sp>
      <p:sp>
        <p:nvSpPr>
          <p:cNvPr id="15" name="Text 20">
            <a:extLst>
              <a:ext uri="{FF2B5EF4-FFF2-40B4-BE49-F238E27FC236}">
                <a16:creationId xmlns:a16="http://schemas.microsoft.com/office/drawing/2014/main" id="{28583A07-5BC4-EEA9-D466-AB629DDB995D}"/>
              </a:ext>
            </a:extLst>
          </p:cNvPr>
          <p:cNvSpPr/>
          <p:nvPr/>
        </p:nvSpPr>
        <p:spPr>
          <a:xfrm>
            <a:off x="6206490" y="1831086"/>
            <a:ext cx="171450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013" b="1" dirty="0">
                <a:solidFill>
                  <a:srgbClr val="161D8F"/>
                </a:solidFill>
              </a:rPr>
              <a:t>Transdiagnostique</a:t>
            </a:r>
            <a:endParaRPr lang="en-US" sz="1013" dirty="0"/>
          </a:p>
        </p:txBody>
      </p:sp>
      <p:sp>
        <p:nvSpPr>
          <p:cNvPr id="16" name="Shape 21">
            <a:extLst>
              <a:ext uri="{FF2B5EF4-FFF2-40B4-BE49-F238E27FC236}">
                <a16:creationId xmlns:a16="http://schemas.microsoft.com/office/drawing/2014/main" id="{94773EF1-5F3D-E90F-8C64-A6F272514F47}"/>
              </a:ext>
            </a:extLst>
          </p:cNvPr>
          <p:cNvSpPr/>
          <p:nvPr/>
        </p:nvSpPr>
        <p:spPr>
          <a:xfrm>
            <a:off x="6103620" y="2180844"/>
            <a:ext cx="1920240" cy="288036"/>
          </a:xfrm>
          <a:prstGeom prst="roundRect">
            <a:avLst>
              <a:gd name="adj" fmla="val 9524"/>
            </a:avLst>
          </a:prstGeom>
          <a:solidFill>
            <a:srgbClr val="F8F9FF"/>
          </a:solidFill>
          <a:ln w="12700">
            <a:solidFill>
              <a:srgbClr val="D6D9EC"/>
            </a:solidFill>
            <a:prstDash val="solid"/>
          </a:ln>
        </p:spPr>
      </p:sp>
      <p:sp>
        <p:nvSpPr>
          <p:cNvPr id="17" name="Shape 23">
            <a:extLst>
              <a:ext uri="{FF2B5EF4-FFF2-40B4-BE49-F238E27FC236}">
                <a16:creationId xmlns:a16="http://schemas.microsoft.com/office/drawing/2014/main" id="{4F0F2424-8BF7-EBE6-60F6-E816AB168F95}"/>
              </a:ext>
            </a:extLst>
          </p:cNvPr>
          <p:cNvSpPr/>
          <p:nvPr/>
        </p:nvSpPr>
        <p:spPr>
          <a:xfrm>
            <a:off x="6103620" y="2612898"/>
            <a:ext cx="1920240" cy="288036"/>
          </a:xfrm>
          <a:prstGeom prst="roundRect">
            <a:avLst>
              <a:gd name="adj" fmla="val 9524"/>
            </a:avLst>
          </a:prstGeom>
          <a:solidFill>
            <a:srgbClr val="FFFFFF"/>
          </a:solidFill>
          <a:ln w="12700">
            <a:solidFill>
              <a:srgbClr val="D6D9EC"/>
            </a:solidFill>
            <a:prstDash val="solid"/>
          </a:ln>
        </p:spPr>
      </p:sp>
      <p:sp>
        <p:nvSpPr>
          <p:cNvPr id="18" name="Shape 25">
            <a:extLst>
              <a:ext uri="{FF2B5EF4-FFF2-40B4-BE49-F238E27FC236}">
                <a16:creationId xmlns:a16="http://schemas.microsoft.com/office/drawing/2014/main" id="{134F2AAF-05F3-C954-D9F4-3EAE516CBF15}"/>
              </a:ext>
            </a:extLst>
          </p:cNvPr>
          <p:cNvSpPr/>
          <p:nvPr/>
        </p:nvSpPr>
        <p:spPr>
          <a:xfrm>
            <a:off x="6103620" y="3044952"/>
            <a:ext cx="1920240" cy="288036"/>
          </a:xfrm>
          <a:prstGeom prst="roundRect">
            <a:avLst>
              <a:gd name="adj" fmla="val 9524"/>
            </a:avLst>
          </a:prstGeom>
          <a:solidFill>
            <a:srgbClr val="F8F9FF"/>
          </a:solidFill>
          <a:ln w="12700">
            <a:solidFill>
              <a:srgbClr val="D6D9EC"/>
            </a:solidFill>
            <a:prstDash val="solid"/>
          </a:ln>
        </p:spPr>
      </p:sp>
      <p:sp>
        <p:nvSpPr>
          <p:cNvPr id="19" name="Text 22">
            <a:extLst>
              <a:ext uri="{FF2B5EF4-FFF2-40B4-BE49-F238E27FC236}">
                <a16:creationId xmlns:a16="http://schemas.microsoft.com/office/drawing/2014/main" id="{209A502B-6027-4030-3EC9-E52339439BAE}"/>
              </a:ext>
            </a:extLst>
          </p:cNvPr>
          <p:cNvSpPr/>
          <p:nvPr/>
        </p:nvSpPr>
        <p:spPr>
          <a:xfrm>
            <a:off x="6206490" y="2263140"/>
            <a:ext cx="171450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013" b="1" dirty="0">
                <a:solidFill>
                  <a:srgbClr val="161D8F"/>
                </a:solidFill>
              </a:rPr>
              <a:t>Dynamique</a:t>
            </a:r>
            <a:endParaRPr lang="en-US" sz="1013" dirty="0"/>
          </a:p>
        </p:txBody>
      </p:sp>
      <p:sp>
        <p:nvSpPr>
          <p:cNvPr id="20" name="Text 24">
            <a:extLst>
              <a:ext uri="{FF2B5EF4-FFF2-40B4-BE49-F238E27FC236}">
                <a16:creationId xmlns:a16="http://schemas.microsoft.com/office/drawing/2014/main" id="{EE6152FA-D844-976C-1239-5955533E7C5F}"/>
              </a:ext>
            </a:extLst>
          </p:cNvPr>
          <p:cNvSpPr/>
          <p:nvPr/>
        </p:nvSpPr>
        <p:spPr>
          <a:xfrm>
            <a:off x="6206490" y="2695194"/>
            <a:ext cx="171450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013" b="1" dirty="0">
                <a:solidFill>
                  <a:srgbClr val="161D8F"/>
                </a:solidFill>
              </a:rPr>
              <a:t>Mécanistiquement</a:t>
            </a:r>
            <a:endParaRPr lang="fr-FR" sz="1013" dirty="0"/>
          </a:p>
          <a:p>
            <a:pPr algn="ctr"/>
            <a:r>
              <a:rPr lang="fr-FR" sz="1013" b="1" dirty="0">
                <a:solidFill>
                  <a:srgbClr val="161D8F"/>
                </a:solidFill>
              </a:rPr>
              <a:t>hétérogène</a:t>
            </a:r>
            <a:endParaRPr lang="en-US" sz="1013" dirty="0"/>
          </a:p>
        </p:txBody>
      </p:sp>
      <p:sp>
        <p:nvSpPr>
          <p:cNvPr id="21" name="Text 26">
            <a:extLst>
              <a:ext uri="{FF2B5EF4-FFF2-40B4-BE49-F238E27FC236}">
                <a16:creationId xmlns:a16="http://schemas.microsoft.com/office/drawing/2014/main" id="{C0B69298-20E8-47FB-F579-BCB860E74F01}"/>
              </a:ext>
            </a:extLst>
          </p:cNvPr>
          <p:cNvSpPr/>
          <p:nvPr/>
        </p:nvSpPr>
        <p:spPr>
          <a:xfrm>
            <a:off x="6206490" y="3127248"/>
            <a:ext cx="171450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013" b="1" dirty="0">
                <a:solidFill>
                  <a:srgbClr val="161D8F"/>
                </a:solidFill>
              </a:rPr>
              <a:t>Cliniquement décisive</a:t>
            </a:r>
            <a:endParaRPr lang="en-US" sz="1013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B37DD-29E8-9F27-98C1-0EC5710F4A96}"/>
              </a:ext>
            </a:extLst>
          </p:cNvPr>
          <p:cNvSpPr txBox="1"/>
          <p:nvPr/>
        </p:nvSpPr>
        <p:spPr>
          <a:xfrm>
            <a:off x="2042769" y="4581278"/>
            <a:ext cx="7298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arianne"/>
                <a:cs typeface="Arial" panose="020B0604020202020204" pitchFamily="34" charset="0"/>
              </a:rPr>
              <a:t>Oquendo et al., JAMA Psychiatry, 2024; Xu et al., Mol Psychiatry, 2023; Nobile et al., Psychiatry Res, 2024;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arianne"/>
                <a:cs typeface="Arial" panose="020B0604020202020204" pitchFamily="34" charset="0"/>
              </a:rPr>
              <a:t>Lengvenyt</a:t>
            </a:r>
            <a:r>
              <a:rPr lang="en-US" sz="800" dirty="0">
                <a:solidFill>
                  <a:srgbClr val="808080"/>
                </a:solidFill>
                <a:latin typeface="Marianne"/>
                <a:cs typeface="Arial" panose="020B0604020202020204" pitchFamily="34" charset="0"/>
              </a:rPr>
              <a:t>e and Courtet, </a:t>
            </a:r>
            <a:r>
              <a:rPr lang="en-US" sz="800" dirty="0" err="1">
                <a:solidFill>
                  <a:srgbClr val="808080"/>
                </a:solidFill>
                <a:latin typeface="Marianne"/>
                <a:cs typeface="Arial" panose="020B0604020202020204" pitchFamily="34" charset="0"/>
              </a:rPr>
              <a:t>Eur</a:t>
            </a:r>
            <a:r>
              <a:rPr lang="en-US" sz="800" dirty="0">
                <a:solidFill>
                  <a:srgbClr val="808080"/>
                </a:solidFill>
                <a:latin typeface="Marianne"/>
                <a:cs typeface="Arial" panose="020B0604020202020204" pitchFamily="34" charset="0"/>
              </a:rPr>
              <a:t>  </a:t>
            </a:r>
            <a:r>
              <a:rPr lang="en-US" sz="800" dirty="0" err="1">
                <a:solidFill>
                  <a:srgbClr val="808080"/>
                </a:solidFill>
                <a:latin typeface="Marianne"/>
                <a:cs typeface="Arial" panose="020B0604020202020204" pitchFamily="34" charset="0"/>
              </a:rPr>
              <a:t>Neuropsychopharm</a:t>
            </a:r>
            <a:r>
              <a:rPr lang="en-US" sz="800" dirty="0">
                <a:solidFill>
                  <a:srgbClr val="808080"/>
                </a:solidFill>
                <a:latin typeface="Marianne"/>
                <a:cs typeface="Arial" panose="020B0604020202020204" pitchFamily="34" charset="0"/>
              </a:rPr>
              <a:t>, 2025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55E1-BB61-CC3E-7510-B67F2439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99307"/>
            <a:ext cx="8424000" cy="540000"/>
          </a:xfrm>
        </p:spPr>
        <p:txBody>
          <a:bodyPr/>
          <a:lstStyle/>
          <a:p>
            <a:r>
              <a:rPr lang="en-US" sz="2400" dirty="0">
                <a:solidFill>
                  <a:srgbClr val="1E1E1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Pourquoi les pensées et conduites suicidaires </a:t>
            </a:r>
            <a:r>
              <a:rPr lang="en-US" sz="2400" dirty="0" err="1">
                <a:solidFill>
                  <a:srgbClr val="1E1E1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peuvent affiner</a:t>
            </a:r>
            <a:r>
              <a:rPr lang="en-US" sz="2400" dirty="0">
                <a:solidFill>
                  <a:srgbClr val="1E1E1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la nosologie psychiatrique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12DF2-F237-7D6A-51FC-458ED83A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04A09-C513-A949-92D2-729F48DA7B3B}" type="datetime1">
              <a:rPr lang="fr-FR" smtClean="0"/>
              <a:t>01/04/2026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D3ED3-AC73-36CD-4BE8-471C047C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96561-51BE-BC85-6D84-F016C3EB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3</a:t>
            </a:fld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EA5471-D730-F7A0-B625-DCCD98B33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6" y="1391810"/>
            <a:ext cx="8424000" cy="450000"/>
          </a:xfrm>
        </p:spPr>
        <p:txBody>
          <a:bodyPr/>
          <a:lstStyle/>
          <a:p>
            <a:r>
              <a:rPr lang="en-US" sz="1400" dirty="0"/>
              <a:t>Des catégories centrées sur le diagnostic vers des sous-groupes transdiagnostiques cliniquement actionnables</a:t>
            </a:r>
          </a:p>
          <a:p>
            <a:endParaRPr lang="en-US" sz="1400" dirty="0"/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CD69F878-CF4B-8270-5ADD-95FBFB096E3B}"/>
              </a:ext>
            </a:extLst>
          </p:cNvPr>
          <p:cNvSpPr/>
          <p:nvPr/>
        </p:nvSpPr>
        <p:spPr>
          <a:xfrm>
            <a:off x="498092" y="1713186"/>
            <a:ext cx="2811780" cy="2561436"/>
          </a:xfrm>
          <a:prstGeom prst="roundRect">
            <a:avLst>
              <a:gd name="adj" fmla="val 1951"/>
            </a:avLst>
          </a:prstGeom>
          <a:solidFill>
            <a:srgbClr val="F5F7FF"/>
          </a:solidFill>
          <a:ln w="12700">
            <a:solidFill>
              <a:srgbClr val="D6DDFF"/>
            </a:solidFill>
            <a:prstDash val="solid"/>
          </a:ln>
          <a:effectLst>
            <a:outerShdw blurRad="12700" dist="63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A12FED29-D2BA-F897-616F-D0AAC7D657BD}"/>
              </a:ext>
            </a:extLst>
          </p:cNvPr>
          <p:cNvSpPr/>
          <p:nvPr/>
        </p:nvSpPr>
        <p:spPr>
          <a:xfrm>
            <a:off x="726904" y="1824663"/>
            <a:ext cx="106299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0B0AA6"/>
                </a:solidFill>
              </a:rPr>
              <a:t>Modèle actuel</a:t>
            </a:r>
            <a:endParaRPr lang="en-US" sz="1200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A0B797BE-26AE-A4F4-0B93-2C561419EE56}"/>
              </a:ext>
            </a:extLst>
          </p:cNvPr>
          <p:cNvSpPr/>
          <p:nvPr/>
        </p:nvSpPr>
        <p:spPr>
          <a:xfrm>
            <a:off x="703686" y="2013215"/>
            <a:ext cx="17830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63" i="1" dirty="0">
                <a:solidFill>
                  <a:srgbClr val="4D4D4D"/>
                </a:solidFill>
              </a:rPr>
              <a:t>Psychiatrie centrée sur le diagnostic</a:t>
            </a:r>
            <a:endParaRPr lang="en-US" sz="863" dirty="0"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DE71AD3A-39A4-BC23-FDED-F2D349190A9F}"/>
              </a:ext>
            </a:extLst>
          </p:cNvPr>
          <p:cNvSpPr/>
          <p:nvPr/>
        </p:nvSpPr>
        <p:spPr>
          <a:xfrm>
            <a:off x="591293" y="2122160"/>
            <a:ext cx="2228850" cy="8366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SzPct val="100000"/>
              <a:buFontTx/>
              <a:buChar char="-"/>
            </a:pPr>
            <a:r>
              <a:rPr lang="en-US" sz="938" dirty="0">
                <a:solidFill>
                  <a:srgbClr val="1E1E1E"/>
                </a:solidFill>
              </a:rPr>
              <a:t>Dépression majeure</a:t>
            </a:r>
          </a:p>
          <a:p>
            <a:pPr marL="171450" indent="-171450">
              <a:buSzPct val="100000"/>
              <a:buFontTx/>
              <a:buChar char="-"/>
            </a:pPr>
            <a:r>
              <a:rPr lang="en-US" sz="938" dirty="0">
                <a:solidFill>
                  <a:srgbClr val="1E1E1E"/>
                </a:solidFill>
              </a:rPr>
              <a:t>Trouble bipolaire</a:t>
            </a:r>
          </a:p>
          <a:p>
            <a:pPr marL="171450" indent="-171450">
              <a:buSzPct val="100000"/>
              <a:buFontTx/>
              <a:buChar char="-"/>
            </a:pPr>
            <a:r>
              <a:rPr lang="en-US" sz="938" dirty="0">
                <a:solidFill>
                  <a:srgbClr val="1E1E1E"/>
                </a:solidFill>
              </a:rPr>
              <a:t>Spectre de la schizophrénie</a:t>
            </a:r>
          </a:p>
          <a:p>
            <a:pPr marL="171450" indent="-171450">
              <a:buSzPct val="100000"/>
              <a:buFontTx/>
              <a:buChar char="-"/>
            </a:pPr>
            <a:r>
              <a:rPr lang="en-US" sz="938" dirty="0">
                <a:solidFill>
                  <a:srgbClr val="1E1E1E"/>
                </a:solidFill>
              </a:rPr>
              <a:t>Autisme / troubles neurodéveloppementaux</a:t>
            </a:r>
            <a:endParaRPr lang="en-US" sz="938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961AB739-FE55-D85A-3D0B-59C3A0EA1831}"/>
              </a:ext>
            </a:extLst>
          </p:cNvPr>
          <p:cNvSpPr/>
          <p:nvPr/>
        </p:nvSpPr>
        <p:spPr>
          <a:xfrm>
            <a:off x="703686" y="3105458"/>
            <a:ext cx="7543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88" b="1" dirty="0">
                <a:solidFill>
                  <a:srgbClr val="D53D8C"/>
                </a:solidFill>
              </a:rPr>
              <a:t>Problème</a:t>
            </a:r>
            <a:endParaRPr lang="en-US" sz="1088" dirty="0"/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43236C3F-543A-8C00-9F36-4F93700C9401}"/>
              </a:ext>
            </a:extLst>
          </p:cNvPr>
          <p:cNvSpPr/>
          <p:nvPr/>
        </p:nvSpPr>
        <p:spPr>
          <a:xfrm>
            <a:off x="624034" y="3280212"/>
            <a:ext cx="2331720" cy="994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SzPct val="100000"/>
              <a:buFontTx/>
              <a:buChar char="-"/>
            </a:pPr>
            <a:r>
              <a:rPr lang="en-US" sz="878" dirty="0">
                <a:solidFill>
                  <a:srgbClr val="1E1E1E"/>
                </a:solidFill>
              </a:rPr>
              <a:t>Des phénotypes suicidaires similaires existent entre les diagnostics</a:t>
            </a:r>
          </a:p>
          <a:p>
            <a:pPr marL="171450" indent="-171450">
              <a:buSzPct val="100000"/>
              <a:buFontTx/>
              <a:buChar char="-"/>
            </a:pPr>
            <a:r>
              <a:rPr lang="en-US" sz="878" dirty="0">
                <a:solidFill>
                  <a:srgbClr val="1E1E1E"/>
                </a:solidFill>
              </a:rPr>
              <a:t>Des phénotypes suicidaires différents coexistent au sein du même diagnostic</a:t>
            </a:r>
          </a:p>
          <a:p>
            <a:pPr marL="171450" indent="-171450">
              <a:buSzPct val="100000"/>
              <a:buFontTx/>
              <a:buChar char="-"/>
            </a:pPr>
            <a:r>
              <a:rPr lang="en-US" sz="878" dirty="0">
                <a:solidFill>
                  <a:srgbClr val="1E1E1E"/>
                </a:solidFill>
              </a:rPr>
              <a:t>Le diagnostic seul ne capture ni le mécanisme ni la trajectoire</a:t>
            </a:r>
            <a:endParaRPr lang="en-US" sz="878" dirty="0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CD58AF0C-6AB8-1E58-5982-29FBA2716F7F}"/>
              </a:ext>
            </a:extLst>
          </p:cNvPr>
          <p:cNvSpPr/>
          <p:nvPr/>
        </p:nvSpPr>
        <p:spPr>
          <a:xfrm>
            <a:off x="3394424" y="2621442"/>
            <a:ext cx="672084" cy="534924"/>
          </a:xfrm>
          <a:prstGeom prst="chevron">
            <a:avLst/>
          </a:prstGeom>
          <a:solidFill>
            <a:srgbClr val="4B57E2">
              <a:alpha val="95000"/>
            </a:srgbClr>
          </a:solidFill>
          <a:ln w="12700">
            <a:solidFill>
              <a:srgbClr val="4B57E2"/>
            </a:solidFill>
            <a:prstDash val="solid"/>
          </a:ln>
        </p:spPr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577538B2-9FD4-7615-01A3-1D7014352C67}"/>
              </a:ext>
            </a:extLst>
          </p:cNvPr>
          <p:cNvSpPr/>
          <p:nvPr/>
        </p:nvSpPr>
        <p:spPr>
          <a:xfrm>
            <a:off x="3302429" y="2417053"/>
            <a:ext cx="6858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b="1" dirty="0">
                <a:solidFill>
                  <a:srgbClr val="4B57E2"/>
                </a:solidFill>
              </a:rPr>
              <a:t>recadrer</a:t>
            </a:r>
            <a:endParaRPr lang="en-US" sz="788" dirty="0"/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0FF0A6C7-7017-05B9-A544-BC44B9378CEE}"/>
              </a:ext>
            </a:extLst>
          </p:cNvPr>
          <p:cNvSpPr/>
          <p:nvPr/>
        </p:nvSpPr>
        <p:spPr>
          <a:xfrm>
            <a:off x="4153918" y="1713187"/>
            <a:ext cx="4491990" cy="2561436"/>
          </a:xfrm>
          <a:prstGeom prst="roundRect">
            <a:avLst>
              <a:gd name="adj" fmla="val 1732"/>
            </a:avLst>
          </a:prstGeom>
          <a:solidFill>
            <a:srgbClr val="FFFFFF"/>
          </a:solidFill>
          <a:ln w="12700">
            <a:solidFill>
              <a:srgbClr val="4B57E2"/>
            </a:solidFill>
            <a:prstDash val="solid"/>
          </a:ln>
          <a:effectLst>
            <a:outerShdw blurRad="12700" dist="63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DF7CD840-E2CD-D947-4EFE-6A11AC85B426}"/>
              </a:ext>
            </a:extLst>
          </p:cNvPr>
          <p:cNvSpPr/>
          <p:nvPr/>
        </p:nvSpPr>
        <p:spPr>
          <a:xfrm>
            <a:off x="4343871" y="1841810"/>
            <a:ext cx="1601951" cy="130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0B0AA6"/>
                </a:solidFill>
              </a:rPr>
              <a:t>Modèle de précision</a:t>
            </a:r>
            <a:endParaRPr lang="en-US" sz="1200" dirty="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2C4A132F-5244-4BA3-0A56-A55708971073}"/>
              </a:ext>
            </a:extLst>
          </p:cNvPr>
          <p:cNvSpPr/>
          <p:nvPr/>
        </p:nvSpPr>
        <p:spPr>
          <a:xfrm>
            <a:off x="4343872" y="2012310"/>
            <a:ext cx="21259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63" i="1" dirty="0">
                <a:solidFill>
                  <a:srgbClr val="4D4D4D"/>
                </a:solidFill>
              </a:rPr>
              <a:t>Psychiatrie centrée sur les dimensions</a:t>
            </a:r>
            <a:endParaRPr lang="en-US" sz="863" dirty="0"/>
          </a:p>
        </p:txBody>
      </p:sp>
      <p:sp>
        <p:nvSpPr>
          <p:cNvPr id="19" name="Shape 13">
            <a:extLst>
              <a:ext uri="{FF2B5EF4-FFF2-40B4-BE49-F238E27FC236}">
                <a16:creationId xmlns:a16="http://schemas.microsoft.com/office/drawing/2014/main" id="{0379DC4B-C707-697D-1D49-30D7E5BE6D21}"/>
              </a:ext>
            </a:extLst>
          </p:cNvPr>
          <p:cNvSpPr/>
          <p:nvPr/>
        </p:nvSpPr>
        <p:spPr>
          <a:xfrm>
            <a:off x="4333191" y="2224436"/>
            <a:ext cx="1889129" cy="1327103"/>
          </a:xfrm>
          <a:prstGeom prst="roundRect">
            <a:avLst>
              <a:gd name="adj" fmla="val 2294"/>
            </a:avLst>
          </a:prstGeom>
          <a:solidFill>
            <a:srgbClr val="E6EBFF"/>
          </a:solidFill>
          <a:ln w="12700">
            <a:solidFill>
              <a:srgbClr val="C8D2FF"/>
            </a:solidFill>
            <a:prstDash val="solid"/>
          </a:ln>
        </p:spPr>
      </p:sp>
      <p:sp>
        <p:nvSpPr>
          <p:cNvPr id="20" name="Text 14">
            <a:extLst>
              <a:ext uri="{FF2B5EF4-FFF2-40B4-BE49-F238E27FC236}">
                <a16:creationId xmlns:a16="http://schemas.microsoft.com/office/drawing/2014/main" id="{B8164691-C38D-E0A4-F789-0C56D99D8441}"/>
              </a:ext>
            </a:extLst>
          </p:cNvPr>
          <p:cNvSpPr/>
          <p:nvPr/>
        </p:nvSpPr>
        <p:spPr>
          <a:xfrm>
            <a:off x="4456189" y="2334603"/>
            <a:ext cx="15773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75" b="1" dirty="0">
                <a:solidFill>
                  <a:srgbClr val="0B0AA6"/>
                </a:solidFill>
              </a:rPr>
              <a:t>Dimension définie par :</a:t>
            </a:r>
            <a:endParaRPr lang="en-US" sz="975" dirty="0"/>
          </a:p>
        </p:txBody>
      </p:sp>
      <p:sp>
        <p:nvSpPr>
          <p:cNvPr id="21" name="Text 15">
            <a:extLst>
              <a:ext uri="{FF2B5EF4-FFF2-40B4-BE49-F238E27FC236}">
                <a16:creationId xmlns:a16="http://schemas.microsoft.com/office/drawing/2014/main" id="{33FFB53D-55DB-6795-BB33-C3419DF24AE1}"/>
              </a:ext>
            </a:extLst>
          </p:cNvPr>
          <p:cNvSpPr/>
          <p:nvPr/>
        </p:nvSpPr>
        <p:spPr>
          <a:xfrm>
            <a:off x="4608513" y="2735126"/>
            <a:ext cx="1337310" cy="7406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95250" indent="-95250">
              <a:buSzPct val="100000"/>
              <a:buChar char="•"/>
            </a:pPr>
            <a:r>
              <a:rPr lang="en-US" sz="863" dirty="0">
                <a:solidFill>
                  <a:srgbClr val="1E1E1E"/>
                </a:solidFill>
              </a:rPr>
              <a:t>Sévérité</a:t>
            </a:r>
          </a:p>
          <a:p>
            <a:pPr marL="95250" indent="-95250">
              <a:buSzPct val="100000"/>
              <a:buChar char="•"/>
            </a:pPr>
            <a:r>
              <a:rPr lang="en-US" sz="863" dirty="0">
                <a:solidFill>
                  <a:srgbClr val="1E1E1E"/>
                </a:solidFill>
              </a:rPr>
              <a:t>Persistance</a:t>
            </a:r>
          </a:p>
          <a:p>
            <a:pPr marL="95250" indent="-95250">
              <a:buSzPct val="100000"/>
              <a:buChar char="•"/>
            </a:pPr>
            <a:r>
              <a:rPr lang="en-US" sz="863" dirty="0">
                <a:solidFill>
                  <a:srgbClr val="1E1E1E"/>
                </a:solidFill>
              </a:rPr>
              <a:t>Instabilité</a:t>
            </a:r>
          </a:p>
          <a:p>
            <a:pPr marL="95250" indent="-95250">
              <a:buSzPct val="100000"/>
              <a:buChar char="•"/>
            </a:pPr>
            <a:r>
              <a:rPr lang="en-US" sz="863" dirty="0">
                <a:solidFill>
                  <a:srgbClr val="1E1E1E"/>
                </a:solidFill>
              </a:rPr>
              <a:t>Sous-type de tentative de suicide</a:t>
            </a:r>
          </a:p>
          <a:p>
            <a:pPr marL="95250" indent="-95250">
              <a:buSzPct val="100000"/>
              <a:buChar char="•"/>
            </a:pPr>
            <a:r>
              <a:rPr lang="en-US" sz="863" dirty="0">
                <a:solidFill>
                  <a:srgbClr val="1E1E1E"/>
                </a:solidFill>
              </a:rPr>
              <a:t>Réactivité au stress</a:t>
            </a:r>
          </a:p>
          <a:p>
            <a:pPr marL="95250" indent="-95250">
              <a:buSzPct val="100000"/>
              <a:buChar char="•"/>
            </a:pPr>
            <a:r>
              <a:rPr lang="en-US" sz="863" dirty="0">
                <a:solidFill>
                  <a:srgbClr val="1E1E1E"/>
                </a:solidFill>
              </a:rPr>
              <a:t>Profil biologique</a:t>
            </a:r>
            <a:endParaRPr lang="en-US" sz="863" dirty="0"/>
          </a:p>
        </p:txBody>
      </p:sp>
      <p:sp>
        <p:nvSpPr>
          <p:cNvPr id="22" name="Shape 16">
            <a:extLst>
              <a:ext uri="{FF2B5EF4-FFF2-40B4-BE49-F238E27FC236}">
                <a16:creationId xmlns:a16="http://schemas.microsoft.com/office/drawing/2014/main" id="{DD586404-29A4-0F93-093A-29A7C3FE4F27}"/>
              </a:ext>
            </a:extLst>
          </p:cNvPr>
          <p:cNvSpPr/>
          <p:nvPr/>
        </p:nvSpPr>
        <p:spPr>
          <a:xfrm>
            <a:off x="6329598" y="2657867"/>
            <a:ext cx="425196" cy="397764"/>
          </a:xfrm>
          <a:prstGeom prst="chevron">
            <a:avLst/>
          </a:prstGeom>
          <a:solidFill>
            <a:srgbClr val="4B57E2"/>
          </a:solidFill>
          <a:ln w="12700">
            <a:solidFill>
              <a:srgbClr val="4B57E2"/>
            </a:solidFill>
            <a:prstDash val="solid"/>
          </a:ln>
        </p:spPr>
      </p:sp>
      <p:sp>
        <p:nvSpPr>
          <p:cNvPr id="23" name="Shape 17">
            <a:extLst>
              <a:ext uri="{FF2B5EF4-FFF2-40B4-BE49-F238E27FC236}">
                <a16:creationId xmlns:a16="http://schemas.microsoft.com/office/drawing/2014/main" id="{D41E3762-FFE2-AE75-B03A-35CBE5D58D73}"/>
              </a:ext>
            </a:extLst>
          </p:cNvPr>
          <p:cNvSpPr/>
          <p:nvPr/>
        </p:nvSpPr>
        <p:spPr>
          <a:xfrm>
            <a:off x="6877575" y="2216075"/>
            <a:ext cx="1599869" cy="1335464"/>
          </a:xfrm>
          <a:prstGeom prst="roundRect">
            <a:avLst>
              <a:gd name="adj" fmla="val 2294"/>
            </a:avLst>
          </a:prstGeom>
          <a:solidFill>
            <a:srgbClr val="F9F4FB"/>
          </a:solidFill>
          <a:ln w="12700">
            <a:solidFill>
              <a:srgbClr val="E7B5D0"/>
            </a:solidFill>
            <a:prstDash val="solid"/>
          </a:ln>
        </p:spPr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899C0FF6-1438-3D8F-84F0-1C41D6F34B26}"/>
              </a:ext>
            </a:extLst>
          </p:cNvPr>
          <p:cNvSpPr/>
          <p:nvPr/>
        </p:nvSpPr>
        <p:spPr>
          <a:xfrm>
            <a:off x="6984851" y="2286234"/>
            <a:ext cx="1385316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75" b="1" dirty="0">
                <a:solidFill>
                  <a:srgbClr val="D53D8C"/>
                </a:solidFill>
              </a:rPr>
              <a:t>Sous-</a:t>
            </a:r>
            <a:r>
              <a:rPr lang="en-US" sz="975" b="1" dirty="0" err="1">
                <a:solidFill>
                  <a:srgbClr val="D53D8C"/>
                </a:solidFill>
              </a:rPr>
              <a:t>groupes</a:t>
            </a:r>
            <a:r>
              <a:rPr lang="en-US" sz="975" b="1" dirty="0">
                <a:solidFill>
                  <a:srgbClr val="D53D8C"/>
                </a:solidFill>
              </a:rPr>
              <a:t> mécanistiques</a:t>
            </a:r>
            <a:endParaRPr lang="en-US" sz="975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D8D3A19B-9E60-AA3C-8B52-D801CA5105AA}"/>
              </a:ext>
            </a:extLst>
          </p:cNvPr>
          <p:cNvSpPr/>
          <p:nvPr/>
        </p:nvSpPr>
        <p:spPr>
          <a:xfrm>
            <a:off x="6979106" y="2752934"/>
            <a:ext cx="1337310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95250" indent="-95250">
              <a:buSzPct val="100000"/>
              <a:buChar char="•"/>
            </a:pPr>
            <a:r>
              <a:rPr lang="en-US" sz="840" dirty="0">
                <a:solidFill>
                  <a:srgbClr val="1E1E1E"/>
                </a:solidFill>
              </a:rPr>
              <a:t>Inflammatoire / vasculaire</a:t>
            </a:r>
          </a:p>
          <a:p>
            <a:pPr marL="95250" indent="-95250">
              <a:buSzPct val="100000"/>
              <a:buChar char="•"/>
            </a:pPr>
            <a:r>
              <a:rPr lang="en-US" sz="840" dirty="0">
                <a:solidFill>
                  <a:srgbClr val="1E1E1E"/>
                </a:solidFill>
              </a:rPr>
              <a:t>Réactif au stress </a:t>
            </a:r>
          </a:p>
          <a:p>
            <a:pPr marL="95250" indent="-95250">
              <a:buSzPct val="100000"/>
              <a:buChar char="•"/>
            </a:pPr>
            <a:r>
              <a:rPr lang="en-US" sz="840" dirty="0">
                <a:solidFill>
                  <a:srgbClr val="1E1E1E"/>
                </a:solidFill>
              </a:rPr>
              <a:t>Anhédonique / lié à la récompense</a:t>
            </a:r>
          </a:p>
          <a:p>
            <a:pPr marL="95250" indent="-95250">
              <a:buSzPct val="100000"/>
              <a:buChar char="•"/>
            </a:pPr>
            <a:r>
              <a:rPr lang="en-US" sz="840" dirty="0">
                <a:solidFill>
                  <a:srgbClr val="1E1E1E"/>
                </a:solidFill>
              </a:rPr>
              <a:t>Cognitif-</a:t>
            </a:r>
            <a:r>
              <a:rPr lang="en-US" sz="840" dirty="0" err="1">
                <a:solidFill>
                  <a:srgbClr val="1E1E1E"/>
                </a:solidFill>
              </a:rPr>
              <a:t>immunométabolique</a:t>
            </a:r>
            <a:endParaRPr lang="en-US" sz="840" dirty="0"/>
          </a:p>
        </p:txBody>
      </p:sp>
      <p:sp>
        <p:nvSpPr>
          <p:cNvPr id="26" name="Text 20">
            <a:extLst>
              <a:ext uri="{FF2B5EF4-FFF2-40B4-BE49-F238E27FC236}">
                <a16:creationId xmlns:a16="http://schemas.microsoft.com/office/drawing/2014/main" id="{EF5DB4B7-A6E3-C722-89BF-F2ACA9B9467D}"/>
              </a:ext>
            </a:extLst>
          </p:cNvPr>
          <p:cNvSpPr/>
          <p:nvPr/>
        </p:nvSpPr>
        <p:spPr>
          <a:xfrm>
            <a:off x="4354382" y="3681091"/>
            <a:ext cx="116586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88" b="1" dirty="0">
                <a:solidFill>
                  <a:srgbClr val="0B0AA6"/>
                </a:solidFill>
              </a:rPr>
              <a:t>Utilité clinique</a:t>
            </a:r>
            <a:endParaRPr lang="en-US" sz="1088" dirty="0"/>
          </a:p>
        </p:txBody>
      </p:sp>
      <p:sp>
        <p:nvSpPr>
          <p:cNvPr id="27" name="Shape 21">
            <a:extLst>
              <a:ext uri="{FF2B5EF4-FFF2-40B4-BE49-F238E27FC236}">
                <a16:creationId xmlns:a16="http://schemas.microsoft.com/office/drawing/2014/main" id="{7C994444-AB86-8203-D773-407C468D1AE7}"/>
              </a:ext>
            </a:extLst>
          </p:cNvPr>
          <p:cNvSpPr/>
          <p:nvPr/>
        </p:nvSpPr>
        <p:spPr>
          <a:xfrm>
            <a:off x="4354382" y="3875431"/>
            <a:ext cx="877824" cy="278373"/>
          </a:xfrm>
          <a:prstGeom prst="roundRect">
            <a:avLst>
              <a:gd name="adj" fmla="val 4688"/>
            </a:avLst>
          </a:prstGeom>
          <a:solidFill>
            <a:srgbClr val="F7F8FC"/>
          </a:solidFill>
          <a:ln w="12700">
            <a:solidFill>
              <a:srgbClr val="D9DCEE"/>
            </a:solidFill>
            <a:prstDash val="solid"/>
          </a:ln>
        </p:spPr>
      </p:sp>
      <p:sp>
        <p:nvSpPr>
          <p:cNvPr id="28" name="Shape 23">
            <a:extLst>
              <a:ext uri="{FF2B5EF4-FFF2-40B4-BE49-F238E27FC236}">
                <a16:creationId xmlns:a16="http://schemas.microsoft.com/office/drawing/2014/main" id="{74A67A54-1B5B-8BC5-4090-838BA1DE4980}"/>
              </a:ext>
            </a:extLst>
          </p:cNvPr>
          <p:cNvSpPr/>
          <p:nvPr/>
        </p:nvSpPr>
        <p:spPr>
          <a:xfrm>
            <a:off x="5437092" y="3871984"/>
            <a:ext cx="877824" cy="278373"/>
          </a:xfrm>
          <a:prstGeom prst="roundRect">
            <a:avLst>
              <a:gd name="adj" fmla="val 4688"/>
            </a:avLst>
          </a:prstGeom>
          <a:solidFill>
            <a:srgbClr val="F7F8FC"/>
          </a:solidFill>
          <a:ln w="12700">
            <a:solidFill>
              <a:srgbClr val="D9DCEE"/>
            </a:solidFill>
            <a:prstDash val="solid"/>
          </a:ln>
        </p:spPr>
      </p:sp>
      <p:sp>
        <p:nvSpPr>
          <p:cNvPr id="29" name="Shape 25">
            <a:extLst>
              <a:ext uri="{FF2B5EF4-FFF2-40B4-BE49-F238E27FC236}">
                <a16:creationId xmlns:a16="http://schemas.microsoft.com/office/drawing/2014/main" id="{69EC1868-DE7C-AF6F-EB4E-3274A07C544C}"/>
              </a:ext>
            </a:extLst>
          </p:cNvPr>
          <p:cNvSpPr/>
          <p:nvPr/>
        </p:nvSpPr>
        <p:spPr>
          <a:xfrm>
            <a:off x="6503026" y="3869182"/>
            <a:ext cx="877824" cy="314637"/>
          </a:xfrm>
          <a:prstGeom prst="roundRect">
            <a:avLst>
              <a:gd name="adj" fmla="val 4688"/>
            </a:avLst>
          </a:prstGeom>
          <a:solidFill>
            <a:srgbClr val="F7F8FC"/>
          </a:solidFill>
          <a:ln w="12700">
            <a:solidFill>
              <a:srgbClr val="D9DCEE"/>
            </a:solidFill>
            <a:prstDash val="solid"/>
          </a:ln>
        </p:spPr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74C921E9-CE89-A4D2-E066-CFFA16DE401C}"/>
              </a:ext>
            </a:extLst>
          </p:cNvPr>
          <p:cNvSpPr/>
          <p:nvPr/>
        </p:nvSpPr>
        <p:spPr>
          <a:xfrm>
            <a:off x="7570233" y="3861263"/>
            <a:ext cx="877824" cy="322556"/>
          </a:xfrm>
          <a:prstGeom prst="roundRect">
            <a:avLst>
              <a:gd name="adj" fmla="val 4688"/>
            </a:avLst>
          </a:prstGeom>
          <a:solidFill>
            <a:srgbClr val="F7F8FC"/>
          </a:solidFill>
          <a:ln w="12700">
            <a:solidFill>
              <a:srgbClr val="D9DCEE"/>
            </a:solidFill>
            <a:prstDash val="solid"/>
          </a:ln>
        </p:spPr>
      </p:sp>
      <p:sp>
        <p:nvSpPr>
          <p:cNvPr id="31" name="Text 22">
            <a:extLst>
              <a:ext uri="{FF2B5EF4-FFF2-40B4-BE49-F238E27FC236}">
                <a16:creationId xmlns:a16="http://schemas.microsoft.com/office/drawing/2014/main" id="{3783AA19-B826-ACAF-1F28-C52E10F828FB}"/>
              </a:ext>
            </a:extLst>
          </p:cNvPr>
          <p:cNvSpPr/>
          <p:nvPr/>
        </p:nvSpPr>
        <p:spPr>
          <a:xfrm>
            <a:off x="4402388" y="3914980"/>
            <a:ext cx="781812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05" b="1" dirty="0">
                <a:solidFill>
                  <a:srgbClr val="1E1E1E"/>
                </a:solidFill>
              </a:rPr>
              <a:t>meilleure</a:t>
            </a:r>
            <a:endParaRPr lang="en-US" sz="705" dirty="0"/>
          </a:p>
          <a:p>
            <a:pPr algn="ctr"/>
            <a:r>
              <a:rPr lang="en-US" sz="705" b="1" dirty="0">
                <a:solidFill>
                  <a:srgbClr val="1E1E1E"/>
                </a:solidFill>
              </a:rPr>
              <a:t>stratification</a:t>
            </a:r>
            <a:endParaRPr lang="en-US" sz="705" dirty="0"/>
          </a:p>
        </p:txBody>
      </p:sp>
      <p:sp>
        <p:nvSpPr>
          <p:cNvPr id="32" name="Text 24">
            <a:extLst>
              <a:ext uri="{FF2B5EF4-FFF2-40B4-BE49-F238E27FC236}">
                <a16:creationId xmlns:a16="http://schemas.microsoft.com/office/drawing/2014/main" id="{15B709B2-3C97-4D48-56C3-D687342F72B1}"/>
              </a:ext>
            </a:extLst>
          </p:cNvPr>
          <p:cNvSpPr/>
          <p:nvPr/>
        </p:nvSpPr>
        <p:spPr>
          <a:xfrm>
            <a:off x="5484462" y="3924454"/>
            <a:ext cx="781812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05" b="1" dirty="0">
                <a:solidFill>
                  <a:srgbClr val="1E1E1E"/>
                </a:solidFill>
              </a:rPr>
              <a:t>plus informatives</a:t>
            </a:r>
            <a:endParaRPr lang="en-US" sz="705" dirty="0"/>
          </a:p>
          <a:p>
            <a:pPr algn="ctr"/>
            <a:r>
              <a:rPr lang="en-US" sz="705" b="1" dirty="0">
                <a:solidFill>
                  <a:srgbClr val="1E1E1E"/>
                </a:solidFill>
              </a:rPr>
              <a:t>trajectoires</a:t>
            </a:r>
            <a:endParaRPr lang="en-US" sz="705" dirty="0"/>
          </a:p>
        </p:txBody>
      </p:sp>
      <p:sp>
        <p:nvSpPr>
          <p:cNvPr id="33" name="Text 26">
            <a:extLst>
              <a:ext uri="{FF2B5EF4-FFF2-40B4-BE49-F238E27FC236}">
                <a16:creationId xmlns:a16="http://schemas.microsoft.com/office/drawing/2014/main" id="{076159D9-2205-8BE5-BA0A-09BDFA0A672D}"/>
              </a:ext>
            </a:extLst>
          </p:cNvPr>
          <p:cNvSpPr/>
          <p:nvPr/>
        </p:nvSpPr>
        <p:spPr>
          <a:xfrm>
            <a:off x="6560176" y="3926660"/>
            <a:ext cx="781812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05" b="1" dirty="0">
                <a:solidFill>
                  <a:srgbClr val="1E1E1E"/>
                </a:solidFill>
              </a:rPr>
              <a:t>guidées par les biomarqueurs</a:t>
            </a:r>
            <a:endParaRPr lang="en-US" sz="705" dirty="0"/>
          </a:p>
          <a:p>
            <a:pPr algn="ctr"/>
            <a:r>
              <a:rPr lang="en-US" sz="705" b="1" dirty="0">
                <a:solidFill>
                  <a:srgbClr val="1E1E1E"/>
                </a:solidFill>
              </a:rPr>
              <a:t>études</a:t>
            </a:r>
            <a:endParaRPr lang="en-US" sz="705" dirty="0"/>
          </a:p>
        </p:txBody>
      </p:sp>
      <p:sp>
        <p:nvSpPr>
          <p:cNvPr id="34" name="Text 28">
            <a:extLst>
              <a:ext uri="{FF2B5EF4-FFF2-40B4-BE49-F238E27FC236}">
                <a16:creationId xmlns:a16="http://schemas.microsoft.com/office/drawing/2014/main" id="{50ECBF0C-82C6-A9D7-4A5D-E09FAE1B8847}"/>
              </a:ext>
            </a:extLst>
          </p:cNvPr>
          <p:cNvSpPr/>
          <p:nvPr/>
        </p:nvSpPr>
        <p:spPr>
          <a:xfrm>
            <a:off x="7618239" y="3924454"/>
            <a:ext cx="781812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05" b="1" dirty="0">
                <a:solidFill>
                  <a:srgbClr val="1E1E1E"/>
                </a:solidFill>
              </a:rPr>
              <a:t>futures interventions</a:t>
            </a:r>
            <a:endParaRPr lang="en-US" sz="705" dirty="0"/>
          </a:p>
          <a:p>
            <a:pPr algn="ctr"/>
            <a:r>
              <a:rPr lang="en-US" sz="705" b="1" dirty="0">
                <a:solidFill>
                  <a:srgbClr val="1E1E1E"/>
                </a:solidFill>
              </a:rPr>
              <a:t>ciblées</a:t>
            </a:r>
            <a:endParaRPr lang="en-US" sz="705" dirty="0"/>
          </a:p>
        </p:txBody>
      </p:sp>
    </p:spTree>
    <p:extLst>
      <p:ext uri="{BB962C8B-B14F-4D97-AF65-F5344CB8AC3E}">
        <p14:creationId xmlns:p14="http://schemas.microsoft.com/office/powerpoint/2010/main" val="85051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60EA9FC-0F49-BFD7-92B4-87FD94B6CDC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02A2F78-F067-61EC-B86E-C1D7CDC2FB1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>
                <a:latin typeface="+mn-lt"/>
                <a:ea typeface="Aptos" pitchFamily="34" charset="-122"/>
                <a:cs typeface="Aptos" pitchFamily="34" charset="-120"/>
              </a:rPr>
              <a:t>Définir les pensées et conduites suicidaires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F312AC-4D8F-6399-8AFB-FC456589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01/04/2026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EC4247-486C-E866-1329-0C6FE68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dirty="0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8A6D13-C3A5-30DE-3920-EA2E4F41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4</a:t>
            </a:fld>
            <a:endParaRPr lang="fr-FR"/>
          </a:p>
        </p:txBody>
      </p:sp>
      <p:pic>
        <p:nvPicPr>
          <p:cNvPr id="2083915187" name="Picture 2083915186">
            <a:extLst>
              <a:ext uri="{FF2B5EF4-FFF2-40B4-BE49-F238E27FC236}">
                <a16:creationId xmlns:a16="http://schemas.microsoft.com/office/drawing/2014/main" id="{7F7C49BD-DA21-E79B-489B-3A1D2D05A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9" name="Text 4">
            <a:extLst>
              <a:ext uri="{FF2B5EF4-FFF2-40B4-BE49-F238E27FC236}">
                <a16:creationId xmlns:a16="http://schemas.microsoft.com/office/drawing/2014/main" id="{CE147ED5-390C-40F4-4011-6FF3E98CF5C6}"/>
              </a:ext>
            </a:extLst>
          </p:cNvPr>
          <p:cNvSpPr/>
          <p:nvPr/>
        </p:nvSpPr>
        <p:spPr>
          <a:xfrm>
            <a:off x="454588" y="1565488"/>
            <a:ext cx="185166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263C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Continuum clinique</a:t>
            </a:r>
            <a:endParaRPr lang="en-US" sz="1200" dirty="0"/>
          </a:p>
        </p:txBody>
      </p:sp>
      <p:sp>
        <p:nvSpPr>
          <p:cNvPr id="11" name="Shape 1">
            <a:extLst>
              <a:ext uri="{FF2B5EF4-FFF2-40B4-BE49-F238E27FC236}">
                <a16:creationId xmlns:a16="http://schemas.microsoft.com/office/drawing/2014/main" id="{2BAE76D0-C746-48A1-BFEA-1AF93D1B6A2E}"/>
              </a:ext>
            </a:extLst>
          </p:cNvPr>
          <p:cNvSpPr/>
          <p:nvPr/>
        </p:nvSpPr>
        <p:spPr>
          <a:xfrm>
            <a:off x="377190" y="1791080"/>
            <a:ext cx="2434590" cy="2289430"/>
          </a:xfrm>
          <a:prstGeom prst="rect">
            <a:avLst/>
          </a:prstGeom>
          <a:solidFill>
            <a:srgbClr val="F2F2F2"/>
          </a:solidFill>
          <a:ln w="12700">
            <a:solidFill>
              <a:srgbClr val="F2F2F2"/>
            </a:solidFill>
            <a:prstDash val="solid"/>
          </a:ln>
        </p:spPr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B766E367-2ABD-D769-2695-205EEE3026B2}"/>
              </a:ext>
            </a:extLst>
          </p:cNvPr>
          <p:cNvSpPr/>
          <p:nvPr/>
        </p:nvSpPr>
        <p:spPr>
          <a:xfrm>
            <a:off x="493776" y="1851660"/>
            <a:ext cx="2228850" cy="322326"/>
          </a:xfrm>
          <a:prstGeom prst="roundRect">
            <a:avLst>
              <a:gd name="adj" fmla="val 17021"/>
            </a:avLst>
          </a:prstGeom>
          <a:solidFill>
            <a:srgbClr val="ECECF2"/>
          </a:solidFill>
          <a:ln w="12700">
            <a:solidFill>
              <a:srgbClr val="CFCFE7"/>
            </a:solidFill>
            <a:prstDash val="solid"/>
          </a:ln>
          <a:effectLst>
            <a:outerShdw blurRad="12700" dist="63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4" name="Shape 8">
            <a:extLst>
              <a:ext uri="{FF2B5EF4-FFF2-40B4-BE49-F238E27FC236}">
                <a16:creationId xmlns:a16="http://schemas.microsoft.com/office/drawing/2014/main" id="{9D5D16EC-AFF6-9594-B3FF-AFA2B7DBEE88}"/>
              </a:ext>
            </a:extLst>
          </p:cNvPr>
          <p:cNvSpPr/>
          <p:nvPr/>
        </p:nvSpPr>
        <p:spPr>
          <a:xfrm>
            <a:off x="493776" y="2729618"/>
            <a:ext cx="2228850" cy="322326"/>
          </a:xfrm>
          <a:prstGeom prst="roundRect">
            <a:avLst>
              <a:gd name="adj" fmla="val 17021"/>
            </a:avLst>
          </a:prstGeom>
          <a:solidFill>
            <a:srgbClr val="ECECF2"/>
          </a:solidFill>
          <a:ln w="12700">
            <a:solidFill>
              <a:srgbClr val="CFCFE7"/>
            </a:solidFill>
            <a:prstDash val="solid"/>
          </a:ln>
          <a:effectLst>
            <a:outerShdw blurRad="12700" dist="63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3" name="Shape 8">
            <a:extLst>
              <a:ext uri="{FF2B5EF4-FFF2-40B4-BE49-F238E27FC236}">
                <a16:creationId xmlns:a16="http://schemas.microsoft.com/office/drawing/2014/main" id="{3B106F9E-6F7F-2D45-BB8A-AAF9974EB929}"/>
              </a:ext>
            </a:extLst>
          </p:cNvPr>
          <p:cNvSpPr/>
          <p:nvPr/>
        </p:nvSpPr>
        <p:spPr>
          <a:xfrm>
            <a:off x="493776" y="2283714"/>
            <a:ext cx="2228850" cy="322326"/>
          </a:xfrm>
          <a:prstGeom prst="roundRect">
            <a:avLst>
              <a:gd name="adj" fmla="val 17021"/>
            </a:avLst>
          </a:prstGeom>
          <a:solidFill>
            <a:srgbClr val="ECECF2"/>
          </a:solidFill>
          <a:ln w="12700">
            <a:solidFill>
              <a:srgbClr val="CFCFE7"/>
            </a:solidFill>
            <a:prstDash val="solid"/>
          </a:ln>
          <a:effectLst>
            <a:outerShdw blurRad="12700" dist="63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5" name="Shape 14">
            <a:extLst>
              <a:ext uri="{FF2B5EF4-FFF2-40B4-BE49-F238E27FC236}">
                <a16:creationId xmlns:a16="http://schemas.microsoft.com/office/drawing/2014/main" id="{0D36FC51-A947-03F4-B7FE-95D44EEDEAAC}"/>
              </a:ext>
            </a:extLst>
          </p:cNvPr>
          <p:cNvSpPr/>
          <p:nvPr/>
        </p:nvSpPr>
        <p:spPr>
          <a:xfrm>
            <a:off x="493776" y="3147822"/>
            <a:ext cx="2228850" cy="322326"/>
          </a:xfrm>
          <a:prstGeom prst="roundRect">
            <a:avLst>
              <a:gd name="adj" fmla="val 17021"/>
            </a:avLst>
          </a:prstGeom>
          <a:solidFill>
            <a:srgbClr val="ECECF2"/>
          </a:solidFill>
          <a:ln w="12700">
            <a:solidFill>
              <a:srgbClr val="CFCFE7"/>
            </a:solidFill>
            <a:prstDash val="solid"/>
          </a:ln>
          <a:effectLst>
            <a:outerShdw blurRad="12700" dist="63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7">
            <a:extLst>
              <a:ext uri="{FF2B5EF4-FFF2-40B4-BE49-F238E27FC236}">
                <a16:creationId xmlns:a16="http://schemas.microsoft.com/office/drawing/2014/main" id="{8F4D794E-1489-E421-A624-D931508251FC}"/>
              </a:ext>
            </a:extLst>
          </p:cNvPr>
          <p:cNvSpPr/>
          <p:nvPr/>
        </p:nvSpPr>
        <p:spPr>
          <a:xfrm>
            <a:off x="493776" y="3579876"/>
            <a:ext cx="2228850" cy="322326"/>
          </a:xfrm>
          <a:prstGeom prst="roundRect">
            <a:avLst>
              <a:gd name="adj" fmla="val 17021"/>
            </a:avLst>
          </a:prstGeom>
          <a:solidFill>
            <a:srgbClr val="ECECF2"/>
          </a:solidFill>
          <a:ln w="12700">
            <a:solidFill>
              <a:srgbClr val="CFCFE7"/>
            </a:solidFill>
            <a:prstDash val="solid"/>
          </a:ln>
          <a:effectLst>
            <a:outerShdw blurRad="12700" dist="635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487C6A69-64FC-4F72-D774-F5325C68C09F}"/>
              </a:ext>
            </a:extLst>
          </p:cNvPr>
          <p:cNvSpPr/>
          <p:nvPr/>
        </p:nvSpPr>
        <p:spPr>
          <a:xfrm>
            <a:off x="617220" y="1906524"/>
            <a:ext cx="1981962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Idéation suicidaire passive</a:t>
            </a:r>
            <a:endParaRPr lang="en-US" sz="1050" dirty="0"/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6EEF3D6C-BA8D-1905-3614-AA0B8480AB03}"/>
              </a:ext>
            </a:extLst>
          </p:cNvPr>
          <p:cNvSpPr/>
          <p:nvPr/>
        </p:nvSpPr>
        <p:spPr>
          <a:xfrm>
            <a:off x="617220" y="2338578"/>
            <a:ext cx="1981962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Idéation suicidaire active</a:t>
            </a:r>
            <a:endParaRPr lang="en-US" sz="1050" dirty="0"/>
          </a:p>
        </p:txBody>
      </p:sp>
      <p:sp>
        <p:nvSpPr>
          <p:cNvPr id="30" name="Text 12">
            <a:extLst>
              <a:ext uri="{FF2B5EF4-FFF2-40B4-BE49-F238E27FC236}">
                <a16:creationId xmlns:a16="http://schemas.microsoft.com/office/drawing/2014/main" id="{787F0701-5AD7-E81F-85EA-4F70EB667CE7}"/>
              </a:ext>
            </a:extLst>
          </p:cNvPr>
          <p:cNvSpPr/>
          <p:nvPr/>
        </p:nvSpPr>
        <p:spPr>
          <a:xfrm>
            <a:off x="617220" y="2770632"/>
            <a:ext cx="1981962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Planification suicidaire</a:t>
            </a:r>
            <a:endParaRPr lang="en-US" sz="1050" dirty="0"/>
          </a:p>
        </p:txBody>
      </p:sp>
      <p:sp>
        <p:nvSpPr>
          <p:cNvPr id="31" name="Text 15">
            <a:extLst>
              <a:ext uri="{FF2B5EF4-FFF2-40B4-BE49-F238E27FC236}">
                <a16:creationId xmlns:a16="http://schemas.microsoft.com/office/drawing/2014/main" id="{88D5B8CB-A1FD-745B-2486-EC15A9AE0069}"/>
              </a:ext>
            </a:extLst>
          </p:cNvPr>
          <p:cNvSpPr/>
          <p:nvPr/>
        </p:nvSpPr>
        <p:spPr>
          <a:xfrm>
            <a:off x="617220" y="3202686"/>
            <a:ext cx="1981962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b="1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Tentative de suicide</a:t>
            </a:r>
            <a:endParaRPr lang="en-US" sz="1050" dirty="0"/>
          </a:p>
        </p:txBody>
      </p:sp>
      <p:sp>
        <p:nvSpPr>
          <p:cNvPr id="32" name="Text 18">
            <a:extLst>
              <a:ext uri="{FF2B5EF4-FFF2-40B4-BE49-F238E27FC236}">
                <a16:creationId xmlns:a16="http://schemas.microsoft.com/office/drawing/2014/main" id="{2CB5EF28-70C1-7ABC-380A-8464241E7903}"/>
              </a:ext>
            </a:extLst>
          </p:cNvPr>
          <p:cNvSpPr/>
          <p:nvPr/>
        </p:nvSpPr>
        <p:spPr>
          <a:xfrm>
            <a:off x="617220" y="3634740"/>
            <a:ext cx="1981962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b="1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Suicide</a:t>
            </a:r>
            <a:endParaRPr lang="en-US" sz="1050" dirty="0"/>
          </a:p>
        </p:txBody>
      </p:sp>
      <p:sp>
        <p:nvSpPr>
          <p:cNvPr id="33" name="Shape 7">
            <a:extLst>
              <a:ext uri="{FF2B5EF4-FFF2-40B4-BE49-F238E27FC236}">
                <a16:creationId xmlns:a16="http://schemas.microsoft.com/office/drawing/2014/main" id="{DD22BF95-92E6-CF12-A5F2-48EFB0C6975C}"/>
              </a:ext>
            </a:extLst>
          </p:cNvPr>
          <p:cNvSpPr/>
          <p:nvPr/>
        </p:nvSpPr>
        <p:spPr>
          <a:xfrm rot="5400000">
            <a:off x="1521071" y="2162296"/>
            <a:ext cx="174257" cy="68580"/>
          </a:xfrm>
          <a:prstGeom prst="chevron">
            <a:avLst/>
          </a:prstGeom>
          <a:solidFill>
            <a:srgbClr val="263CC8"/>
          </a:solidFill>
          <a:ln w="12700">
            <a:solidFill>
              <a:srgbClr val="263CC8"/>
            </a:solidFill>
            <a:prstDash val="solid"/>
          </a:ln>
        </p:spPr>
      </p:sp>
      <p:sp>
        <p:nvSpPr>
          <p:cNvPr id="37" name="Shape 7">
            <a:extLst>
              <a:ext uri="{FF2B5EF4-FFF2-40B4-BE49-F238E27FC236}">
                <a16:creationId xmlns:a16="http://schemas.microsoft.com/office/drawing/2014/main" id="{B2ADEF4F-F6A2-8BAB-7BCF-CA105E502389}"/>
              </a:ext>
            </a:extLst>
          </p:cNvPr>
          <p:cNvSpPr/>
          <p:nvPr/>
        </p:nvSpPr>
        <p:spPr bwMode="auto">
          <a:xfrm rot="5400000">
            <a:off x="1521071" y="2626613"/>
            <a:ext cx="174257" cy="68580"/>
          </a:xfrm>
          <a:prstGeom prst="chevron">
            <a:avLst/>
          </a:prstGeom>
          <a:solidFill>
            <a:srgbClr val="263CC8"/>
          </a:solidFill>
          <a:ln w="12700">
            <a:solidFill>
              <a:srgbClr val="263CC8"/>
            </a:solidFill>
            <a:prstDash val="solid"/>
          </a:ln>
        </p:spPr>
      </p:sp>
      <p:sp>
        <p:nvSpPr>
          <p:cNvPr id="38" name="Shape 7">
            <a:extLst>
              <a:ext uri="{FF2B5EF4-FFF2-40B4-BE49-F238E27FC236}">
                <a16:creationId xmlns:a16="http://schemas.microsoft.com/office/drawing/2014/main" id="{8CA267AF-20E8-DC32-703C-58675EF8CA8C}"/>
              </a:ext>
            </a:extLst>
          </p:cNvPr>
          <p:cNvSpPr/>
          <p:nvPr/>
        </p:nvSpPr>
        <p:spPr bwMode="auto">
          <a:xfrm rot="5400000">
            <a:off x="1521070" y="3040254"/>
            <a:ext cx="174257" cy="68580"/>
          </a:xfrm>
          <a:prstGeom prst="chevron">
            <a:avLst/>
          </a:prstGeom>
          <a:solidFill>
            <a:srgbClr val="263CC8"/>
          </a:solidFill>
          <a:ln w="12700">
            <a:solidFill>
              <a:srgbClr val="263CC8"/>
            </a:solidFill>
            <a:prstDash val="solid"/>
          </a:ln>
        </p:spPr>
      </p:sp>
      <p:sp>
        <p:nvSpPr>
          <p:cNvPr id="39" name="Shape 7">
            <a:extLst>
              <a:ext uri="{FF2B5EF4-FFF2-40B4-BE49-F238E27FC236}">
                <a16:creationId xmlns:a16="http://schemas.microsoft.com/office/drawing/2014/main" id="{A50828A4-C7E0-1D96-5246-A859B7CEA227}"/>
              </a:ext>
            </a:extLst>
          </p:cNvPr>
          <p:cNvSpPr/>
          <p:nvPr/>
        </p:nvSpPr>
        <p:spPr bwMode="auto">
          <a:xfrm rot="5400000">
            <a:off x="1521069" y="3458458"/>
            <a:ext cx="174257" cy="68580"/>
          </a:xfrm>
          <a:prstGeom prst="chevron">
            <a:avLst/>
          </a:prstGeom>
          <a:solidFill>
            <a:srgbClr val="263CC8"/>
          </a:solidFill>
          <a:ln w="12700">
            <a:solidFill>
              <a:srgbClr val="263CC8"/>
            </a:solidFill>
            <a:prstDash val="solid"/>
          </a:ln>
        </p:spPr>
      </p:sp>
      <p:sp>
        <p:nvSpPr>
          <p:cNvPr id="40" name="Shape 20">
            <a:extLst>
              <a:ext uri="{FF2B5EF4-FFF2-40B4-BE49-F238E27FC236}">
                <a16:creationId xmlns:a16="http://schemas.microsoft.com/office/drawing/2014/main" id="{16418F88-6D30-9622-4F4F-02B56924A027}"/>
              </a:ext>
            </a:extLst>
          </p:cNvPr>
          <p:cNvSpPr/>
          <p:nvPr/>
        </p:nvSpPr>
        <p:spPr>
          <a:xfrm>
            <a:off x="3135122" y="1683486"/>
            <a:ext cx="5711044" cy="2352600"/>
          </a:xfrm>
          <a:prstGeom prst="roundRect">
            <a:avLst>
              <a:gd name="adj" fmla="val 2025"/>
            </a:avLst>
          </a:prstGeom>
          <a:solidFill>
            <a:srgbClr val="FFFFFF">
              <a:alpha val="96000"/>
            </a:srgbClr>
          </a:solidFill>
          <a:ln w="12700">
            <a:solidFill>
              <a:srgbClr val="263CC8"/>
            </a:solidFill>
            <a:prstDash val="solid"/>
          </a:ln>
        </p:spPr>
        <p:txBody>
          <a:bodyPr/>
          <a:lstStyle/>
          <a:p>
            <a:r>
              <a:rPr lang="en-US" sz="1400" b="1" dirty="0">
                <a:solidFill>
                  <a:srgbClr val="263CC8"/>
                </a:solidFill>
                <a:ea typeface="Arial" pitchFamily="34" charset="-122"/>
                <a:cs typeface="Arial" pitchFamily="34" charset="-120"/>
              </a:rPr>
              <a:t>Dimensions clés à quantifier au sein des pensées et conduites </a:t>
            </a:r>
            <a:r>
              <a:rPr lang="en-US" sz="1400" b="1" dirty="0" err="1">
                <a:solidFill>
                  <a:srgbClr val="263CC8"/>
                </a:solidFill>
                <a:ea typeface="Arial" pitchFamily="34" charset="-122"/>
                <a:cs typeface="Arial" pitchFamily="34" charset="-120"/>
              </a:rPr>
              <a:t>suicidaires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F9E9DB-E2F8-E1D3-F85D-C146BD9C8EAD}"/>
              </a:ext>
            </a:extLst>
          </p:cNvPr>
          <p:cNvSpPr txBox="1"/>
          <p:nvPr/>
        </p:nvSpPr>
        <p:spPr>
          <a:xfrm>
            <a:off x="2334986" y="2248585"/>
            <a:ext cx="4669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sp>
        <p:nvSpPr>
          <p:cNvPr id="43" name="Text 23">
            <a:extLst>
              <a:ext uri="{FF2B5EF4-FFF2-40B4-BE49-F238E27FC236}">
                <a16:creationId xmlns:a16="http://schemas.microsoft.com/office/drawing/2014/main" id="{2A65FB1B-4FEC-1539-EDA5-4892F60B1B07}"/>
              </a:ext>
            </a:extLst>
          </p:cNvPr>
          <p:cNvSpPr/>
          <p:nvPr/>
        </p:nvSpPr>
        <p:spPr>
          <a:xfrm>
            <a:off x="3268897" y="3595244"/>
            <a:ext cx="5515102" cy="145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70" b="1" dirty="0">
                <a:solidFill>
                  <a:srgbClr val="12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Idéation suicidaire actuelle :</a:t>
            </a:r>
            <a:r>
              <a:rPr lang="en-US" sz="870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sévérité, intensité, contrôlabilité et poids du désespoir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70" b="1" dirty="0">
                <a:solidFill>
                  <a:srgbClr val="12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Antécédents de tentative de suicide :</a:t>
            </a:r>
            <a:r>
              <a:rPr lang="en-US" sz="870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occurrence, récence, répétition et sévérité médicale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70" b="1" dirty="0">
                <a:solidFill>
                  <a:srgbClr val="12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Profil de la tentative de suicide :</a:t>
            </a:r>
            <a:r>
              <a:rPr lang="en-US" sz="870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planifiée vs impulsive, violence, </a:t>
            </a:r>
            <a:r>
              <a:rPr lang="en-US" sz="870" dirty="0" err="1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réactivité</a:t>
            </a:r>
            <a:r>
              <a:rPr lang="en-US" sz="870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au stress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70" b="1" dirty="0">
                <a:solidFill>
                  <a:srgbClr val="12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Temporalité :</a:t>
            </a:r>
            <a:r>
              <a:rPr lang="en-US" sz="870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persistance, fluctuation, rémission, escalade et instabilité à court terme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70" b="1" dirty="0">
                <a:solidFill>
                  <a:srgbClr val="12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Transition vers l'acte :</a:t>
            </a:r>
            <a:r>
              <a:rPr lang="en-US" sz="870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 qui différencie l'idéation du passage à l'acte entre les diagnostics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870" b="1" dirty="0">
                <a:solidFill>
                  <a:srgbClr val="12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Trait vs état :</a:t>
            </a:r>
            <a:r>
              <a:rPr lang="en-US" sz="870" dirty="0">
                <a:solidFill>
                  <a:srgbClr val="3E3E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vulnérabilité durable versus aggravation aiguë ou activation de crise</a:t>
            </a:r>
            <a:endParaRPr lang="en-US" sz="870" dirty="0"/>
          </a:p>
          <a:p>
            <a:pPr>
              <a:lnSpc>
                <a:spcPct val="200000"/>
              </a:lnSpc>
            </a:pPr>
            <a:endParaRPr lang="en-US" sz="870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70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70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70" dirty="0">
              <a:solidFill>
                <a:srgbClr val="3E3E3E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70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70" dirty="0"/>
          </a:p>
        </p:txBody>
      </p:sp>
      <p:sp>
        <p:nvSpPr>
          <p:cNvPr id="45" name="Shape 34">
            <a:extLst>
              <a:ext uri="{FF2B5EF4-FFF2-40B4-BE49-F238E27FC236}">
                <a16:creationId xmlns:a16="http://schemas.microsoft.com/office/drawing/2014/main" id="{27C06BBE-58D3-7469-A5D6-2033A08541C4}"/>
              </a:ext>
            </a:extLst>
          </p:cNvPr>
          <p:cNvSpPr/>
          <p:nvPr/>
        </p:nvSpPr>
        <p:spPr>
          <a:xfrm>
            <a:off x="3260979" y="3902201"/>
            <a:ext cx="5129784" cy="559061"/>
          </a:xfrm>
          <a:prstGeom prst="roundRect">
            <a:avLst>
              <a:gd name="adj" fmla="val 6316"/>
            </a:avLst>
          </a:prstGeom>
          <a:solidFill>
            <a:srgbClr val="ECECF2"/>
          </a:solidFill>
          <a:ln w="12700">
            <a:solidFill>
              <a:srgbClr val="CFCFE7"/>
            </a:solidFill>
            <a:prstDash val="solid"/>
          </a:ln>
        </p:spPr>
      </p:sp>
      <p:sp>
        <p:nvSpPr>
          <p:cNvPr id="44" name="Text 19">
            <a:extLst>
              <a:ext uri="{FF2B5EF4-FFF2-40B4-BE49-F238E27FC236}">
                <a16:creationId xmlns:a16="http://schemas.microsoft.com/office/drawing/2014/main" id="{1711FF4D-51B4-D757-E7C1-0E7CD19FFB8B}"/>
              </a:ext>
            </a:extLst>
          </p:cNvPr>
          <p:cNvSpPr/>
          <p:nvPr/>
        </p:nvSpPr>
        <p:spPr>
          <a:xfrm>
            <a:off x="3459798" y="3921447"/>
            <a:ext cx="4708080" cy="445770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ctr"/>
          <a:lstStyle/>
          <a:p>
            <a:r>
              <a:rPr lang="en-US" sz="1000" b="1" dirty="0">
                <a:solidFill>
                  <a:srgbClr val="3E3E3E"/>
                </a:solidFill>
                <a:ea typeface="Arial" pitchFamily="34" charset="-122"/>
                <a:cs typeface="Arial" pitchFamily="34" charset="-120"/>
              </a:rPr>
              <a:t>Implication PEPR PROPSY : le phénotype pertinent est la position de la personne sur ce continuum et la façon dont elle évolue au fil du temps.</a:t>
            </a:r>
            <a:endParaRPr lang="en-US" sz="1000" b="1" dirty="0"/>
          </a:p>
        </p:txBody>
      </p:sp>
      <p:sp>
        <p:nvSpPr>
          <p:cNvPr id="46" name="Text 3">
            <a:extLst>
              <a:ext uri="{FF2B5EF4-FFF2-40B4-BE49-F238E27FC236}">
                <a16:creationId xmlns:a16="http://schemas.microsoft.com/office/drawing/2014/main" id="{C9D7EA82-E42F-1F13-A78D-92BFEF06D21A}"/>
              </a:ext>
            </a:extLst>
          </p:cNvPr>
          <p:cNvSpPr/>
          <p:nvPr/>
        </p:nvSpPr>
        <p:spPr>
          <a:xfrm>
            <a:off x="397763" y="1316736"/>
            <a:ext cx="6725413" cy="70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757575"/>
                </a:solidFill>
                <a:ea typeface="Arial" pitchFamily="34" charset="-122"/>
                <a:cs typeface="Arial" pitchFamily="34" charset="-120"/>
              </a:rPr>
              <a:t>D'un continuum clinique vers des phénotypes analysables pour la psychiatrie de précision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440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8E8272D-7914-9220-5FFE-69309E3D9BF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3915146" name="Shape 40">
            <a:extLst>
              <a:ext uri="{FF2B5EF4-FFF2-40B4-BE49-F238E27FC236}">
                <a16:creationId xmlns:a16="http://schemas.microsoft.com/office/drawing/2014/main" id="{5F70B541-6831-058A-E27E-3B403EF9DED6}"/>
              </a:ext>
            </a:extLst>
          </p:cNvPr>
          <p:cNvSpPr/>
          <p:nvPr/>
        </p:nvSpPr>
        <p:spPr>
          <a:xfrm>
            <a:off x="4629150" y="2571750"/>
            <a:ext cx="3943350" cy="1117854"/>
          </a:xfrm>
          <a:prstGeom prst="roundRect">
            <a:avLst>
              <a:gd name="adj" fmla="val 3681"/>
            </a:avLst>
          </a:prstGeom>
          <a:solidFill>
            <a:srgbClr val="EEF8FF"/>
          </a:solidFill>
          <a:ln w="12700">
            <a:solidFill>
              <a:srgbClr val="D8DCE8"/>
            </a:solidFill>
            <a:prstDash val="solid"/>
          </a:ln>
        </p:spPr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E3954BD-5F73-DD66-3755-6F2F0C9D032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0012" y="699450"/>
            <a:ext cx="8424000" cy="540000"/>
          </a:xfrm>
        </p:spPr>
        <p:txBody>
          <a:bodyPr/>
          <a:lstStyle/>
          <a:p>
            <a:r>
              <a:rPr lang="fr-FR" sz="2400" dirty="0">
                <a:solidFill>
                  <a:srgbClr val="1D1D1F"/>
                </a:solidFill>
                <a:latin typeface="+mn-lt"/>
                <a:ea typeface="Aptos" pitchFamily="34" charset="-122"/>
                <a:cs typeface="Aptos" pitchFamily="34" charset="-120"/>
              </a:rPr>
              <a:t>Frontière scientifique actuelle</a:t>
            </a:r>
            <a:endParaRPr lang="en-US" sz="2400" dirty="0">
              <a:latin typeface="+mn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7E22D3-A495-C498-6545-EDB7B75D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CCEC7819-16B8-DF49-9AED-9AE05EC208C4}" type="datetime1">
              <a:rPr lang="fr-FR"/>
              <a:t>01/04/2026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F088FB-8712-A507-041A-9FFF28EF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dirty="0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2F765B-37EC-506F-D2A8-3838D71D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/>
          </a:p>
        </p:txBody>
      </p:sp>
      <p:pic>
        <p:nvPicPr>
          <p:cNvPr id="2083915187" name="Picture 2083915186">
            <a:extLst>
              <a:ext uri="{FF2B5EF4-FFF2-40B4-BE49-F238E27FC236}">
                <a16:creationId xmlns:a16="http://schemas.microsoft.com/office/drawing/2014/main" id="{DCF3D153-FE79-9B60-1D1E-590B72E8A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2" name="Shape 6">
            <a:extLst>
              <a:ext uri="{FF2B5EF4-FFF2-40B4-BE49-F238E27FC236}">
                <a16:creationId xmlns:a16="http://schemas.microsoft.com/office/drawing/2014/main" id="{3182C854-9215-3E8C-6649-23FC354EABD0}"/>
              </a:ext>
            </a:extLst>
          </p:cNvPr>
          <p:cNvSpPr/>
          <p:nvPr/>
        </p:nvSpPr>
        <p:spPr>
          <a:xfrm>
            <a:off x="548640" y="1200150"/>
            <a:ext cx="3943350" cy="1117854"/>
          </a:xfrm>
          <a:prstGeom prst="roundRect">
            <a:avLst>
              <a:gd name="adj" fmla="val 3681"/>
            </a:avLst>
          </a:prstGeom>
          <a:solidFill>
            <a:srgbClr val="EEF2FF"/>
          </a:solidFill>
          <a:ln w="12700">
            <a:solidFill>
              <a:srgbClr val="D8DCE8"/>
            </a:solidFill>
            <a:prstDash val="solid"/>
          </a:ln>
        </p:spPr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54C2205C-3A4F-C20E-5D31-E9A1BC7BD2EB}"/>
              </a:ext>
            </a:extLst>
          </p:cNvPr>
          <p:cNvSpPr/>
          <p:nvPr/>
        </p:nvSpPr>
        <p:spPr>
          <a:xfrm>
            <a:off x="672084" y="1296162"/>
            <a:ext cx="34975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00" b="1" dirty="0">
                <a:solidFill>
                  <a:srgbClr val="161D8F"/>
                </a:solidFill>
              </a:rPr>
              <a:t>Statique </a:t>
            </a:r>
            <a:r>
              <a:rPr lang="fr-FR" sz="1100" b="1" dirty="0">
                <a:solidFill>
                  <a:srgbClr val="161D8F"/>
                </a:solidFill>
                <a:sym typeface="Wingdings" pitchFamily="2" charset="2"/>
              </a:rPr>
              <a:t> </a:t>
            </a:r>
            <a:r>
              <a:rPr lang="fr-FR" sz="1100" b="1" dirty="0">
                <a:solidFill>
                  <a:srgbClr val="161D8F"/>
                </a:solidFill>
              </a:rPr>
              <a:t>dynamique</a:t>
            </a:r>
            <a:endParaRPr lang="en-US" sz="1100" dirty="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C3C76562-B5D6-2D8A-811F-13718650E7B4}"/>
              </a:ext>
            </a:extLst>
          </p:cNvPr>
          <p:cNvSpPr/>
          <p:nvPr/>
        </p:nvSpPr>
        <p:spPr>
          <a:xfrm>
            <a:off x="795528" y="1892777"/>
            <a:ext cx="3442716" cy="140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L'idéation suicidaire fluctue au fil du temps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La variabilité et l'instabilité peuvent porter une information cliniquement pertinente</a:t>
            </a:r>
            <a:endParaRPr lang="en-US" sz="1050" dirty="0"/>
          </a:p>
          <a:p>
            <a:endParaRPr lang="en-US" sz="1050" dirty="0">
              <a:solidFill>
                <a:srgbClr val="1D1D1F"/>
              </a:solidFill>
              <a:ea typeface="Aptos" pitchFamily="34" charset="-122"/>
              <a:cs typeface="Aptos" pitchFamily="34" charset="-120"/>
            </a:endParaRPr>
          </a:p>
          <a:p>
            <a:endParaRPr lang="en-US" sz="1050" dirty="0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58A86E4C-E832-837D-8C60-1BBD7C7C97BA}"/>
              </a:ext>
            </a:extLst>
          </p:cNvPr>
          <p:cNvSpPr/>
          <p:nvPr/>
        </p:nvSpPr>
        <p:spPr>
          <a:xfrm>
            <a:off x="4629150" y="1200150"/>
            <a:ext cx="3943350" cy="1117854"/>
          </a:xfrm>
          <a:prstGeom prst="roundRect">
            <a:avLst>
              <a:gd name="adj" fmla="val 3681"/>
            </a:avLst>
          </a:prstGeom>
          <a:solidFill>
            <a:srgbClr val="F4EEFF"/>
          </a:solidFill>
          <a:ln w="12700">
            <a:solidFill>
              <a:srgbClr val="D8DCE8"/>
            </a:solidFill>
            <a:prstDash val="solid"/>
          </a:ln>
        </p:spPr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B9904085-D7D9-C078-5329-320C75BC8C41}"/>
              </a:ext>
            </a:extLst>
          </p:cNvPr>
          <p:cNvSpPr/>
          <p:nvPr/>
        </p:nvSpPr>
        <p:spPr>
          <a:xfrm>
            <a:off x="4752594" y="1296162"/>
            <a:ext cx="34975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00" b="1" dirty="0">
                <a:solidFill>
                  <a:srgbClr val="161D8F"/>
                </a:solidFill>
              </a:rPr>
              <a:t>Marqueurs isolés </a:t>
            </a:r>
            <a:r>
              <a:rPr lang="fr-FR" sz="1100" b="1" dirty="0">
                <a:solidFill>
                  <a:srgbClr val="161D8F"/>
                </a:solidFill>
                <a:sym typeface="Wingdings" pitchFamily="2" charset="2"/>
              </a:rPr>
              <a:t></a:t>
            </a:r>
            <a:r>
              <a:rPr lang="fr-FR" sz="1100" b="1" dirty="0">
                <a:solidFill>
                  <a:srgbClr val="161D8F"/>
                </a:solidFill>
              </a:rPr>
              <a:t> signatures multimodales</a:t>
            </a:r>
            <a:endParaRPr lang="en-US" sz="110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DA17EAD0-7120-93DB-9D65-D8E8F456AABA}"/>
              </a:ext>
            </a:extLst>
          </p:cNvPr>
          <p:cNvSpPr/>
          <p:nvPr/>
        </p:nvSpPr>
        <p:spPr>
          <a:xfrm>
            <a:off x="4783455" y="1919712"/>
            <a:ext cx="2138553" cy="337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Clinique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Cognitif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Génomique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Immuno</a:t>
            </a: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-inflammatoire</a:t>
            </a:r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081004B0-39D2-628C-53F0-885A33A915AA}"/>
              </a:ext>
            </a:extLst>
          </p:cNvPr>
          <p:cNvSpPr/>
          <p:nvPr/>
        </p:nvSpPr>
        <p:spPr>
          <a:xfrm>
            <a:off x="4876038" y="1697545"/>
            <a:ext cx="3442716" cy="140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050" dirty="0"/>
          </a:p>
        </p:txBody>
      </p:sp>
      <p:sp>
        <p:nvSpPr>
          <p:cNvPr id="50" name="Shape 28">
            <a:extLst>
              <a:ext uri="{FF2B5EF4-FFF2-40B4-BE49-F238E27FC236}">
                <a16:creationId xmlns:a16="http://schemas.microsoft.com/office/drawing/2014/main" id="{937A0A76-9C5A-A733-32A3-C97123C4865C}"/>
              </a:ext>
            </a:extLst>
          </p:cNvPr>
          <p:cNvSpPr/>
          <p:nvPr/>
        </p:nvSpPr>
        <p:spPr>
          <a:xfrm>
            <a:off x="548640" y="2571750"/>
            <a:ext cx="3943350" cy="1117854"/>
          </a:xfrm>
          <a:prstGeom prst="roundRect">
            <a:avLst>
              <a:gd name="adj" fmla="val 3681"/>
            </a:avLst>
          </a:prstGeom>
          <a:solidFill>
            <a:srgbClr val="FFF3F7"/>
          </a:solidFill>
          <a:ln w="12700">
            <a:solidFill>
              <a:srgbClr val="D8DCE8"/>
            </a:solidFill>
            <a:prstDash val="solid"/>
          </a:ln>
        </p:spPr>
      </p:sp>
      <p:sp>
        <p:nvSpPr>
          <p:cNvPr id="51" name="Text 29">
            <a:extLst>
              <a:ext uri="{FF2B5EF4-FFF2-40B4-BE49-F238E27FC236}">
                <a16:creationId xmlns:a16="http://schemas.microsoft.com/office/drawing/2014/main" id="{24FEFC08-A017-9004-3CB3-B12A03C1562D}"/>
              </a:ext>
            </a:extLst>
          </p:cNvPr>
          <p:cNvSpPr/>
          <p:nvPr/>
        </p:nvSpPr>
        <p:spPr>
          <a:xfrm>
            <a:off x="672084" y="2667762"/>
            <a:ext cx="34975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00" b="1" dirty="0">
                <a:solidFill>
                  <a:srgbClr val="161D8F"/>
                </a:solidFill>
              </a:rPr>
              <a:t>Association </a:t>
            </a:r>
            <a:r>
              <a:rPr lang="fr-FR" sz="1100" b="1" dirty="0">
                <a:solidFill>
                  <a:srgbClr val="161D8F"/>
                </a:solidFill>
                <a:sym typeface="Wingdings" pitchFamily="2" charset="2"/>
              </a:rPr>
              <a:t></a:t>
            </a:r>
            <a:r>
              <a:rPr lang="fr-FR" sz="1100" b="1" dirty="0">
                <a:solidFill>
                  <a:srgbClr val="161D8F"/>
                </a:solidFill>
              </a:rPr>
              <a:t> mécanisme</a:t>
            </a:r>
            <a:endParaRPr lang="en-US" sz="1100" dirty="0"/>
          </a:p>
        </p:txBody>
      </p:sp>
      <p:sp>
        <p:nvSpPr>
          <p:cNvPr id="53" name="Text 31">
            <a:extLst>
              <a:ext uri="{FF2B5EF4-FFF2-40B4-BE49-F238E27FC236}">
                <a16:creationId xmlns:a16="http://schemas.microsoft.com/office/drawing/2014/main" id="{8E6C4CD8-625A-D59F-63BC-B2FEA01B1C83}"/>
              </a:ext>
            </a:extLst>
          </p:cNvPr>
          <p:cNvSpPr/>
          <p:nvPr/>
        </p:nvSpPr>
        <p:spPr>
          <a:xfrm>
            <a:off x="795528" y="3498900"/>
            <a:ext cx="3442716" cy="140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Réactivité au stress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Signalisation immuno-inflammatoire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Voies vasculaires et de l'interface sang-cerveau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Mécanismes de récompense/anhédonie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Dysfonctionnement des circuits cérébraux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1D1D1F"/>
              </a:solidFill>
              <a:ea typeface="Aptos" pitchFamily="34" charset="-122"/>
              <a:cs typeface="Aptos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63" name="Text 41">
            <a:extLst>
              <a:ext uri="{FF2B5EF4-FFF2-40B4-BE49-F238E27FC236}">
                <a16:creationId xmlns:a16="http://schemas.microsoft.com/office/drawing/2014/main" id="{7B3AC47A-93A0-5B62-A281-C8A3EB58A85A}"/>
              </a:ext>
            </a:extLst>
          </p:cNvPr>
          <p:cNvSpPr/>
          <p:nvPr/>
        </p:nvSpPr>
        <p:spPr>
          <a:xfrm>
            <a:off x="6801418" y="1793116"/>
            <a:ext cx="34975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Métabolique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Imagerie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Numérique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Environnemental</a:t>
            </a:r>
            <a:endParaRPr lang="en-US" sz="1100" dirty="0"/>
          </a:p>
        </p:txBody>
      </p:sp>
      <p:sp>
        <p:nvSpPr>
          <p:cNvPr id="2083915137" name="Text 43">
            <a:extLst>
              <a:ext uri="{FF2B5EF4-FFF2-40B4-BE49-F238E27FC236}">
                <a16:creationId xmlns:a16="http://schemas.microsoft.com/office/drawing/2014/main" id="{5F65C497-B21C-8901-8208-E356851AA547}"/>
              </a:ext>
            </a:extLst>
          </p:cNvPr>
          <p:cNvSpPr/>
          <p:nvPr/>
        </p:nvSpPr>
        <p:spPr>
          <a:xfrm>
            <a:off x="4780026" y="3486330"/>
            <a:ext cx="3442716" cy="140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Calibration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Robustesse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Transportabilité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1D1D1F"/>
                </a:solidFill>
                <a:ea typeface="Aptos" pitchFamily="34" charset="-122"/>
                <a:cs typeface="Aptos" pitchFamily="34" charset="-120"/>
              </a:rPr>
              <a:t>Utilisabilité clinique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2083915148" name="TextBox 2083915147">
            <a:extLst>
              <a:ext uri="{FF2B5EF4-FFF2-40B4-BE49-F238E27FC236}">
                <a16:creationId xmlns:a16="http://schemas.microsoft.com/office/drawing/2014/main" id="{E6C3CA7D-D64A-CFD3-6B18-5B2C199715CE}"/>
              </a:ext>
            </a:extLst>
          </p:cNvPr>
          <p:cNvSpPr txBox="1"/>
          <p:nvPr/>
        </p:nvSpPr>
        <p:spPr>
          <a:xfrm>
            <a:off x="4752594" y="2614031"/>
            <a:ext cx="51489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161D8F"/>
                </a:solidFill>
              </a:rPr>
              <a:t>Prédiction boîte noire </a:t>
            </a:r>
            <a:r>
              <a:rPr lang="fr-FR" sz="1100" b="1" dirty="0">
                <a:solidFill>
                  <a:srgbClr val="161D8F"/>
                </a:solidFill>
                <a:sym typeface="Wingdings" pitchFamily="2" charset="2"/>
              </a:rPr>
              <a:t> </a:t>
            </a:r>
            <a:r>
              <a:rPr lang="en-US" sz="1100" b="1" dirty="0">
                <a:solidFill>
                  <a:srgbClr val="161D8F"/>
                </a:solidFill>
              </a:rPr>
              <a:t>modèles interprétables</a:t>
            </a:r>
            <a:endParaRPr lang="en-US" sz="1100" dirty="0"/>
          </a:p>
        </p:txBody>
      </p:sp>
      <p:sp>
        <p:nvSpPr>
          <p:cNvPr id="2083915150" name="TextBox 2083915149">
            <a:extLst>
              <a:ext uri="{FF2B5EF4-FFF2-40B4-BE49-F238E27FC236}">
                <a16:creationId xmlns:a16="http://schemas.microsoft.com/office/drawing/2014/main" id="{A313ED7E-5043-B317-37BF-F5CF9AFD2540}"/>
              </a:ext>
            </a:extLst>
          </p:cNvPr>
          <p:cNvSpPr txBox="1"/>
          <p:nvPr/>
        </p:nvSpPr>
        <p:spPr>
          <a:xfrm>
            <a:off x="1590679" y="4447477"/>
            <a:ext cx="7308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Arial" panose="020B0604020202020204" pitchFamily="34" charset="0"/>
              </a:rPr>
              <a:t>Lengvenyt</a:t>
            </a:r>
            <a:r>
              <a:rPr lang="en-US" sz="800" dirty="0">
                <a:solidFill>
                  <a:schemeClr val="accent3"/>
                </a:solidFill>
                <a:cs typeface="Arial" panose="020B0604020202020204" pitchFamily="34" charset="0"/>
              </a:rPr>
              <a:t>e and Courtet, </a:t>
            </a:r>
            <a:r>
              <a:rPr lang="en-US" sz="800" dirty="0" err="1">
                <a:solidFill>
                  <a:schemeClr val="accent3"/>
                </a:solidFill>
                <a:cs typeface="Arial" panose="020B0604020202020204" pitchFamily="34" charset="0"/>
              </a:rPr>
              <a:t>Eur</a:t>
            </a:r>
            <a:r>
              <a:rPr lang="en-US" sz="800" dirty="0">
                <a:solidFill>
                  <a:schemeClr val="accent3"/>
                </a:solidFill>
                <a:cs typeface="Arial" panose="020B0604020202020204" pitchFamily="34" charset="0"/>
              </a:rPr>
              <a:t>  </a:t>
            </a:r>
            <a:r>
              <a:rPr lang="en-US" sz="800" dirty="0" err="1">
                <a:solidFill>
                  <a:schemeClr val="accent3"/>
                </a:solidFill>
                <a:cs typeface="Arial" panose="020B0604020202020204" pitchFamily="34" charset="0"/>
              </a:rPr>
              <a:t>Neuropsychopharm</a:t>
            </a:r>
            <a:r>
              <a:rPr lang="en-US" sz="800" dirty="0">
                <a:solidFill>
                  <a:schemeClr val="accent3"/>
                </a:solidFill>
                <a:cs typeface="Arial" panose="020B0604020202020204" pitchFamily="34" charset="0"/>
              </a:rPr>
              <a:t>, 2025; </a:t>
            </a:r>
            <a:r>
              <a:rPr lang="fr-FR" sz="800" dirty="0">
                <a:solidFill>
                  <a:schemeClr val="accent3"/>
                </a:solidFill>
                <a:ea typeface="Calibri" pitchFamily="34" charset="-122"/>
                <a:cs typeface="Calibri" pitchFamily="34" charset="-120"/>
              </a:rPr>
              <a:t>Lengvenyte et al., </a:t>
            </a:r>
            <a:r>
              <a:rPr lang="en-US" sz="800" dirty="0" err="1">
                <a:solidFill>
                  <a:schemeClr val="accent3"/>
                </a:solidFill>
                <a:ea typeface="Calibri" pitchFamily="34" charset="-122"/>
                <a:cs typeface="Calibri" pitchFamily="34" charset="-120"/>
              </a:rPr>
              <a:t>Eur</a:t>
            </a:r>
            <a:r>
              <a:rPr lang="en-US" sz="800" dirty="0">
                <a:solidFill>
                  <a:schemeClr val="accent3"/>
                </a:solidFill>
                <a:ea typeface="Calibri" pitchFamily="34" charset="-122"/>
                <a:cs typeface="Calibri" pitchFamily="34" charset="-120"/>
              </a:rPr>
              <a:t> J </a:t>
            </a:r>
            <a:r>
              <a:rPr lang="en-US" sz="800" dirty="0" err="1">
                <a:solidFill>
                  <a:schemeClr val="accent3"/>
                </a:solidFill>
                <a:ea typeface="Calibri" pitchFamily="34" charset="-122"/>
                <a:cs typeface="Calibri" pitchFamily="34" charset="-120"/>
              </a:rPr>
              <a:t>Neurosci</a:t>
            </a:r>
            <a:r>
              <a:rPr lang="fr-FR" sz="800" dirty="0">
                <a:solidFill>
                  <a:schemeClr val="accent3"/>
                </a:solidFill>
                <a:ea typeface="Calibri" pitchFamily="34" charset="-122"/>
                <a:cs typeface="Calibri" pitchFamily="34" charset="-120"/>
              </a:rPr>
              <a:t> 2021; Wang et al., J of Clin and Child Adolescent Psychology, 2025; Docherty et al., Am J Psychiatry, 2023; </a:t>
            </a:r>
            <a:r>
              <a:rPr lang="fr-FR" sz="800" dirty="0">
                <a:solidFill>
                  <a:schemeClr val="accent3"/>
                </a:solidFill>
                <a:cs typeface="Arial" panose="020B0604020202020204" pitchFamily="34" charset="0"/>
              </a:rPr>
              <a:t>Belsher et al., JAMA Psychiatry, 2019; </a:t>
            </a:r>
            <a:r>
              <a:rPr lang="fr-FR" sz="800" dirty="0">
                <a:solidFill>
                  <a:schemeClr val="accent3"/>
                </a:solidFill>
              </a:rPr>
              <a:t>Herzog et al., JAMA Psychiatry 2025; Zang et al., Translational Psychiatry 2024</a:t>
            </a:r>
            <a:r>
              <a:rPr lang="en-US" sz="800" dirty="0">
                <a:solidFill>
                  <a:schemeClr val="accent3"/>
                </a:solidFill>
                <a:cs typeface="Arial" panose="020B0604020202020204" pitchFamily="34" charset="0"/>
              </a:rPr>
              <a:t>  </a:t>
            </a:r>
            <a:endParaRPr lang="en-US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8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896B55A-AC77-2AD6-4717-02227FDAD26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36609FB-F882-B7AF-27C1-7D30DCAB63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 sz="2400" dirty="0">
                <a:solidFill>
                  <a:srgbClr val="111827"/>
                </a:solidFill>
                <a:latin typeface="+mn-lt"/>
                <a:ea typeface="Aptos Display" pitchFamily="34" charset="-122"/>
                <a:cs typeface="Aptos Display" pitchFamily="34" charset="-120"/>
              </a:rPr>
              <a:t>Données préliminaires : comprendre l'hétérogénéité</a:t>
            </a:r>
            <a:endParaRPr sz="2400" dirty="0">
              <a:latin typeface="+mn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64BE01-4B54-0790-1E3B-7CC37B97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DE96E54-600B-BD48-8480-E24E507C9B34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0C89AE-9CA1-00C6-EA71-F240CED7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410F19-B371-5E1C-CAF0-65D18C54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D9D725F-CC02-EAF4-1B0A-39D4DF5E0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58776" y="1310882"/>
            <a:ext cx="8424000" cy="450000"/>
          </a:xfrm>
        </p:spPr>
        <p:txBody>
          <a:bodyPr/>
          <a:lstStyle/>
          <a:p>
            <a:r>
              <a:rPr lang="fr-FR" sz="1600" dirty="0">
                <a:ea typeface="Calibri" pitchFamily="34" charset="-122"/>
                <a:cs typeface="Calibri" pitchFamily="34" charset="-120"/>
              </a:rPr>
              <a:t>Cohortes FACE-BD et FACE-SZ | n = 980 (529 TB, 451 SZ) | 28 marqueurs immuno-vasculaires</a:t>
            </a:r>
            <a:endParaRPr lang="en-US" sz="1600" dirty="0"/>
          </a:p>
        </p:txBody>
      </p:sp>
      <p:pic>
        <p:nvPicPr>
          <p:cNvPr id="531419795" name="Picture 531419794">
            <a:extLst>
              <a:ext uri="{FF2B5EF4-FFF2-40B4-BE49-F238E27FC236}">
                <a16:creationId xmlns:a16="http://schemas.microsoft.com/office/drawing/2014/main" id="{0F3976B0-6EE2-3ED3-BADA-598C9A6C7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C2FE71-3491-2ED1-9574-51E6DF89B937}"/>
              </a:ext>
            </a:extLst>
          </p:cNvPr>
          <p:cNvSpPr txBox="1"/>
          <p:nvPr/>
        </p:nvSpPr>
        <p:spPr>
          <a:xfrm>
            <a:off x="6782638" y="4508852"/>
            <a:ext cx="1824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3"/>
                </a:solidFill>
              </a:rPr>
              <a:t>Lengvenyte et al., en révision</a:t>
            </a: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139A7D32-94CD-45ED-1DA3-B06DA1A296EB}"/>
              </a:ext>
            </a:extLst>
          </p:cNvPr>
          <p:cNvSpPr/>
          <p:nvPr/>
        </p:nvSpPr>
        <p:spPr>
          <a:xfrm>
            <a:off x="486720" y="1708862"/>
            <a:ext cx="3216086" cy="1901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200" b="1" dirty="0">
                <a:solidFill>
                  <a:srgbClr val="14254D"/>
                </a:solidFill>
              </a:rPr>
              <a:t>Signal selon les phénotypes suicidaires</a:t>
            </a:r>
            <a:endParaRPr lang="en-US" sz="1200" dirty="0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FFF2DEAA-D03C-5BD8-54C9-F19E119C99B6}"/>
              </a:ext>
            </a:extLst>
          </p:cNvPr>
          <p:cNvSpPr/>
          <p:nvPr/>
        </p:nvSpPr>
        <p:spPr>
          <a:xfrm>
            <a:off x="486719" y="2200608"/>
            <a:ext cx="1742005" cy="1901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63" b="1" dirty="0">
                <a:solidFill>
                  <a:srgbClr val="111827"/>
                </a:solidFill>
              </a:rPr>
              <a:t>Tentative de suicide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11827"/>
                </a:solidFill>
              </a:rPr>
              <a:t>VEGF et TS dans TB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11827"/>
                </a:solidFill>
              </a:rPr>
              <a:t>Spécificité diagnostique</a:t>
            </a:r>
            <a:endParaRPr lang="en-US" sz="1000" dirty="0"/>
          </a:p>
        </p:txBody>
      </p:sp>
      <p:sp>
        <p:nvSpPr>
          <p:cNvPr id="19" name="Shape 6">
            <a:extLst>
              <a:ext uri="{FF2B5EF4-FFF2-40B4-BE49-F238E27FC236}">
                <a16:creationId xmlns:a16="http://schemas.microsoft.com/office/drawing/2014/main" id="{0D9730A6-A2C7-D4EC-2DD8-C3616671E56A}"/>
              </a:ext>
            </a:extLst>
          </p:cNvPr>
          <p:cNvSpPr/>
          <p:nvPr/>
        </p:nvSpPr>
        <p:spPr>
          <a:xfrm>
            <a:off x="2453495" y="2133409"/>
            <a:ext cx="1748790" cy="150876"/>
          </a:xfrm>
          <a:prstGeom prst="roundRect">
            <a:avLst>
              <a:gd name="adj" fmla="val 9091"/>
            </a:avLst>
          </a:prstGeom>
          <a:solidFill>
            <a:srgbClr val="EDF1F7"/>
          </a:solidFill>
          <a:ln w="12700">
            <a:solidFill>
              <a:srgbClr val="EDF1F7"/>
            </a:solidFill>
            <a:prstDash val="solid"/>
          </a:ln>
        </p:spPr>
      </p:sp>
      <p:sp>
        <p:nvSpPr>
          <p:cNvPr id="20" name="Shape 7">
            <a:extLst>
              <a:ext uri="{FF2B5EF4-FFF2-40B4-BE49-F238E27FC236}">
                <a16:creationId xmlns:a16="http://schemas.microsoft.com/office/drawing/2014/main" id="{99C5D86F-EB98-979B-0442-CAF3B7F06957}"/>
              </a:ext>
            </a:extLst>
          </p:cNvPr>
          <p:cNvSpPr/>
          <p:nvPr/>
        </p:nvSpPr>
        <p:spPr>
          <a:xfrm>
            <a:off x="2453495" y="2127674"/>
            <a:ext cx="1503959" cy="150876"/>
          </a:xfrm>
          <a:prstGeom prst="roundRect">
            <a:avLst>
              <a:gd name="adj" fmla="val 9091"/>
            </a:avLst>
          </a:prstGeom>
          <a:solidFill>
            <a:srgbClr val="E63858"/>
          </a:solidFill>
          <a:ln w="12700">
            <a:solidFill>
              <a:srgbClr val="E63858"/>
            </a:solidFill>
            <a:prstDash val="solid"/>
          </a:ln>
        </p:spPr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935A5574-0269-1C4D-F865-8089EED18DCF}"/>
              </a:ext>
            </a:extLst>
          </p:cNvPr>
          <p:cNvSpPr/>
          <p:nvPr/>
        </p:nvSpPr>
        <p:spPr>
          <a:xfrm>
            <a:off x="4298576" y="2154543"/>
            <a:ext cx="1493754" cy="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013" dirty="0">
                <a:solidFill>
                  <a:srgbClr val="6B7280"/>
                </a:solidFill>
              </a:rPr>
              <a:t>le plus fort / transversal</a:t>
            </a:r>
            <a:endParaRPr lang="en-US" sz="1013" dirty="0"/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BD8C596C-80B4-1EEE-7099-8D51E2CAD393}"/>
              </a:ext>
            </a:extLst>
          </p:cNvPr>
          <p:cNvSpPr/>
          <p:nvPr/>
        </p:nvSpPr>
        <p:spPr>
          <a:xfrm>
            <a:off x="486719" y="2619378"/>
            <a:ext cx="1926430" cy="696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63" b="1" dirty="0">
                <a:solidFill>
                  <a:srgbClr val="111827"/>
                </a:solidFill>
              </a:rPr>
              <a:t>Idéation suicidaire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11827"/>
                </a:solidFill>
              </a:rPr>
              <a:t>IL-7 et IS dans TB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111827"/>
                </a:solidFill>
              </a:rPr>
              <a:t>Profils de marqueurs différents vs TS</a:t>
            </a:r>
            <a:endParaRPr lang="en-US" sz="1000" dirty="0"/>
          </a:p>
          <a:p>
            <a:endParaRPr lang="en-US" sz="1163" b="1" dirty="0"/>
          </a:p>
        </p:txBody>
      </p:sp>
      <p:sp>
        <p:nvSpPr>
          <p:cNvPr id="23" name="Shape 10">
            <a:extLst>
              <a:ext uri="{FF2B5EF4-FFF2-40B4-BE49-F238E27FC236}">
                <a16:creationId xmlns:a16="http://schemas.microsoft.com/office/drawing/2014/main" id="{B64DE56F-CE7B-514C-AB2A-7AFEA3F214AC}"/>
              </a:ext>
            </a:extLst>
          </p:cNvPr>
          <p:cNvSpPr/>
          <p:nvPr/>
        </p:nvSpPr>
        <p:spPr>
          <a:xfrm>
            <a:off x="2433322" y="2603706"/>
            <a:ext cx="1748790" cy="150876"/>
          </a:xfrm>
          <a:prstGeom prst="roundRect">
            <a:avLst>
              <a:gd name="adj" fmla="val 9091"/>
            </a:avLst>
          </a:prstGeom>
          <a:solidFill>
            <a:srgbClr val="EDF1F7"/>
          </a:solidFill>
          <a:ln w="12700">
            <a:solidFill>
              <a:srgbClr val="EDF1F7"/>
            </a:solidFill>
            <a:prstDash val="solid"/>
          </a:ln>
        </p:spPr>
      </p:sp>
      <p:sp>
        <p:nvSpPr>
          <p:cNvPr id="24" name="Shape 11">
            <a:extLst>
              <a:ext uri="{FF2B5EF4-FFF2-40B4-BE49-F238E27FC236}">
                <a16:creationId xmlns:a16="http://schemas.microsoft.com/office/drawing/2014/main" id="{54219300-1388-A763-E768-EC6E9C79EC52}"/>
              </a:ext>
            </a:extLst>
          </p:cNvPr>
          <p:cNvSpPr/>
          <p:nvPr/>
        </p:nvSpPr>
        <p:spPr>
          <a:xfrm flipV="1">
            <a:off x="2433322" y="2609332"/>
            <a:ext cx="1269484" cy="150875"/>
          </a:xfrm>
          <a:prstGeom prst="roundRect">
            <a:avLst>
              <a:gd name="adj" fmla="val 9091"/>
            </a:avLst>
          </a:prstGeom>
          <a:solidFill>
            <a:srgbClr val="2057D4"/>
          </a:solidFill>
          <a:ln w="12700">
            <a:solidFill>
              <a:srgbClr val="2057D4"/>
            </a:solidFill>
            <a:prstDash val="solid"/>
          </a:ln>
        </p:spPr>
      </p:sp>
      <p:sp>
        <p:nvSpPr>
          <p:cNvPr id="25" name="Text 12">
            <a:extLst>
              <a:ext uri="{FF2B5EF4-FFF2-40B4-BE49-F238E27FC236}">
                <a16:creationId xmlns:a16="http://schemas.microsoft.com/office/drawing/2014/main" id="{C640DD7C-7BBB-E83F-6318-5A5294E55D30}"/>
              </a:ext>
            </a:extLst>
          </p:cNvPr>
          <p:cNvSpPr/>
          <p:nvPr/>
        </p:nvSpPr>
        <p:spPr>
          <a:xfrm>
            <a:off x="4331584" y="2600426"/>
            <a:ext cx="137160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013" dirty="0">
                <a:solidFill>
                  <a:srgbClr val="6B7280"/>
                </a:solidFill>
              </a:rPr>
              <a:t>plus net dans TB</a:t>
            </a:r>
            <a:endParaRPr lang="en-US" sz="1013" dirty="0"/>
          </a:p>
        </p:txBody>
      </p:sp>
      <p:sp>
        <p:nvSpPr>
          <p:cNvPr id="26" name="Text 13">
            <a:extLst>
              <a:ext uri="{FF2B5EF4-FFF2-40B4-BE49-F238E27FC236}">
                <a16:creationId xmlns:a16="http://schemas.microsoft.com/office/drawing/2014/main" id="{577BF1CE-284A-9B23-0C5B-721FB527AF4B}"/>
              </a:ext>
            </a:extLst>
          </p:cNvPr>
          <p:cNvSpPr/>
          <p:nvPr/>
        </p:nvSpPr>
        <p:spPr>
          <a:xfrm>
            <a:off x="473330" y="3238968"/>
            <a:ext cx="1921077" cy="142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63" b="1" dirty="0">
                <a:solidFill>
                  <a:srgbClr val="111827"/>
                </a:solidFill>
              </a:rPr>
              <a:t>IS sur 12 mois de suivi</a:t>
            </a:r>
            <a:endParaRPr lang="en-US" sz="1163" b="1" dirty="0"/>
          </a:p>
        </p:txBody>
      </p:sp>
      <p:sp>
        <p:nvSpPr>
          <p:cNvPr id="27" name="Shape 14">
            <a:extLst>
              <a:ext uri="{FF2B5EF4-FFF2-40B4-BE49-F238E27FC236}">
                <a16:creationId xmlns:a16="http://schemas.microsoft.com/office/drawing/2014/main" id="{7915F024-0377-68D8-69BC-EBAB7354448E}"/>
              </a:ext>
            </a:extLst>
          </p:cNvPr>
          <p:cNvSpPr/>
          <p:nvPr/>
        </p:nvSpPr>
        <p:spPr>
          <a:xfrm>
            <a:off x="2433322" y="3239563"/>
            <a:ext cx="1748790" cy="150876"/>
          </a:xfrm>
          <a:prstGeom prst="roundRect">
            <a:avLst>
              <a:gd name="adj" fmla="val 9091"/>
            </a:avLst>
          </a:prstGeom>
          <a:solidFill>
            <a:srgbClr val="EDF1F7"/>
          </a:solidFill>
          <a:ln w="12700">
            <a:solidFill>
              <a:srgbClr val="EDF1F7"/>
            </a:solidFill>
            <a:prstDash val="solid"/>
          </a:ln>
        </p:spPr>
      </p:sp>
      <p:sp>
        <p:nvSpPr>
          <p:cNvPr id="28" name="Shape 15">
            <a:extLst>
              <a:ext uri="{FF2B5EF4-FFF2-40B4-BE49-F238E27FC236}">
                <a16:creationId xmlns:a16="http://schemas.microsoft.com/office/drawing/2014/main" id="{DA7BA0C1-1968-6814-5C56-CB73A8D9AA56}"/>
              </a:ext>
            </a:extLst>
          </p:cNvPr>
          <p:cNvSpPr/>
          <p:nvPr/>
        </p:nvSpPr>
        <p:spPr>
          <a:xfrm>
            <a:off x="2422353" y="3234226"/>
            <a:ext cx="594589" cy="150876"/>
          </a:xfrm>
          <a:prstGeom prst="roundRect">
            <a:avLst>
              <a:gd name="adj" fmla="val 9091"/>
            </a:avLst>
          </a:prstGeom>
          <a:solidFill>
            <a:srgbClr val="18A999"/>
          </a:solidFill>
          <a:ln w="12700">
            <a:solidFill>
              <a:srgbClr val="18A999"/>
            </a:solidFill>
            <a:prstDash val="solid"/>
          </a:ln>
        </p:spPr>
      </p:sp>
      <p:sp>
        <p:nvSpPr>
          <p:cNvPr id="29" name="Text 17">
            <a:extLst>
              <a:ext uri="{FF2B5EF4-FFF2-40B4-BE49-F238E27FC236}">
                <a16:creationId xmlns:a16="http://schemas.microsoft.com/office/drawing/2014/main" id="{899CEFA6-A1A9-FBB5-AE18-3B4626764E81}"/>
              </a:ext>
            </a:extLst>
          </p:cNvPr>
          <p:cNvSpPr/>
          <p:nvPr/>
        </p:nvSpPr>
        <p:spPr>
          <a:xfrm>
            <a:off x="6265014" y="1693348"/>
            <a:ext cx="2859786" cy="2331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200" b="1" dirty="0">
                <a:solidFill>
                  <a:srgbClr val="14254D"/>
                </a:solidFill>
              </a:rPr>
              <a:t>Implications pour les analyses PEPR</a:t>
            </a:r>
            <a:endParaRPr lang="en-US" sz="1200" dirty="0"/>
          </a:p>
        </p:txBody>
      </p:sp>
      <p:sp>
        <p:nvSpPr>
          <p:cNvPr id="31" name="Text 19">
            <a:extLst>
              <a:ext uri="{FF2B5EF4-FFF2-40B4-BE49-F238E27FC236}">
                <a16:creationId xmlns:a16="http://schemas.microsoft.com/office/drawing/2014/main" id="{A8A0971D-E007-6029-2CD0-461629ECC10C}"/>
              </a:ext>
            </a:extLst>
          </p:cNvPr>
          <p:cNvSpPr/>
          <p:nvPr/>
        </p:nvSpPr>
        <p:spPr>
          <a:xfrm>
            <a:off x="6028783" y="2373970"/>
            <a:ext cx="2746552" cy="1069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111827"/>
                </a:solidFill>
              </a:rPr>
              <a:t>Marqueurs d'état vs de trait vs prédictifs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111827"/>
                </a:solidFill>
              </a:rPr>
              <a:t>Convergence partielle des voies plutôt que réplication au niveau des analytes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111827"/>
                </a:solidFill>
              </a:rPr>
              <a:t>Rôle du fardeau dépressif et de l'état clinique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111827"/>
                </a:solidFill>
              </a:rPr>
              <a:t>Intégration multimodale pour identifier des sous-groupes cliniquement pertinents</a:t>
            </a:r>
            <a:endParaRPr lang="en-US" sz="1100" dirty="0"/>
          </a:p>
          <a:p>
            <a:endParaRPr lang="en-US" sz="1223" dirty="0">
              <a:solidFill>
                <a:srgbClr val="111827"/>
              </a:solidFill>
            </a:endParaRPr>
          </a:p>
          <a:p>
            <a:endParaRPr lang="en-US" sz="1223" dirty="0"/>
          </a:p>
        </p:txBody>
      </p:sp>
      <p:sp>
        <p:nvSpPr>
          <p:cNvPr id="32" name="Text 16">
            <a:extLst>
              <a:ext uri="{FF2B5EF4-FFF2-40B4-BE49-F238E27FC236}">
                <a16:creationId xmlns:a16="http://schemas.microsoft.com/office/drawing/2014/main" id="{1B8910ED-A7D1-C78F-9097-02C8B836EEBD}"/>
              </a:ext>
            </a:extLst>
          </p:cNvPr>
          <p:cNvSpPr/>
          <p:nvPr/>
        </p:nvSpPr>
        <p:spPr>
          <a:xfrm>
            <a:off x="4315917" y="3230423"/>
            <a:ext cx="137160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013" dirty="0">
                <a:solidFill>
                  <a:srgbClr val="6B7280"/>
                </a:solidFill>
              </a:rPr>
              <a:t>plus faible / moins stable</a:t>
            </a:r>
            <a:endParaRPr lang="en-US" sz="1013" dirty="0"/>
          </a:p>
        </p:txBody>
      </p:sp>
      <p:sp>
        <p:nvSpPr>
          <p:cNvPr id="33" name="Shape 26">
            <a:extLst>
              <a:ext uri="{FF2B5EF4-FFF2-40B4-BE49-F238E27FC236}">
                <a16:creationId xmlns:a16="http://schemas.microsoft.com/office/drawing/2014/main" id="{89CC6D51-0B43-D267-F0D2-116B3D66A07C}"/>
              </a:ext>
            </a:extLst>
          </p:cNvPr>
          <p:cNvSpPr/>
          <p:nvPr/>
        </p:nvSpPr>
        <p:spPr>
          <a:xfrm>
            <a:off x="651510" y="3977640"/>
            <a:ext cx="7749540" cy="534924"/>
          </a:xfrm>
          <a:prstGeom prst="roundRect">
            <a:avLst>
              <a:gd name="adj" fmla="val 10256"/>
            </a:avLst>
          </a:prstGeom>
          <a:solidFill>
            <a:srgbClr val="FDECEF"/>
          </a:solidFill>
          <a:ln w="12700">
            <a:solidFill>
              <a:srgbClr val="F6C9D3"/>
            </a:solidFill>
            <a:prstDash val="solid"/>
          </a:ln>
        </p:spPr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91F0DF-B4B8-A4E8-2F77-1734A0DF3117}"/>
              </a:ext>
            </a:extLst>
          </p:cNvPr>
          <p:cNvSpPr txBox="1"/>
          <p:nvPr/>
        </p:nvSpPr>
        <p:spPr>
          <a:xfrm>
            <a:off x="910204" y="4022012"/>
            <a:ext cx="6866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  <a:ea typeface="Calibri" pitchFamily="34" charset="-122"/>
                <a:cs typeface="Calibri" pitchFamily="34" charset="-120"/>
              </a:rPr>
              <a:t>Hétérogénéité biologique au sein de la dimension suicidaire.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4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50313F0-8123-C6EC-1DB7-F73DAA8F4B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FD4F64D5-F615-CF51-C682-B8C48CBB43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6873" y="761418"/>
            <a:ext cx="8424000" cy="540000"/>
          </a:xfrm>
        </p:spPr>
        <p:txBody>
          <a:bodyPr/>
          <a:lstStyle/>
          <a:p>
            <a:r>
              <a:rPr lang="fr-FR" dirty="0">
                <a:solidFill>
                  <a:srgbClr val="111827"/>
                </a:solidFill>
                <a:latin typeface="+mn-lt"/>
                <a:ea typeface="Aptos Display" pitchFamily="34" charset="-122"/>
                <a:cs typeface="Aptos Display" pitchFamily="34" charset="-120"/>
              </a:rPr>
              <a:t>Suicidologie de précision en cours</a:t>
            </a:r>
            <a:endParaRPr lang="en-US" dirty="0">
              <a:latin typeface="+mn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E4BFB9-6E81-CD50-4658-D54D201B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DE96E54-600B-BD48-8480-E24E507C9B34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B0D29C-D373-6E57-1E30-8C994289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396157-544D-90B7-6161-D9443CD9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7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70FABFF-4D80-100C-5305-2FA49AE0B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60000" y="1132596"/>
            <a:ext cx="8424000" cy="450000"/>
          </a:xfrm>
        </p:spPr>
        <p:txBody>
          <a:bodyPr/>
          <a:lstStyle/>
          <a:p>
            <a:r>
              <a:rPr lang="fr-FR" sz="1600" dirty="0"/>
              <a:t>Au-delà de French Minds : signaux en vie réelle, mécanismes et interventions</a:t>
            </a:r>
          </a:p>
        </p:txBody>
      </p:sp>
      <p:pic>
        <p:nvPicPr>
          <p:cNvPr id="531419795" name="Picture 531419794">
            <a:extLst>
              <a:ext uri="{FF2B5EF4-FFF2-40B4-BE49-F238E27FC236}">
                <a16:creationId xmlns:a16="http://schemas.microsoft.com/office/drawing/2014/main" id="{21EFE2AC-5971-C8FD-BCF1-6AED52FC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40" name="Text 19">
            <a:extLst>
              <a:ext uri="{FF2B5EF4-FFF2-40B4-BE49-F238E27FC236}">
                <a16:creationId xmlns:a16="http://schemas.microsoft.com/office/drawing/2014/main" id="{8519CBF8-AEE5-3FCC-7153-7E8AE161346C}"/>
              </a:ext>
            </a:extLst>
          </p:cNvPr>
          <p:cNvSpPr/>
          <p:nvPr/>
        </p:nvSpPr>
        <p:spPr>
          <a:xfrm>
            <a:off x="247232" y="4548152"/>
            <a:ext cx="8462642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400" b="1" dirty="0">
                <a:solidFill>
                  <a:srgbClr val="14254D"/>
                </a:solidFill>
              </a:rPr>
              <a:t>Associations → mécanismes → réactivité immunitaire liée à l'exposition → intervention stratifiée</a:t>
            </a:r>
            <a:endParaRPr lang="en-US" sz="1400" dirty="0"/>
          </a:p>
        </p:txBody>
      </p:sp>
      <p:sp>
        <p:nvSpPr>
          <p:cNvPr id="41" name="Shape 4">
            <a:extLst>
              <a:ext uri="{FF2B5EF4-FFF2-40B4-BE49-F238E27FC236}">
                <a16:creationId xmlns:a16="http://schemas.microsoft.com/office/drawing/2014/main" id="{77BDEE91-55B0-8DD5-C8DA-1767EDA80B96}"/>
              </a:ext>
            </a:extLst>
          </p:cNvPr>
          <p:cNvSpPr/>
          <p:nvPr/>
        </p:nvSpPr>
        <p:spPr>
          <a:xfrm>
            <a:off x="4365087" y="1976931"/>
            <a:ext cx="0" cy="288036"/>
          </a:xfrm>
          <a:prstGeom prst="line">
            <a:avLst/>
          </a:prstGeom>
          <a:noFill/>
          <a:ln w="33020">
            <a:solidFill>
              <a:srgbClr val="D7DDEA"/>
            </a:solidFill>
            <a:prstDash val="solid"/>
            <a:tailEnd type="triangle"/>
          </a:ln>
        </p:spPr>
      </p:sp>
      <p:sp>
        <p:nvSpPr>
          <p:cNvPr id="42" name="Shape 5">
            <a:extLst>
              <a:ext uri="{FF2B5EF4-FFF2-40B4-BE49-F238E27FC236}">
                <a16:creationId xmlns:a16="http://schemas.microsoft.com/office/drawing/2014/main" id="{ECFEF1BA-140F-A427-30A1-34876F8B51DA}"/>
              </a:ext>
            </a:extLst>
          </p:cNvPr>
          <p:cNvSpPr/>
          <p:nvPr/>
        </p:nvSpPr>
        <p:spPr>
          <a:xfrm>
            <a:off x="4365087" y="2765601"/>
            <a:ext cx="0" cy="288036"/>
          </a:xfrm>
          <a:prstGeom prst="line">
            <a:avLst/>
          </a:prstGeom>
          <a:noFill/>
          <a:ln w="33020">
            <a:solidFill>
              <a:srgbClr val="D7DDEA"/>
            </a:solidFill>
            <a:prstDash val="solid"/>
            <a:tailEnd type="triangle"/>
          </a:ln>
        </p:spPr>
      </p:sp>
      <p:sp>
        <p:nvSpPr>
          <p:cNvPr id="43" name="Shape 6">
            <a:extLst>
              <a:ext uri="{FF2B5EF4-FFF2-40B4-BE49-F238E27FC236}">
                <a16:creationId xmlns:a16="http://schemas.microsoft.com/office/drawing/2014/main" id="{B4A32C1C-8593-AB90-1E2B-AB75486E7118}"/>
              </a:ext>
            </a:extLst>
          </p:cNvPr>
          <p:cNvSpPr/>
          <p:nvPr/>
        </p:nvSpPr>
        <p:spPr>
          <a:xfrm>
            <a:off x="4365087" y="3554271"/>
            <a:ext cx="0" cy="288036"/>
          </a:xfrm>
          <a:prstGeom prst="line">
            <a:avLst/>
          </a:prstGeom>
          <a:noFill/>
          <a:ln w="33020">
            <a:solidFill>
              <a:srgbClr val="D7DDEA"/>
            </a:solidFill>
            <a:prstDash val="solid"/>
            <a:tailEnd type="triangle"/>
          </a:ln>
        </p:spPr>
      </p:sp>
      <p:sp>
        <p:nvSpPr>
          <p:cNvPr id="44" name="Shape 7">
            <a:extLst>
              <a:ext uri="{FF2B5EF4-FFF2-40B4-BE49-F238E27FC236}">
                <a16:creationId xmlns:a16="http://schemas.microsoft.com/office/drawing/2014/main" id="{730A2B47-93F2-C005-B040-4C6DDCAC98DD}"/>
              </a:ext>
            </a:extLst>
          </p:cNvPr>
          <p:cNvSpPr/>
          <p:nvPr/>
        </p:nvSpPr>
        <p:spPr>
          <a:xfrm>
            <a:off x="366872" y="1572309"/>
            <a:ext cx="8016549" cy="562356"/>
          </a:xfrm>
          <a:prstGeom prst="roundRect">
            <a:avLst>
              <a:gd name="adj" fmla="val 4878"/>
            </a:avLst>
          </a:prstGeom>
          <a:solidFill>
            <a:srgbClr val="EAF2FF"/>
          </a:solidFill>
          <a:ln w="12700">
            <a:solidFill>
              <a:srgbClr val="C8D8FF"/>
            </a:solidFill>
            <a:prstDash val="solid"/>
          </a:ln>
        </p:spPr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9C43A460-2C2F-43BF-2B04-641A62B776C9}"/>
              </a:ext>
            </a:extLst>
          </p:cNvPr>
          <p:cNvSpPr/>
          <p:nvPr/>
        </p:nvSpPr>
        <p:spPr>
          <a:xfrm>
            <a:off x="495854" y="1743759"/>
            <a:ext cx="1171019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500" b="1" dirty="0"/>
              <a:t>Cohortes FACE</a:t>
            </a:r>
          </a:p>
        </p:txBody>
      </p:sp>
      <p:sp>
        <p:nvSpPr>
          <p:cNvPr id="46" name="Text 9">
            <a:extLst>
              <a:ext uri="{FF2B5EF4-FFF2-40B4-BE49-F238E27FC236}">
                <a16:creationId xmlns:a16="http://schemas.microsoft.com/office/drawing/2014/main" id="{0242C54C-A460-9628-B9E2-F547CFF36027}"/>
              </a:ext>
            </a:extLst>
          </p:cNvPr>
          <p:cNvSpPr/>
          <p:nvPr/>
        </p:nvSpPr>
        <p:spPr>
          <a:xfrm>
            <a:off x="1795854" y="1695753"/>
            <a:ext cx="6032523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00" b="1" dirty="0">
                <a:solidFill>
                  <a:srgbClr val="111827"/>
                </a:solidFill>
              </a:rPr>
              <a:t>Marqueurs et phénotypes en vie réelle</a:t>
            </a:r>
            <a:r>
              <a:rPr lang="fr-FR" sz="1100" dirty="0">
                <a:solidFill>
                  <a:srgbClr val="111827"/>
                </a:solidFill>
              </a:rPr>
              <a:t> : corrélats immuno-vasculaires des PCS dans les troubles mentaux sévères ; trajectoires longitudinales des PCS et des marqueurs biologiques</a:t>
            </a:r>
            <a:endParaRPr lang="en-US" sz="1100" dirty="0"/>
          </a:p>
        </p:txBody>
      </p:sp>
      <p:sp>
        <p:nvSpPr>
          <p:cNvPr id="47" name="Shape 10">
            <a:extLst>
              <a:ext uri="{FF2B5EF4-FFF2-40B4-BE49-F238E27FC236}">
                <a16:creationId xmlns:a16="http://schemas.microsoft.com/office/drawing/2014/main" id="{6B0B0B8E-5163-1FFB-E2A8-4A22B1421045}"/>
              </a:ext>
            </a:extLst>
          </p:cNvPr>
          <p:cNvSpPr/>
          <p:nvPr/>
        </p:nvSpPr>
        <p:spPr>
          <a:xfrm>
            <a:off x="366872" y="2360979"/>
            <a:ext cx="8016541" cy="562356"/>
          </a:xfrm>
          <a:prstGeom prst="roundRect">
            <a:avLst>
              <a:gd name="adj" fmla="val 4878"/>
            </a:avLst>
          </a:prstGeom>
          <a:solidFill>
            <a:srgbClr val="FDECEF"/>
          </a:solidFill>
          <a:ln w="12700">
            <a:solidFill>
              <a:srgbClr val="F6CDD7"/>
            </a:solidFill>
            <a:prstDash val="solid"/>
          </a:ln>
        </p:spPr>
      </p:sp>
      <p:sp>
        <p:nvSpPr>
          <p:cNvPr id="48" name="Text 11">
            <a:extLst>
              <a:ext uri="{FF2B5EF4-FFF2-40B4-BE49-F238E27FC236}">
                <a16:creationId xmlns:a16="http://schemas.microsoft.com/office/drawing/2014/main" id="{06F79912-B3CE-8A17-31C0-64B36DF950A9}"/>
              </a:ext>
            </a:extLst>
          </p:cNvPr>
          <p:cNvSpPr/>
          <p:nvPr/>
        </p:nvSpPr>
        <p:spPr>
          <a:xfrm>
            <a:off x="495852" y="2546744"/>
            <a:ext cx="1171019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b="1" dirty="0"/>
              <a:t>PASTIS</a:t>
            </a:r>
            <a:endParaRPr lang="en-US" sz="1500" dirty="0"/>
          </a:p>
        </p:txBody>
      </p:sp>
      <p:sp>
        <p:nvSpPr>
          <p:cNvPr id="49" name="Text 12">
            <a:extLst>
              <a:ext uri="{FF2B5EF4-FFF2-40B4-BE49-F238E27FC236}">
                <a16:creationId xmlns:a16="http://schemas.microsoft.com/office/drawing/2014/main" id="{62C216A4-2166-D28F-BB11-2AF2B4EE165D}"/>
              </a:ext>
            </a:extLst>
          </p:cNvPr>
          <p:cNvSpPr/>
          <p:nvPr/>
        </p:nvSpPr>
        <p:spPr>
          <a:xfrm>
            <a:off x="1770216" y="2484423"/>
            <a:ext cx="6267795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00" b="1" dirty="0">
                <a:solidFill>
                  <a:srgbClr val="111827"/>
                </a:solidFill>
              </a:rPr>
              <a:t>Sous-typage : tentatives de suicide impulsives vs non-impulsives </a:t>
            </a:r>
            <a:r>
              <a:rPr lang="fr-FR" sz="1100" dirty="0">
                <a:solidFill>
                  <a:srgbClr val="111827"/>
                </a:solidFill>
              </a:rPr>
              <a:t>(financement ANR-DFG) : états IRMf dynamiques, circuits de stress, cortisol, fréquence cardiaque, marqueurs plasmatiques/VE</a:t>
            </a:r>
            <a:endParaRPr lang="en-US" sz="1100" dirty="0"/>
          </a:p>
        </p:txBody>
      </p:sp>
      <p:sp>
        <p:nvSpPr>
          <p:cNvPr id="50" name="Shape 13">
            <a:extLst>
              <a:ext uri="{FF2B5EF4-FFF2-40B4-BE49-F238E27FC236}">
                <a16:creationId xmlns:a16="http://schemas.microsoft.com/office/drawing/2014/main" id="{D3D613FC-0145-E997-7997-17D7C68B6DA5}"/>
              </a:ext>
            </a:extLst>
          </p:cNvPr>
          <p:cNvSpPr/>
          <p:nvPr/>
        </p:nvSpPr>
        <p:spPr>
          <a:xfrm>
            <a:off x="366872" y="3149649"/>
            <a:ext cx="8016537" cy="562356"/>
          </a:xfrm>
          <a:prstGeom prst="roundRect">
            <a:avLst>
              <a:gd name="adj" fmla="val 4878"/>
            </a:avLst>
          </a:prstGeom>
          <a:solidFill>
            <a:srgbClr val="E8FBF7"/>
          </a:solidFill>
          <a:ln w="12700">
            <a:solidFill>
              <a:srgbClr val="BFEDE0"/>
            </a:solidFill>
            <a:prstDash val="solid"/>
          </a:ln>
        </p:spPr>
      </p:sp>
      <p:sp>
        <p:nvSpPr>
          <p:cNvPr id="51" name="Text 14">
            <a:extLst>
              <a:ext uri="{FF2B5EF4-FFF2-40B4-BE49-F238E27FC236}">
                <a16:creationId xmlns:a16="http://schemas.microsoft.com/office/drawing/2014/main" id="{36707D3D-4CBE-CFFA-99D2-8149CD3EEC9A}"/>
              </a:ext>
            </a:extLst>
          </p:cNvPr>
          <p:cNvSpPr/>
          <p:nvPr/>
        </p:nvSpPr>
        <p:spPr>
          <a:xfrm>
            <a:off x="495852" y="3335414"/>
            <a:ext cx="1171019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b="1" dirty="0"/>
              <a:t>EXPOSTA</a:t>
            </a:r>
            <a:endParaRPr lang="en-US" sz="1500" dirty="0"/>
          </a:p>
        </p:txBody>
      </p:sp>
      <p:sp>
        <p:nvSpPr>
          <p:cNvPr id="52" name="Text 15">
            <a:extLst>
              <a:ext uri="{FF2B5EF4-FFF2-40B4-BE49-F238E27FC236}">
                <a16:creationId xmlns:a16="http://schemas.microsoft.com/office/drawing/2014/main" id="{C12BB0AF-60C6-4114-5630-BB9E0129F1F8}"/>
              </a:ext>
            </a:extLst>
          </p:cNvPr>
          <p:cNvSpPr/>
          <p:nvPr/>
        </p:nvSpPr>
        <p:spPr>
          <a:xfrm>
            <a:off x="1750537" y="3339365"/>
            <a:ext cx="635216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00" b="1" dirty="0">
                <a:solidFill>
                  <a:srgbClr val="111827"/>
                </a:solidFill>
              </a:rPr>
              <a:t>Exposome et conduites suicidaires </a:t>
            </a:r>
            <a:r>
              <a:rPr lang="en-US" sz="1100" b="1" dirty="0" err="1">
                <a:solidFill>
                  <a:srgbClr val="111827"/>
                </a:solidFill>
              </a:rPr>
              <a:t>conductes</a:t>
            </a:r>
            <a:r>
              <a:rPr lang="en-US" sz="1100" b="1" dirty="0">
                <a:solidFill>
                  <a:srgbClr val="111827"/>
                </a:solidFill>
              </a:rPr>
              <a:t> </a:t>
            </a:r>
            <a:r>
              <a:rPr lang="en-US" sz="1100" dirty="0">
                <a:solidFill>
                  <a:srgbClr val="111827"/>
                </a:solidFill>
              </a:rPr>
              <a:t>(</a:t>
            </a:r>
            <a:r>
              <a:rPr lang="en-US" sz="1100" dirty="0" err="1">
                <a:solidFill>
                  <a:srgbClr val="111827"/>
                </a:solidFill>
              </a:rPr>
              <a:t>ExposUM</a:t>
            </a:r>
            <a:r>
              <a:rPr lang="fr-FR" sz="1100" dirty="0">
                <a:solidFill>
                  <a:srgbClr val="111827"/>
                </a:solidFill>
              </a:rPr>
              <a:t>, 2</a:t>
            </a:r>
            <a:r>
              <a:rPr lang="en-US" sz="1100" baseline="30000" dirty="0">
                <a:solidFill>
                  <a:srgbClr val="111827"/>
                </a:solidFill>
              </a:rPr>
              <a:t>e</a:t>
            </a:r>
            <a:r>
              <a:rPr lang="fr-FR" sz="1100" dirty="0">
                <a:solidFill>
                  <a:srgbClr val="111827"/>
                </a:solidFill>
              </a:rPr>
              <a:t> tour) : exposome social + ambiant, stimulation PBMC, suppression à la dexaméthasone, trajectoires hebdomadaires, modèles BHE/plexus choroïdes</a:t>
            </a:r>
            <a:endParaRPr lang="en-US" sz="1100" dirty="0"/>
          </a:p>
        </p:txBody>
      </p:sp>
      <p:sp>
        <p:nvSpPr>
          <p:cNvPr id="53" name="Shape 16">
            <a:extLst>
              <a:ext uri="{FF2B5EF4-FFF2-40B4-BE49-F238E27FC236}">
                <a16:creationId xmlns:a16="http://schemas.microsoft.com/office/drawing/2014/main" id="{CBA74F2F-D724-51C9-E262-EFF6979E40B2}"/>
              </a:ext>
            </a:extLst>
          </p:cNvPr>
          <p:cNvSpPr/>
          <p:nvPr/>
        </p:nvSpPr>
        <p:spPr>
          <a:xfrm>
            <a:off x="366872" y="3898369"/>
            <a:ext cx="8016525" cy="562356"/>
          </a:xfrm>
          <a:prstGeom prst="roundRect">
            <a:avLst>
              <a:gd name="adj" fmla="val 4878"/>
            </a:avLst>
          </a:prstGeom>
          <a:solidFill>
            <a:srgbClr val="FFF4DF"/>
          </a:solidFill>
          <a:ln w="12700">
            <a:solidFill>
              <a:srgbClr val="F6E0B3"/>
            </a:solidFill>
            <a:prstDash val="solid"/>
          </a:ln>
        </p:spPr>
      </p:sp>
      <p:sp>
        <p:nvSpPr>
          <p:cNvPr id="54" name="Text 17">
            <a:extLst>
              <a:ext uri="{FF2B5EF4-FFF2-40B4-BE49-F238E27FC236}">
                <a16:creationId xmlns:a16="http://schemas.microsoft.com/office/drawing/2014/main" id="{58A5AC03-A9AE-644D-3855-057ED5C02963}"/>
              </a:ext>
            </a:extLst>
          </p:cNvPr>
          <p:cNvSpPr/>
          <p:nvPr/>
        </p:nvSpPr>
        <p:spPr>
          <a:xfrm>
            <a:off x="495852" y="4067062"/>
            <a:ext cx="1171019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b="1" dirty="0"/>
              <a:t>PRAISE</a:t>
            </a:r>
            <a:endParaRPr lang="en-US" sz="1500" dirty="0"/>
          </a:p>
        </p:txBody>
      </p:sp>
      <p:sp>
        <p:nvSpPr>
          <p:cNvPr id="55" name="Text 18">
            <a:extLst>
              <a:ext uri="{FF2B5EF4-FFF2-40B4-BE49-F238E27FC236}">
                <a16:creationId xmlns:a16="http://schemas.microsoft.com/office/drawing/2014/main" id="{3EDF9223-82A0-8E24-876E-40A24FC53D7A}"/>
              </a:ext>
            </a:extLst>
          </p:cNvPr>
          <p:cNvSpPr/>
          <p:nvPr/>
        </p:nvSpPr>
        <p:spPr>
          <a:xfrm>
            <a:off x="1795854" y="4027970"/>
            <a:ext cx="6032523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100" b="1" dirty="0">
                <a:solidFill>
                  <a:srgbClr val="111827"/>
                </a:solidFill>
              </a:rPr>
              <a:t>Développement thérapeutique fondé sur les mécanismes  </a:t>
            </a:r>
            <a:r>
              <a:rPr lang="fr-FR" sz="1100" dirty="0">
                <a:solidFill>
                  <a:srgbClr val="111827"/>
                </a:solidFill>
              </a:rPr>
              <a:t>(LOI, PHRC) : pramipexole pour l'idéation suicidaire dans l'EDM, enrichi pour l'anhédonie et l'inflammation ; prédiction de la rémission et de la réponse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4884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54D0BA-999E-0074-DF10-B33B14E10DA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DDB6013-7B71-77BB-FB7E-A9C1A53C661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6873" y="761418"/>
            <a:ext cx="8424000" cy="540000"/>
          </a:xfrm>
        </p:spPr>
        <p:txBody>
          <a:bodyPr/>
          <a:lstStyle/>
          <a:p>
            <a:r>
              <a:rPr lang="fr-FR" sz="2800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Pourquoi French Minds est la bonne plateforme</a:t>
            </a:r>
            <a:endParaRPr lang="en-US" sz="28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C21491-E6ED-3DD2-9779-58CDC444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DE96E54-600B-BD48-8480-E24E507C9B34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28DBF2-CB1B-092C-F6F5-B6776517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EA6D62-BF44-BB50-3994-09DF27BD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8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46FDABD-B01F-772C-88DB-0CEDA7036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60000" y="1132596"/>
            <a:ext cx="8424000" cy="450000"/>
          </a:xfrm>
        </p:spPr>
        <p:txBody>
          <a:bodyPr/>
          <a:lstStyle/>
          <a:p>
            <a:r>
              <a:rPr lang="fr-FR" sz="1600" dirty="0"/>
              <a:t>French Minds peut étudier les pensées et conduites suicidaires comme une dimension transdiagnostique, longitudinale et multimodale.</a:t>
            </a:r>
          </a:p>
        </p:txBody>
      </p:sp>
      <p:pic>
        <p:nvPicPr>
          <p:cNvPr id="531419795" name="Picture 531419794">
            <a:extLst>
              <a:ext uri="{FF2B5EF4-FFF2-40B4-BE49-F238E27FC236}">
                <a16:creationId xmlns:a16="http://schemas.microsoft.com/office/drawing/2014/main" id="{BB89E33A-AAA9-EB1F-1B14-EF887E44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2" name="Shape 4">
            <a:extLst>
              <a:ext uri="{FF2B5EF4-FFF2-40B4-BE49-F238E27FC236}">
                <a16:creationId xmlns:a16="http://schemas.microsoft.com/office/drawing/2014/main" id="{64283EFE-3558-422F-5ACF-E9EFCD0AB696}"/>
              </a:ext>
            </a:extLst>
          </p:cNvPr>
          <p:cNvSpPr/>
          <p:nvPr/>
        </p:nvSpPr>
        <p:spPr>
          <a:xfrm>
            <a:off x="2167185" y="2520010"/>
            <a:ext cx="651510" cy="0"/>
          </a:xfrm>
          <a:prstGeom prst="line">
            <a:avLst/>
          </a:prstGeom>
          <a:noFill/>
          <a:ln w="29210">
            <a:solidFill>
              <a:srgbClr val="D7DDEA"/>
            </a:solidFill>
            <a:prstDash val="solid"/>
            <a:tailEnd type="triangle"/>
          </a:ln>
        </p:spPr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FA80255D-4829-980B-B009-7BDF48DB6616}"/>
              </a:ext>
            </a:extLst>
          </p:cNvPr>
          <p:cNvSpPr/>
          <p:nvPr/>
        </p:nvSpPr>
        <p:spPr>
          <a:xfrm>
            <a:off x="4190295" y="2520010"/>
            <a:ext cx="617220" cy="0"/>
          </a:xfrm>
          <a:prstGeom prst="line">
            <a:avLst/>
          </a:prstGeom>
          <a:noFill/>
          <a:ln w="29210">
            <a:solidFill>
              <a:srgbClr val="D7DDEA"/>
            </a:solidFill>
            <a:prstDash val="solid"/>
            <a:tailEnd type="triangle"/>
          </a:ln>
        </p:spPr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214748F4-00E9-16AB-5559-D9D16A16E2C9}"/>
              </a:ext>
            </a:extLst>
          </p:cNvPr>
          <p:cNvSpPr/>
          <p:nvPr/>
        </p:nvSpPr>
        <p:spPr>
          <a:xfrm>
            <a:off x="6213405" y="2520010"/>
            <a:ext cx="651510" cy="0"/>
          </a:xfrm>
          <a:prstGeom prst="line">
            <a:avLst/>
          </a:prstGeom>
          <a:noFill/>
          <a:ln w="29210">
            <a:solidFill>
              <a:srgbClr val="D7DDEA"/>
            </a:solidFill>
            <a:prstDash val="solid"/>
            <a:tailEnd type="triangle"/>
          </a:ln>
        </p:spPr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F3398F38-2D57-5CB8-8D63-A07D0A57BA5F}"/>
              </a:ext>
            </a:extLst>
          </p:cNvPr>
          <p:cNvSpPr/>
          <p:nvPr/>
        </p:nvSpPr>
        <p:spPr>
          <a:xfrm>
            <a:off x="775011" y="1834209"/>
            <a:ext cx="1337310" cy="1635479"/>
          </a:xfrm>
          <a:prstGeom prst="roundRect">
            <a:avLst>
              <a:gd name="adj" fmla="val 2564"/>
            </a:avLst>
          </a:prstGeom>
          <a:solidFill>
            <a:srgbClr val="EAF2FF"/>
          </a:solidFill>
          <a:ln w="12700">
            <a:solidFill>
              <a:srgbClr val="C8D8FF"/>
            </a:solidFill>
            <a:prstDash val="solid"/>
          </a:ln>
        </p:spPr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74CC8E3A-7006-D074-B542-609DFBF4E56B}"/>
              </a:ext>
            </a:extLst>
          </p:cNvPr>
          <p:cNvSpPr/>
          <p:nvPr/>
        </p:nvSpPr>
        <p:spPr>
          <a:xfrm>
            <a:off x="912171" y="2022742"/>
            <a:ext cx="1062990" cy="373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500" b="1" dirty="0">
                <a:solidFill>
                  <a:srgbClr val="2057D4"/>
                </a:solidFill>
              </a:rPr>
              <a:t>Entre les</a:t>
            </a:r>
            <a:endParaRPr lang="fr-FR" sz="1500" dirty="0"/>
          </a:p>
          <a:p>
            <a:pPr algn="ctr"/>
            <a:r>
              <a:rPr lang="fr-FR" sz="1500" b="1" dirty="0">
                <a:solidFill>
                  <a:srgbClr val="2057D4"/>
                </a:solidFill>
              </a:rPr>
              <a:t>diagnostics</a:t>
            </a:r>
          </a:p>
          <a:p>
            <a:pPr algn="ctr"/>
            <a:endParaRPr lang="en-US" sz="15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0E27F877-5910-50A3-0B3B-BD9851B26E5E}"/>
              </a:ext>
            </a:extLst>
          </p:cNvPr>
          <p:cNvSpPr/>
          <p:nvPr/>
        </p:nvSpPr>
        <p:spPr>
          <a:xfrm>
            <a:off x="925887" y="2485199"/>
            <a:ext cx="1035558" cy="7398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200" dirty="0">
                <a:solidFill>
                  <a:srgbClr val="111827"/>
                </a:solidFill>
              </a:rPr>
              <a:t>TB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EDM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Psychose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TSA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Témoins</a:t>
            </a:r>
            <a:endParaRPr lang="fr-FR" sz="120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63C56D4B-DD1F-8F33-5D3E-F52114E928C9}"/>
              </a:ext>
            </a:extLst>
          </p:cNvPr>
          <p:cNvSpPr/>
          <p:nvPr/>
        </p:nvSpPr>
        <p:spPr>
          <a:xfrm>
            <a:off x="2784405" y="1834209"/>
            <a:ext cx="1337310" cy="1635479"/>
          </a:xfrm>
          <a:prstGeom prst="roundRect">
            <a:avLst>
              <a:gd name="adj" fmla="val 2564"/>
            </a:avLst>
          </a:prstGeom>
          <a:solidFill>
            <a:srgbClr val="F1ECFE"/>
          </a:solidFill>
          <a:ln w="12700">
            <a:solidFill>
              <a:srgbClr val="D8CCFF"/>
            </a:solidFill>
            <a:prstDash val="solid"/>
          </a:ln>
        </p:spPr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898A2EC1-57D5-59DB-6179-46925FF5AB7D}"/>
              </a:ext>
            </a:extLst>
          </p:cNvPr>
          <p:cNvSpPr/>
          <p:nvPr/>
        </p:nvSpPr>
        <p:spPr>
          <a:xfrm>
            <a:off x="2921565" y="2022742"/>
            <a:ext cx="1062990" cy="373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500" b="1" dirty="0">
                <a:solidFill>
                  <a:srgbClr val="6C4CE7"/>
                </a:solidFill>
              </a:rPr>
              <a:t>Phénotypage</a:t>
            </a:r>
            <a:endParaRPr lang="fr-FR" sz="1500" dirty="0"/>
          </a:p>
          <a:p>
            <a:pPr algn="ctr"/>
            <a:r>
              <a:rPr lang="fr-FR" sz="1500" b="1" dirty="0">
                <a:solidFill>
                  <a:srgbClr val="6C4CE7"/>
                </a:solidFill>
              </a:rPr>
              <a:t>approfondi</a:t>
            </a:r>
          </a:p>
          <a:p>
            <a:pPr algn="ctr"/>
            <a:endParaRPr lang="en-US" sz="15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1E454838-8106-CB7E-8293-AA3F5B548D7B}"/>
              </a:ext>
            </a:extLst>
          </p:cNvPr>
          <p:cNvSpPr/>
          <p:nvPr/>
        </p:nvSpPr>
        <p:spPr>
          <a:xfrm>
            <a:off x="2935281" y="2452567"/>
            <a:ext cx="1035558" cy="7398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200" dirty="0">
                <a:solidFill>
                  <a:srgbClr val="111827"/>
                </a:solidFill>
              </a:rPr>
              <a:t>Clinique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Génomique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IRM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Numérique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Exposome</a:t>
            </a:r>
            <a:endParaRPr lang="fr-FR" sz="120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5EE61398-1901-47A7-DC26-0EE5D332D716}"/>
              </a:ext>
            </a:extLst>
          </p:cNvPr>
          <p:cNvSpPr/>
          <p:nvPr/>
        </p:nvSpPr>
        <p:spPr>
          <a:xfrm>
            <a:off x="4793799" y="1834209"/>
            <a:ext cx="1337310" cy="1635479"/>
          </a:xfrm>
          <a:prstGeom prst="roundRect">
            <a:avLst>
              <a:gd name="adj" fmla="val 2564"/>
            </a:avLst>
          </a:prstGeom>
          <a:solidFill>
            <a:srgbClr val="FDECEF"/>
          </a:solidFill>
          <a:ln w="12700">
            <a:solidFill>
              <a:srgbClr val="F7CAD4"/>
            </a:solidFill>
            <a:prstDash val="solid"/>
          </a:ln>
        </p:spPr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AF4B7F8F-F6E0-3BEF-2BFF-9CEB89C49C50}"/>
              </a:ext>
            </a:extLst>
          </p:cNvPr>
          <p:cNvSpPr/>
          <p:nvPr/>
        </p:nvSpPr>
        <p:spPr>
          <a:xfrm>
            <a:off x="4930959" y="2022742"/>
            <a:ext cx="1062990" cy="373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500" b="1" dirty="0">
                <a:solidFill>
                  <a:srgbClr val="E63858"/>
                </a:solidFill>
              </a:rPr>
              <a:t>Critères</a:t>
            </a:r>
            <a:endParaRPr lang="fr-FR" sz="1500" dirty="0"/>
          </a:p>
          <a:p>
            <a:pPr algn="ctr"/>
            <a:r>
              <a:rPr lang="fr-FR" sz="1500" b="1" dirty="0">
                <a:solidFill>
                  <a:srgbClr val="E63858"/>
                </a:solidFill>
              </a:rPr>
              <a:t>suicidaires</a:t>
            </a:r>
          </a:p>
          <a:p>
            <a:pPr algn="ctr"/>
            <a:endParaRPr lang="en-US" sz="150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68D73E2E-A546-EE35-3B41-BEFE25B4D495}"/>
              </a:ext>
            </a:extLst>
          </p:cNvPr>
          <p:cNvSpPr/>
          <p:nvPr/>
        </p:nvSpPr>
        <p:spPr>
          <a:xfrm>
            <a:off x="4944675" y="2396566"/>
            <a:ext cx="1035558" cy="7398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200" dirty="0">
                <a:solidFill>
                  <a:srgbClr val="111827"/>
                </a:solidFill>
              </a:rPr>
              <a:t>C-SSRS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à l'inclusion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PHQ-9 mensuel et à l'imagerie</a:t>
            </a:r>
            <a:endParaRPr lang="fr-FR" sz="1200" dirty="0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30AB3AD3-615F-D02A-48EC-8A716B455472}"/>
              </a:ext>
            </a:extLst>
          </p:cNvPr>
          <p:cNvSpPr/>
          <p:nvPr/>
        </p:nvSpPr>
        <p:spPr>
          <a:xfrm>
            <a:off x="6851199" y="1834209"/>
            <a:ext cx="1508760" cy="1635479"/>
          </a:xfrm>
          <a:prstGeom prst="roundRect">
            <a:avLst>
              <a:gd name="adj" fmla="val 2381"/>
            </a:avLst>
          </a:prstGeom>
          <a:solidFill>
            <a:srgbClr val="E8FBF7"/>
          </a:solidFill>
          <a:ln w="12700">
            <a:solidFill>
              <a:srgbClr val="BDEDDD"/>
            </a:solidFill>
            <a:prstDash val="solid"/>
          </a:ln>
        </p:spPr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148C97D8-0237-F4DC-16D9-DAF95BE47378}"/>
              </a:ext>
            </a:extLst>
          </p:cNvPr>
          <p:cNvSpPr/>
          <p:nvPr/>
        </p:nvSpPr>
        <p:spPr>
          <a:xfrm>
            <a:off x="6988359" y="1971370"/>
            <a:ext cx="1234440" cy="373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500" b="1" dirty="0">
                <a:solidFill>
                  <a:srgbClr val="18A999"/>
                </a:solidFill>
              </a:rPr>
              <a:t>Résultats</a:t>
            </a:r>
          </a:p>
          <a:p>
            <a:pPr algn="ctr"/>
            <a:endParaRPr lang="en-US" sz="1500" dirty="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8AA2D2F1-8C11-5CA5-8FF6-853EAA8A10E1}"/>
              </a:ext>
            </a:extLst>
          </p:cNvPr>
          <p:cNvSpPr/>
          <p:nvPr/>
        </p:nvSpPr>
        <p:spPr>
          <a:xfrm>
            <a:off x="7002075" y="2396566"/>
            <a:ext cx="1207008" cy="7398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fr-FR" sz="1200" dirty="0">
                <a:solidFill>
                  <a:srgbClr val="111827"/>
                </a:solidFill>
              </a:rPr>
              <a:t>Corrélats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Trajectoires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Sous-groupes</a:t>
            </a:r>
            <a:endParaRPr lang="fr-FR" sz="1200" dirty="0"/>
          </a:p>
          <a:p>
            <a:pPr algn="ctr"/>
            <a:r>
              <a:rPr lang="fr-FR" sz="1200" dirty="0">
                <a:solidFill>
                  <a:srgbClr val="111827"/>
                </a:solidFill>
              </a:rPr>
              <a:t>Prédiction</a:t>
            </a:r>
            <a:endParaRPr lang="fr-FR" sz="1200" dirty="0"/>
          </a:p>
        </p:txBody>
      </p:sp>
      <p:pic>
        <p:nvPicPr>
          <p:cNvPr id="22" name="Image 1" descr="/mnt/data/pptx_extract/ppt/media/image12.png">
            <a:extLst>
              <a:ext uri="{FF2B5EF4-FFF2-40B4-BE49-F238E27FC236}">
                <a16:creationId xmlns:a16="http://schemas.microsoft.com/office/drawing/2014/main" id="{729A91B2-BDDA-CD61-0969-7CD9756BC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579" y="428156"/>
            <a:ext cx="809244" cy="809244"/>
          </a:xfrm>
          <a:prstGeom prst="rect">
            <a:avLst/>
          </a:prstGeom>
        </p:spPr>
      </p:pic>
      <p:sp>
        <p:nvSpPr>
          <p:cNvPr id="28" name="Shape 70">
            <a:extLst>
              <a:ext uri="{FF2B5EF4-FFF2-40B4-BE49-F238E27FC236}">
                <a16:creationId xmlns:a16="http://schemas.microsoft.com/office/drawing/2014/main" id="{4E4B6A37-1AE7-5125-50F2-9CCC14D32D68}"/>
              </a:ext>
            </a:extLst>
          </p:cNvPr>
          <p:cNvSpPr/>
          <p:nvPr/>
        </p:nvSpPr>
        <p:spPr>
          <a:xfrm>
            <a:off x="360000" y="4162473"/>
            <a:ext cx="8424000" cy="411480"/>
          </a:xfrm>
          <a:prstGeom prst="roundRect">
            <a:avLst>
              <a:gd name="adj" fmla="val 8889"/>
            </a:avLst>
          </a:prstGeom>
          <a:solidFill>
            <a:srgbClr val="202A78"/>
          </a:solidFill>
          <a:ln w="12700">
            <a:solidFill>
              <a:srgbClr val="202A78"/>
            </a:solidFill>
            <a:prstDash val="solid"/>
          </a:ln>
        </p:spPr>
      </p:sp>
      <p:sp>
        <p:nvSpPr>
          <p:cNvPr id="29" name="Text 71">
            <a:extLst>
              <a:ext uri="{FF2B5EF4-FFF2-40B4-BE49-F238E27FC236}">
                <a16:creationId xmlns:a16="http://schemas.microsoft.com/office/drawing/2014/main" id="{C9983442-D872-6F13-A022-17A1AE9BEFCD}"/>
              </a:ext>
            </a:extLst>
          </p:cNvPr>
          <p:cNvSpPr/>
          <p:nvPr/>
        </p:nvSpPr>
        <p:spPr>
          <a:xfrm>
            <a:off x="-466407" y="4279086"/>
            <a:ext cx="10149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sz="1360" b="1" dirty="0">
                <a:solidFill>
                  <a:srgbClr val="FFFFFF"/>
                </a:solidFill>
              </a:rPr>
              <a:t>Une dimension • un même cadre • plusieurs diagnostics • mesures répétées • biologie multimodale</a:t>
            </a:r>
            <a:endParaRPr lang="fr-FR" sz="1360" dirty="0"/>
          </a:p>
        </p:txBody>
      </p:sp>
    </p:spTree>
    <p:extLst>
      <p:ext uri="{BB962C8B-B14F-4D97-AF65-F5344CB8AC3E}">
        <p14:creationId xmlns:p14="http://schemas.microsoft.com/office/powerpoint/2010/main" val="134637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FE85A9-B1B0-DE8E-9D58-7166F7AB5A1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A16F45F-4F2A-28F5-273D-258291CFBB3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66873" y="761418"/>
            <a:ext cx="8424000" cy="540000"/>
          </a:xfrm>
        </p:spPr>
        <p:txBody>
          <a:bodyPr/>
          <a:lstStyle/>
          <a:p>
            <a:r>
              <a:rPr lang="fr-FR" sz="2000" dirty="0">
                <a:solidFill>
                  <a:srgbClr val="1A2332"/>
                </a:solidFill>
                <a:latin typeface="+mn-lt"/>
                <a:ea typeface="Georgia" pitchFamily="34" charset="-122"/>
                <a:cs typeface="Georgia" pitchFamily="34" charset="-120"/>
              </a:rPr>
              <a:t>French Minds : objectifs pour la dimension pensées et </a:t>
            </a:r>
            <a:r>
              <a:rPr lang="fr-FR" sz="2000" dirty="0" err="1">
                <a:solidFill>
                  <a:srgbClr val="1A2332"/>
                </a:solidFill>
                <a:latin typeface="+mn-lt"/>
                <a:ea typeface="Georgia" pitchFamily="34" charset="-122"/>
                <a:cs typeface="Georgia" pitchFamily="34" charset="-120"/>
              </a:rPr>
              <a:t>conduites suicidaires</a:t>
            </a:r>
            <a:endParaRPr lang="fr-FR" sz="2000" dirty="0">
              <a:latin typeface="+mn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924CD3-AB5B-1B28-08DB-5AF0FC3B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3DE96E54-600B-BD48-8480-E24E507C9B34}" type="datetime1">
              <a:rPr lang="fr-FR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571D91-2311-A8D1-1B43-DE134B93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FC5222-6078-06D3-D159-4DAA93D7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9</a:t>
            </a:fld>
            <a:endParaRPr lang="fr-FR"/>
          </a:p>
        </p:txBody>
      </p:sp>
      <p:pic>
        <p:nvPicPr>
          <p:cNvPr id="531419795" name="Picture 531419794">
            <a:extLst>
              <a:ext uri="{FF2B5EF4-FFF2-40B4-BE49-F238E27FC236}">
                <a16:creationId xmlns:a16="http://schemas.microsoft.com/office/drawing/2014/main" id="{9B80BC40-4050-AC10-8EDE-BB29398FA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2059" y="4843053"/>
            <a:ext cx="1205117" cy="211344"/>
          </a:xfrm>
          <a:prstGeom prst="rect">
            <a:avLst/>
          </a:prstGeom>
        </p:spPr>
      </p:pic>
      <p:sp>
        <p:nvSpPr>
          <p:cNvPr id="27" name="Shape 2">
            <a:extLst>
              <a:ext uri="{FF2B5EF4-FFF2-40B4-BE49-F238E27FC236}">
                <a16:creationId xmlns:a16="http://schemas.microsoft.com/office/drawing/2014/main" id="{8B0539F0-4714-DE8A-AD6B-1041D613E0CD}"/>
              </a:ext>
            </a:extLst>
          </p:cNvPr>
          <p:cNvSpPr/>
          <p:nvPr/>
        </p:nvSpPr>
        <p:spPr>
          <a:xfrm>
            <a:off x="353127" y="125730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1D165350-7233-4C82-8818-AF51ABE2059B}"/>
              </a:ext>
            </a:extLst>
          </p:cNvPr>
          <p:cNvSpPr/>
          <p:nvPr/>
        </p:nvSpPr>
        <p:spPr>
          <a:xfrm>
            <a:off x="353127" y="125730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Georgia" pitchFamily="34" charset="-122"/>
                <a:cs typeface="Georgia" pitchFamily="34" charset="-120"/>
              </a:rPr>
              <a:t>1</a:t>
            </a:r>
            <a:endParaRPr lang="en-US" sz="1600" dirty="0"/>
          </a:p>
        </p:txBody>
      </p:sp>
      <p:sp>
        <p:nvSpPr>
          <p:cNvPr id="29" name="Shape 4">
            <a:extLst>
              <a:ext uri="{FF2B5EF4-FFF2-40B4-BE49-F238E27FC236}">
                <a16:creationId xmlns:a16="http://schemas.microsoft.com/office/drawing/2014/main" id="{6395D43C-5DEA-E482-2AF5-9842F3C16A3B}"/>
              </a:ext>
            </a:extLst>
          </p:cNvPr>
          <p:cNvSpPr/>
          <p:nvPr/>
        </p:nvSpPr>
        <p:spPr>
          <a:xfrm>
            <a:off x="993207" y="1211580"/>
            <a:ext cx="7589520" cy="540000"/>
          </a:xfrm>
          <a:prstGeom prst="rect">
            <a:avLst/>
          </a:prstGeom>
          <a:solidFill>
            <a:srgbClr val="F0F5F7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0" name="Text 5">
            <a:extLst>
              <a:ext uri="{FF2B5EF4-FFF2-40B4-BE49-F238E27FC236}">
                <a16:creationId xmlns:a16="http://schemas.microsoft.com/office/drawing/2014/main" id="{F7C9DF74-AC69-0DEA-D4E1-10C3EC1C0D6F}"/>
              </a:ext>
            </a:extLst>
          </p:cNvPr>
          <p:cNvSpPr/>
          <p:nvPr/>
        </p:nvSpPr>
        <p:spPr>
          <a:xfrm>
            <a:off x="1059381" y="1148523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400" b="1" dirty="0">
                <a:solidFill>
                  <a:srgbClr val="1A2332"/>
                </a:solidFill>
                <a:ea typeface="Georgia" pitchFamily="34" charset="-122"/>
                <a:cs typeface="Georgia" pitchFamily="34" charset="-120"/>
              </a:rPr>
              <a:t>Découvrir des marqueurs transdiagnostiques</a:t>
            </a:r>
            <a:endParaRPr lang="fr-FR" sz="1400" dirty="0"/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57AA71AD-84B4-6467-E265-C18CF32CA0A9}"/>
              </a:ext>
            </a:extLst>
          </p:cNvPr>
          <p:cNvSpPr/>
          <p:nvPr/>
        </p:nvSpPr>
        <p:spPr>
          <a:xfrm>
            <a:off x="3827847" y="1180299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100" dirty="0">
                <a:solidFill>
                  <a:srgbClr val="5A6B7B"/>
                </a:solidFill>
                <a:ea typeface="Calibri" pitchFamily="34" charset="-122"/>
                <a:cs typeface="Calibri" pitchFamily="34" charset="-120"/>
              </a:rPr>
              <a:t>Identifier les signatures biologiques partagées entre les diagnostics et spécifiques aux phénotypes de pensées et conduites suicidaires</a:t>
            </a:r>
            <a:endParaRPr lang="fr-FR" sz="1100" dirty="0"/>
          </a:p>
        </p:txBody>
      </p:sp>
      <p:sp>
        <p:nvSpPr>
          <p:cNvPr id="32" name="Shape 7">
            <a:extLst>
              <a:ext uri="{FF2B5EF4-FFF2-40B4-BE49-F238E27FC236}">
                <a16:creationId xmlns:a16="http://schemas.microsoft.com/office/drawing/2014/main" id="{1083B8CE-FBC5-53DC-5113-FE6365801B32}"/>
              </a:ext>
            </a:extLst>
          </p:cNvPr>
          <p:cNvSpPr/>
          <p:nvPr/>
        </p:nvSpPr>
        <p:spPr>
          <a:xfrm>
            <a:off x="353127" y="199116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</p:sp>
      <p:sp>
        <p:nvSpPr>
          <p:cNvPr id="33" name="Text 8">
            <a:extLst>
              <a:ext uri="{FF2B5EF4-FFF2-40B4-BE49-F238E27FC236}">
                <a16:creationId xmlns:a16="http://schemas.microsoft.com/office/drawing/2014/main" id="{DFFED873-171B-C886-D273-83CB09AED1F7}"/>
              </a:ext>
            </a:extLst>
          </p:cNvPr>
          <p:cNvSpPr/>
          <p:nvPr/>
        </p:nvSpPr>
        <p:spPr>
          <a:xfrm>
            <a:off x="353127" y="199116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Georgia" pitchFamily="34" charset="-122"/>
                <a:cs typeface="Georgia" pitchFamily="34" charset="-120"/>
              </a:rPr>
              <a:t>2</a:t>
            </a:r>
            <a:endParaRPr lang="en-US" sz="1600" dirty="0"/>
          </a:p>
        </p:txBody>
      </p:sp>
      <p:sp>
        <p:nvSpPr>
          <p:cNvPr id="34" name="Shape 9">
            <a:extLst>
              <a:ext uri="{FF2B5EF4-FFF2-40B4-BE49-F238E27FC236}">
                <a16:creationId xmlns:a16="http://schemas.microsoft.com/office/drawing/2014/main" id="{F4444B00-0D08-729B-D5E4-41FF78ECAC07}"/>
              </a:ext>
            </a:extLst>
          </p:cNvPr>
          <p:cNvSpPr/>
          <p:nvPr/>
        </p:nvSpPr>
        <p:spPr>
          <a:xfrm>
            <a:off x="993207" y="1951094"/>
            <a:ext cx="7589520" cy="554364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5" name="Text 10">
            <a:extLst>
              <a:ext uri="{FF2B5EF4-FFF2-40B4-BE49-F238E27FC236}">
                <a16:creationId xmlns:a16="http://schemas.microsoft.com/office/drawing/2014/main" id="{B4CAF4B1-BAFE-D041-BA2B-BA74FA7A85C0}"/>
              </a:ext>
            </a:extLst>
          </p:cNvPr>
          <p:cNvSpPr/>
          <p:nvPr/>
        </p:nvSpPr>
        <p:spPr>
          <a:xfrm>
            <a:off x="1084647" y="1956606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fr-FR" sz="1400" b="1" dirty="0"/>
              <a:t>Améliorer la prédiction</a:t>
            </a:r>
            <a:endParaRPr lang="fr-FR" sz="1400" dirty="0"/>
          </a:p>
        </p:txBody>
      </p:sp>
      <p:sp>
        <p:nvSpPr>
          <p:cNvPr id="36" name="Text 11">
            <a:extLst>
              <a:ext uri="{FF2B5EF4-FFF2-40B4-BE49-F238E27FC236}">
                <a16:creationId xmlns:a16="http://schemas.microsoft.com/office/drawing/2014/main" id="{7AC5E49A-52A0-D827-E8A8-4B6D2E165060}"/>
              </a:ext>
            </a:extLst>
          </p:cNvPr>
          <p:cNvSpPr/>
          <p:nvPr/>
        </p:nvSpPr>
        <p:spPr>
          <a:xfrm>
            <a:off x="3827847" y="1956606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100" dirty="0">
                <a:solidFill>
                  <a:srgbClr val="5A6B7B"/>
                </a:solidFill>
                <a:ea typeface="Calibri" pitchFamily="34" charset="-122"/>
                <a:cs typeface="Calibri" pitchFamily="34" charset="-120"/>
              </a:rPr>
              <a:t>Construire des modèles prédictifs pour les trajectoires d'idéation suicidaire et la transition vers les crises aiguës</a:t>
            </a:r>
            <a:endParaRPr lang="fr-FR" sz="1100" dirty="0"/>
          </a:p>
        </p:txBody>
      </p:sp>
      <p:sp>
        <p:nvSpPr>
          <p:cNvPr id="37" name="Shape 12">
            <a:extLst>
              <a:ext uri="{FF2B5EF4-FFF2-40B4-BE49-F238E27FC236}">
                <a16:creationId xmlns:a16="http://schemas.microsoft.com/office/drawing/2014/main" id="{047BF91C-FD28-6C61-5CE4-66551273E418}"/>
              </a:ext>
            </a:extLst>
          </p:cNvPr>
          <p:cNvSpPr/>
          <p:nvPr/>
        </p:nvSpPr>
        <p:spPr>
          <a:xfrm>
            <a:off x="353127" y="272502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</p:sp>
      <p:sp>
        <p:nvSpPr>
          <p:cNvPr id="38" name="Text 13">
            <a:extLst>
              <a:ext uri="{FF2B5EF4-FFF2-40B4-BE49-F238E27FC236}">
                <a16:creationId xmlns:a16="http://schemas.microsoft.com/office/drawing/2014/main" id="{27B9CE1B-3153-FC5D-66A2-30F89E9ABE52}"/>
              </a:ext>
            </a:extLst>
          </p:cNvPr>
          <p:cNvSpPr/>
          <p:nvPr/>
        </p:nvSpPr>
        <p:spPr>
          <a:xfrm>
            <a:off x="353127" y="2713748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Georgia" pitchFamily="34" charset="-122"/>
                <a:cs typeface="Georgia" pitchFamily="34" charset="-120"/>
              </a:rPr>
              <a:t>3</a:t>
            </a:r>
            <a:endParaRPr lang="en-US" sz="1600" dirty="0"/>
          </a:p>
        </p:txBody>
      </p:sp>
      <p:sp>
        <p:nvSpPr>
          <p:cNvPr id="39" name="Shape 14">
            <a:extLst>
              <a:ext uri="{FF2B5EF4-FFF2-40B4-BE49-F238E27FC236}">
                <a16:creationId xmlns:a16="http://schemas.microsoft.com/office/drawing/2014/main" id="{3221B418-C9F4-E42B-B8A6-A6F8905FADBA}"/>
              </a:ext>
            </a:extLst>
          </p:cNvPr>
          <p:cNvSpPr/>
          <p:nvPr/>
        </p:nvSpPr>
        <p:spPr>
          <a:xfrm>
            <a:off x="1017656" y="2727667"/>
            <a:ext cx="7589520" cy="540000"/>
          </a:xfrm>
          <a:prstGeom prst="rect">
            <a:avLst/>
          </a:prstGeom>
          <a:solidFill>
            <a:srgbClr val="F0F5F7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40" name="Text 15">
            <a:extLst>
              <a:ext uri="{FF2B5EF4-FFF2-40B4-BE49-F238E27FC236}">
                <a16:creationId xmlns:a16="http://schemas.microsoft.com/office/drawing/2014/main" id="{667A60BE-5981-7AEA-9A10-48282042070B}"/>
              </a:ext>
            </a:extLst>
          </p:cNvPr>
          <p:cNvSpPr/>
          <p:nvPr/>
        </p:nvSpPr>
        <p:spPr>
          <a:xfrm>
            <a:off x="1142592" y="2693763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400" b="1" dirty="0">
                <a:solidFill>
                  <a:srgbClr val="1A2332"/>
                </a:solidFill>
                <a:ea typeface="Georgia" pitchFamily="34" charset="-122"/>
                <a:cs typeface="Georgia" pitchFamily="34" charset="-120"/>
              </a:rPr>
              <a:t>Caractériser l'hétérogénéité</a:t>
            </a:r>
            <a:endParaRPr lang="fr-FR" sz="1400" dirty="0"/>
          </a:p>
        </p:txBody>
      </p:sp>
      <p:sp>
        <p:nvSpPr>
          <p:cNvPr id="41" name="Text 16">
            <a:extLst>
              <a:ext uri="{FF2B5EF4-FFF2-40B4-BE49-F238E27FC236}">
                <a16:creationId xmlns:a16="http://schemas.microsoft.com/office/drawing/2014/main" id="{770C144B-1D84-3CBD-7268-962ADBFBA0C5}"/>
              </a:ext>
            </a:extLst>
          </p:cNvPr>
          <p:cNvSpPr/>
          <p:nvPr/>
        </p:nvSpPr>
        <p:spPr>
          <a:xfrm>
            <a:off x="3827847" y="2718071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100" dirty="0">
                <a:solidFill>
                  <a:srgbClr val="5A6B7B"/>
                </a:solidFill>
                <a:ea typeface="Calibri" pitchFamily="34" charset="-122"/>
                <a:cs typeface="Calibri" pitchFamily="34" charset="-120"/>
              </a:rPr>
              <a:t>Identifier des sous-types biologiquement et cliniquement pertinents</a:t>
            </a:r>
            <a:endParaRPr lang="fr-FR" sz="1100" dirty="0"/>
          </a:p>
        </p:txBody>
      </p:sp>
      <p:sp>
        <p:nvSpPr>
          <p:cNvPr id="42" name="Shape 17">
            <a:extLst>
              <a:ext uri="{FF2B5EF4-FFF2-40B4-BE49-F238E27FC236}">
                <a16:creationId xmlns:a16="http://schemas.microsoft.com/office/drawing/2014/main" id="{6AC27CFD-B135-7CCE-48D5-A9A539EDF1FE}"/>
              </a:ext>
            </a:extLst>
          </p:cNvPr>
          <p:cNvSpPr/>
          <p:nvPr/>
        </p:nvSpPr>
        <p:spPr>
          <a:xfrm>
            <a:off x="366873" y="3436335"/>
            <a:ext cx="457200" cy="457200"/>
          </a:xfrm>
          <a:prstGeom prst="ellipse">
            <a:avLst/>
          </a:prstGeom>
          <a:solidFill>
            <a:srgbClr val="0070C0"/>
          </a:solidFill>
          <a:ln/>
        </p:spPr>
      </p:sp>
      <p:sp>
        <p:nvSpPr>
          <p:cNvPr id="43" name="Text 18">
            <a:extLst>
              <a:ext uri="{FF2B5EF4-FFF2-40B4-BE49-F238E27FC236}">
                <a16:creationId xmlns:a16="http://schemas.microsoft.com/office/drawing/2014/main" id="{4CCD9B14-0222-8B0B-E97D-454A8E4EF743}"/>
              </a:ext>
            </a:extLst>
          </p:cNvPr>
          <p:cNvSpPr/>
          <p:nvPr/>
        </p:nvSpPr>
        <p:spPr>
          <a:xfrm>
            <a:off x="366873" y="3436335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Georgia" pitchFamily="34" charset="-122"/>
                <a:cs typeface="Georgia" pitchFamily="34" charset="-120"/>
              </a:rPr>
              <a:t>4</a:t>
            </a:r>
            <a:endParaRPr lang="en-US" sz="1600" dirty="0"/>
          </a:p>
        </p:txBody>
      </p:sp>
      <p:sp>
        <p:nvSpPr>
          <p:cNvPr id="44" name="Shape 19">
            <a:extLst>
              <a:ext uri="{FF2B5EF4-FFF2-40B4-BE49-F238E27FC236}">
                <a16:creationId xmlns:a16="http://schemas.microsoft.com/office/drawing/2014/main" id="{AB525CD3-DEAE-54A2-5AB0-2D9B2EC4FAC1}"/>
              </a:ext>
            </a:extLst>
          </p:cNvPr>
          <p:cNvSpPr/>
          <p:nvPr/>
        </p:nvSpPr>
        <p:spPr>
          <a:xfrm>
            <a:off x="1017656" y="3458156"/>
            <a:ext cx="7589520" cy="546446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45" name="Text 20">
            <a:extLst>
              <a:ext uri="{FF2B5EF4-FFF2-40B4-BE49-F238E27FC236}">
                <a16:creationId xmlns:a16="http://schemas.microsoft.com/office/drawing/2014/main" id="{55E04B6F-C15F-DD90-960C-01F7C86EE014}"/>
              </a:ext>
            </a:extLst>
          </p:cNvPr>
          <p:cNvSpPr/>
          <p:nvPr/>
        </p:nvSpPr>
        <p:spPr>
          <a:xfrm>
            <a:off x="1084647" y="3430501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400" b="1" dirty="0">
                <a:solidFill>
                  <a:srgbClr val="1A2332"/>
                </a:solidFill>
                <a:ea typeface="Georgia" pitchFamily="34" charset="-122"/>
                <a:cs typeface="Georgia" pitchFamily="34" charset="-120"/>
              </a:rPr>
              <a:t>Distinguer état vs trait</a:t>
            </a:r>
            <a:endParaRPr lang="fr-FR" sz="1400" dirty="0"/>
          </a:p>
        </p:txBody>
      </p:sp>
      <p:sp>
        <p:nvSpPr>
          <p:cNvPr id="46" name="Text 21">
            <a:extLst>
              <a:ext uri="{FF2B5EF4-FFF2-40B4-BE49-F238E27FC236}">
                <a16:creationId xmlns:a16="http://schemas.microsoft.com/office/drawing/2014/main" id="{FD381FFE-EC99-B2C3-97D0-22A06018ACEF}"/>
              </a:ext>
            </a:extLst>
          </p:cNvPr>
          <p:cNvSpPr/>
          <p:nvPr/>
        </p:nvSpPr>
        <p:spPr>
          <a:xfrm>
            <a:off x="3807983" y="3455972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100" dirty="0">
                <a:solidFill>
                  <a:srgbClr val="5A6B7B"/>
                </a:solidFill>
                <a:ea typeface="Calibri" pitchFamily="34" charset="-122"/>
                <a:cs typeface="Calibri" pitchFamily="34" charset="-120"/>
              </a:rPr>
              <a:t>Séparer les marqueurs de vulnérabilité stable des marqueurs dynamiques d'état</a:t>
            </a:r>
            <a:endParaRPr lang="fr-FR" sz="1100" dirty="0"/>
          </a:p>
        </p:txBody>
      </p:sp>
      <p:sp>
        <p:nvSpPr>
          <p:cNvPr id="47" name="Shape 22">
            <a:extLst>
              <a:ext uri="{FF2B5EF4-FFF2-40B4-BE49-F238E27FC236}">
                <a16:creationId xmlns:a16="http://schemas.microsoft.com/office/drawing/2014/main" id="{FFF35AB2-E621-E55B-460E-929CA29BBF6D}"/>
              </a:ext>
            </a:extLst>
          </p:cNvPr>
          <p:cNvSpPr/>
          <p:nvPr/>
        </p:nvSpPr>
        <p:spPr>
          <a:xfrm>
            <a:off x="366873" y="4128795"/>
            <a:ext cx="457200" cy="457200"/>
          </a:xfrm>
          <a:prstGeom prst="ellipse">
            <a:avLst/>
          </a:prstGeom>
          <a:solidFill>
            <a:srgbClr val="0070C0"/>
          </a:solidFill>
          <a:ln/>
        </p:spPr>
      </p:sp>
      <p:sp>
        <p:nvSpPr>
          <p:cNvPr id="48" name="Text 23">
            <a:extLst>
              <a:ext uri="{FF2B5EF4-FFF2-40B4-BE49-F238E27FC236}">
                <a16:creationId xmlns:a16="http://schemas.microsoft.com/office/drawing/2014/main" id="{42FADE97-9933-992B-61D2-76C51D57FA85}"/>
              </a:ext>
            </a:extLst>
          </p:cNvPr>
          <p:cNvSpPr/>
          <p:nvPr/>
        </p:nvSpPr>
        <p:spPr>
          <a:xfrm>
            <a:off x="366873" y="4128795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Georgia" pitchFamily="34" charset="-122"/>
                <a:cs typeface="Georgia" pitchFamily="34" charset="-120"/>
              </a:rPr>
              <a:t>5</a:t>
            </a:r>
            <a:endParaRPr lang="en-US" sz="1600" dirty="0"/>
          </a:p>
        </p:txBody>
      </p:sp>
      <p:sp>
        <p:nvSpPr>
          <p:cNvPr id="49" name="Shape 24">
            <a:extLst>
              <a:ext uri="{FF2B5EF4-FFF2-40B4-BE49-F238E27FC236}">
                <a16:creationId xmlns:a16="http://schemas.microsoft.com/office/drawing/2014/main" id="{B84AB7B5-907B-8167-85A3-77EC4C2A78B6}"/>
              </a:ext>
            </a:extLst>
          </p:cNvPr>
          <p:cNvSpPr/>
          <p:nvPr/>
        </p:nvSpPr>
        <p:spPr>
          <a:xfrm>
            <a:off x="990734" y="4157490"/>
            <a:ext cx="7589520" cy="515574"/>
          </a:xfrm>
          <a:prstGeom prst="rect">
            <a:avLst/>
          </a:prstGeom>
          <a:solidFill>
            <a:srgbClr val="F0F5F7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50" name="Text 25">
            <a:extLst>
              <a:ext uri="{FF2B5EF4-FFF2-40B4-BE49-F238E27FC236}">
                <a16:creationId xmlns:a16="http://schemas.microsoft.com/office/drawing/2014/main" id="{86ACDE0A-2BBD-254E-19C0-A1BFD729BCCA}"/>
              </a:ext>
            </a:extLst>
          </p:cNvPr>
          <p:cNvSpPr/>
          <p:nvPr/>
        </p:nvSpPr>
        <p:spPr>
          <a:xfrm>
            <a:off x="1129131" y="4094558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400" b="1" dirty="0">
                <a:solidFill>
                  <a:srgbClr val="1A2332"/>
                </a:solidFill>
                <a:ea typeface="Georgia" pitchFamily="34" charset="-122"/>
                <a:cs typeface="Georgia" pitchFamily="34" charset="-120"/>
              </a:rPr>
              <a:t>Cartographier les voies convergentes</a:t>
            </a:r>
            <a:endParaRPr lang="fr-FR" sz="1400" dirty="0"/>
          </a:p>
        </p:txBody>
      </p:sp>
      <p:sp>
        <p:nvSpPr>
          <p:cNvPr id="51" name="Text 26">
            <a:extLst>
              <a:ext uri="{FF2B5EF4-FFF2-40B4-BE49-F238E27FC236}">
                <a16:creationId xmlns:a16="http://schemas.microsoft.com/office/drawing/2014/main" id="{00E87254-D6A9-4837-83FA-ADFCEE6743A9}"/>
              </a:ext>
            </a:extLst>
          </p:cNvPr>
          <p:cNvSpPr/>
          <p:nvPr/>
        </p:nvSpPr>
        <p:spPr>
          <a:xfrm>
            <a:off x="3827847" y="4117022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1100" dirty="0">
                <a:solidFill>
                  <a:srgbClr val="5A6B7B"/>
                </a:solidFill>
                <a:ea typeface="Calibri" pitchFamily="34" charset="-122"/>
                <a:cs typeface="Calibri" pitchFamily="34" charset="-120"/>
              </a:rPr>
              <a:t>Identifier des cibles biologiquement plausibles et potentiellement traitables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65248426"/>
      </p:ext>
    </p:extLst>
  </p:cSld>
  <p:clrMapOvr>
    <a:masterClrMapping/>
  </p:clrMapOvr>
</p:sld>
</file>

<file path=ppt/theme/theme1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FRANCE 2030</Template>
  <TotalTime>439</TotalTime>
  <Words>1706</Words>
  <Application>Microsoft Macintosh PowerPoint</Application>
  <PresentationFormat>On-screen Show (16:9)</PresentationFormat>
  <Paragraphs>364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Georgia</vt:lpstr>
      <vt:lpstr>Marianne</vt:lpstr>
      <vt:lpstr>Marianne Medium</vt:lpstr>
      <vt:lpstr>Tahoma</vt:lpstr>
      <vt:lpstr>Wingdings</vt:lpstr>
      <vt:lpstr>FRANCE 2030</vt:lpstr>
      <vt:lpstr>Pensées et conduites suicidaires : une dimension transdiagnostique pour la psychiatrie de précision</vt:lpstr>
      <vt:lpstr>Pourquoi les pensées et conduites suicidaires doivent être une dimension du PEPR PROPSY</vt:lpstr>
      <vt:lpstr>Pourquoi les pensées et conduites suicidaires peuvent affiner la nosologie psychiatrique </vt:lpstr>
      <vt:lpstr>Définir les pensées et conduites suicidaires</vt:lpstr>
      <vt:lpstr>Frontière scientifique actuelle</vt:lpstr>
      <vt:lpstr>Données préliminaires : comprendre l'hétérogénéité</vt:lpstr>
      <vt:lpstr>Suicidologie de précision en cours</vt:lpstr>
      <vt:lpstr>Pourquoi French Minds est la bonne plateforme</vt:lpstr>
      <vt:lpstr>French Minds : objectifs pour la dimension pensées et conduites suicidaires</vt:lpstr>
      <vt:lpstr>Mesures dans French Minds</vt:lpstr>
      <vt:lpstr>Plan analytique et impact : 2026–2030 </vt:lpstr>
      <vt:lpstr>PowerPoint Presentation</vt:lpstr>
      <vt:lpstr>Retrouvez toutes nos actualités</vt:lpstr>
    </vt:vector>
  </TitlesOfParts>
  <Manager>FRANCE 2030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2 lignes maximum</dc:title>
  <dc:subject>FRANCE 2030</dc:subject>
  <dc:creator>Martial Kurtz</dc:creator>
  <cp:lastModifiedBy>Aiste Lengvenyte</cp:lastModifiedBy>
  <cp:revision>17</cp:revision>
  <dcterms:created xsi:type="dcterms:W3CDTF">2023-07-26T21:32:17Z</dcterms:created>
  <dcterms:modified xsi:type="dcterms:W3CDTF">2026-04-01T08:43:13Z</dcterms:modified>
</cp:coreProperties>
</file>