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1" r:id="rId3"/>
  </p:sldMasterIdLst>
  <p:notesMasterIdLst>
    <p:notesMasterId r:id="rId41"/>
  </p:notesMasterIdLst>
  <p:sldIdLst>
    <p:sldId id="2147376199" r:id="rId4"/>
    <p:sldId id="478" r:id="rId5"/>
    <p:sldId id="569" r:id="rId6"/>
    <p:sldId id="477" r:id="rId7"/>
    <p:sldId id="2147376202" r:id="rId8"/>
    <p:sldId id="2147376200" r:id="rId9"/>
    <p:sldId id="2147376232" r:id="rId10"/>
    <p:sldId id="2147376233" r:id="rId11"/>
    <p:sldId id="313" r:id="rId12"/>
    <p:sldId id="2147376201" r:id="rId13"/>
    <p:sldId id="2147376157" r:id="rId14"/>
    <p:sldId id="2147376158" r:id="rId15"/>
    <p:sldId id="2147376159" r:id="rId16"/>
    <p:sldId id="2147376160" r:id="rId17"/>
    <p:sldId id="2147376289" r:id="rId18"/>
    <p:sldId id="2147376295" r:id="rId19"/>
    <p:sldId id="2147376294" r:id="rId20"/>
    <p:sldId id="2147376285" r:id="rId21"/>
    <p:sldId id="2147376286" r:id="rId22"/>
    <p:sldId id="2147376287" r:id="rId23"/>
    <p:sldId id="2147376203" r:id="rId24"/>
    <p:sldId id="2147376299" r:id="rId25"/>
    <p:sldId id="415" r:id="rId26"/>
    <p:sldId id="2147376293" r:id="rId27"/>
    <p:sldId id="413" r:id="rId28"/>
    <p:sldId id="416" r:id="rId29"/>
    <p:sldId id="414" r:id="rId30"/>
    <p:sldId id="417" r:id="rId31"/>
    <p:sldId id="461" r:id="rId32"/>
    <p:sldId id="2147376290" r:id="rId33"/>
    <p:sldId id="2147376288" r:id="rId34"/>
    <p:sldId id="2147376197" r:id="rId35"/>
    <p:sldId id="299" r:id="rId36"/>
    <p:sldId id="303" r:id="rId37"/>
    <p:sldId id="2147376300" r:id="rId38"/>
    <p:sldId id="2147376296" r:id="rId39"/>
    <p:sldId id="2147376298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>
        <p:scale>
          <a:sx n="89" d="100"/>
          <a:sy n="89" d="100"/>
        </p:scale>
        <p:origin x="40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5FC10-8025-471B-BEF9-E8B9AF3DDFC6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EAC89-348A-41E0-9793-6BFC0CC5B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45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042A87-4CAF-A61B-A863-20152D79AD40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F7146-943A-1F0C-48D1-86333D5A11D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BA4CA4-7A2B-8631-F571-C3E0F1DCA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5F7DF-57D6-E9CE-8344-8D161C6822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A2E2E-126A-8646-0039-834177AAD4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CA181-C50E-F800-260C-D16FAD194877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2752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35E1B-162E-B51D-955B-63398D5F0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DDDF2D0-7A9D-B8EF-7D2D-13A51A92D8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6A4E46A-6538-5A99-61B6-F80364C17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2EDEAF-0277-E66E-BC31-EAF475BFD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FEC75-1DB4-7F45-AA1F-6245DEC2A17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387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FD296-B3E3-B639-ECB6-A31EA7A20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C4CC64F-98CF-8480-E5B1-23E3EF62D9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A8C690C-11DB-E9ED-4EF2-44130F83C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5A6396-D10D-7E7F-E43F-915D5CC0D8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FEC75-1DB4-7F45-AA1F-6245DEC2A17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611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8BDD6-6E54-6A9F-E63C-959E2D29BE4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15C42D-9E9F-0D55-22D3-D6373F6540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0248BC-2266-65CA-7293-7416B59F3E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3C6DB-B4FB-F295-D677-8A1DBD09D9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CA181-C50E-F800-260C-D16FAD194877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273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EA6AB-AE28-D166-1675-18B508447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0831675-7B78-6E6D-2F4C-09F1C04A2C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74A076F-F71F-E94A-C6A8-946142FE3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A5056A-D1D8-5A30-BBE5-E45AE72FD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FEC75-1DB4-7F45-AA1F-6245DEC2A17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6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CA181-C50E-F800-260C-D16FAD194877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2034C-EC60-D79A-35D3-AD5390DC8A0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6BF32C-6BE6-CA2A-B185-B42581665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DD57B0-7405-C62E-0E78-C2BCF41964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D886A-F79F-00B4-BC01-3ABA8C4A10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CA181-C50E-F800-260C-D16FAD194877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809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A8FD9-A00E-AA0D-5C99-C18BC1E51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9399B5F-17B4-8576-FC21-C5BE3E800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1F1FDDC-4108-16D2-C546-C807D5174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25A7C5-43AD-DDD6-8621-BBD8082FF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59B3B-AEFD-4DB9-AF4D-4B561E891C20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20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59B3B-AEFD-4DB9-AF4D-4B561E891C20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436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47FF2-C10D-7CCA-3989-6C6A4C41A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D2348EB-8DEE-3DD9-6CCC-59FE3983F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39F004E-BC44-95F2-20BA-E318D7725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C4B14F-51E7-13AB-F8EF-19025756D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59B3B-AEFD-4DB9-AF4D-4B561E891C20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949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AD643-1851-F212-965B-0B65B5505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74A208B-5FB8-AB70-E9E5-5BA4F2E08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36702C5-825E-549D-66BB-EE7FA747C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B38CB5-D5AC-D449-3E80-4B34C575A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59B3B-AEFD-4DB9-AF4D-4B561E891C20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090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FC1AA-3A78-3A50-8614-322AC22D0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8C742D7-B023-D4FE-CFB1-57A90D956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9528A9A-5575-1A32-0A4F-FAD626107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B9F617-079F-5564-22FE-614A05CB7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59B3B-AEFD-4DB9-AF4D-4B561E891C20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79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4FBAE-CFC8-8F3F-111A-10223A7DB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B9B028D-51B1-AD88-BBA9-AC94EBC35D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009E629-D8D3-7E07-7BF1-3D05D2017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D7A710-FCBA-E799-36D8-43937091E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59B3B-AEFD-4DB9-AF4D-4B561E891C20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5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mobile.twitter.com/BrunoBonnellOff" TargetMode="External"/><Relationship Id="rId3" Type="http://schemas.openxmlformats.org/officeDocument/2006/relationships/image" Target="../media/image11.svg"/><Relationship Id="rId7" Type="http://schemas.openxmlformats.org/officeDocument/2006/relationships/hyperlink" Target="https://www.instagram.com/gouvernementfr/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linkedin.com/groups/12732443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3B2FFE-3A16-133A-7439-9133006B6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4079B3-9F4B-7996-6245-53BA8FA5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8F6E31-DEC4-C908-D254-01C887EE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A121-6791-46A9-A243-C21E8ABC3374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FCA45E-C995-666A-8DA8-855D0204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8F5F34-A679-AE38-BD28-D78AAA60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CA01-99EC-45A0-B39C-44152E286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33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B6B8E-CCD4-2747-1176-EAC798C8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13CEC7-FA42-75DA-3A12-71D357B9B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5E0575-6111-CEA1-B55A-E9B08407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A121-6791-46A9-A243-C21E8ABC3374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0F9F69-6C01-DFD8-AD63-F294C73AA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C0C3AF-C952-396C-4ECA-8BCD2464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CA01-99EC-45A0-B39C-44152E286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43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043485C-5882-ED14-B244-513525824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784BBF-A6A0-ECE8-9C43-BA8A4149C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2B7B5D-44C4-ED81-3555-790341F0A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A121-6791-46A9-A243-C21E8ABC3374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40DC39-7AA9-29E9-600C-443CFE9C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0DB707-6682-482E-8A07-B5D4C522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CA01-99EC-45A0-B39C-44152E286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345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ature, lumière, objet d’extérieur, ciel nocturne&#10;&#10;Description générée automatiquement"/>
          <p:cNvPicPr>
            <a:picLocks noChangeAspect="1"/>
          </p:cNvPicPr>
          <p:nvPr userDrawn="1"/>
        </p:nvPicPr>
        <p:blipFill>
          <a:blip r:embed="rId2"/>
          <a:srcRect l="786" r="1" b="444"/>
          <a:stretch/>
        </p:blipFill>
        <p:spPr bwMode="gray">
          <a:xfrm>
            <a:off x="493184" y="1431462"/>
            <a:ext cx="11698816" cy="4948172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849053" y="3362901"/>
            <a:ext cx="8862947" cy="769441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lIns="468000" anchor="ctr" anchorCtr="0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86DA40E-957B-824A-8EF1-CA26ACD8029B}" type="datetime1">
              <a:rPr lang="fr-FR"/>
              <a:t>01/04/2026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2112000" y="567601"/>
            <a:ext cx="9600000" cy="480000"/>
          </a:xfrm>
        </p:spPr>
        <p:txBody>
          <a:bodyPr/>
          <a:lstStyle>
            <a:lvl1pPr>
              <a:defRPr sz="1467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480000" y="326172"/>
            <a:ext cx="856811" cy="936457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503712" y="4431865"/>
            <a:ext cx="7584843" cy="16319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 de la présentation</a:t>
            </a:r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93911" y="3263853"/>
            <a:ext cx="1915421" cy="10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63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qu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3A3-3632-4DC3-938B-C19BC1964DBC}" type="datetime1">
              <a:rPr lang="fr-FR" smtClean="0"/>
              <a:pPr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E42F-C915-4F39-9162-A1AFC63CA391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F692729-2EF7-9B45-9A75-D1CEF06FD03D}"/>
              </a:ext>
            </a:extLst>
          </p:cNvPr>
          <p:cNvCxnSpPr>
            <a:cxnSpLocks/>
          </p:cNvCxnSpPr>
          <p:nvPr userDrawn="1"/>
        </p:nvCxnSpPr>
        <p:spPr>
          <a:xfrm>
            <a:off x="426084" y="116632"/>
            <a:ext cx="0" cy="853271"/>
          </a:xfrm>
          <a:prstGeom prst="line">
            <a:avLst/>
          </a:prstGeom>
          <a:ln w="57150">
            <a:solidFill>
              <a:srgbClr val="EE7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5">
            <a:extLst>
              <a:ext uri="{FF2B5EF4-FFF2-40B4-BE49-F238E27FC236}">
                <a16:creationId xmlns:a16="http://schemas.microsoft.com/office/drawing/2014/main" id="{2E004790-5A63-EA44-B8B5-D435BBB1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E1F6D811-BEC7-E146-9382-EE363F4668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70" y="1412776"/>
            <a:ext cx="1137726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 (texte)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47958529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3A3-3632-4DC3-938B-C19BC1964DBC}" type="datetime1">
              <a:rPr lang="fr-FR" smtClean="0"/>
              <a:pPr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E42F-C915-4F39-9162-A1AFC63CA391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F692729-2EF7-9B45-9A75-D1CEF06FD03D}"/>
              </a:ext>
            </a:extLst>
          </p:cNvPr>
          <p:cNvCxnSpPr>
            <a:cxnSpLocks/>
          </p:cNvCxnSpPr>
          <p:nvPr userDrawn="1"/>
        </p:nvCxnSpPr>
        <p:spPr>
          <a:xfrm>
            <a:off x="426084" y="116632"/>
            <a:ext cx="0" cy="853271"/>
          </a:xfrm>
          <a:prstGeom prst="line">
            <a:avLst/>
          </a:prstGeom>
          <a:ln w="57150">
            <a:solidFill>
              <a:srgbClr val="EE7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5">
            <a:extLst>
              <a:ext uri="{FF2B5EF4-FFF2-40B4-BE49-F238E27FC236}">
                <a16:creationId xmlns:a16="http://schemas.microsoft.com/office/drawing/2014/main" id="{2E004790-5A63-EA44-B8B5-D435BBB1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5038009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2BD6-4565-402F-91DF-F30B3C3D8187}" type="datetime1">
              <a:rPr lang="fr-FR" smtClean="0"/>
              <a:pPr/>
              <a:t>01/04/2026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E42F-C915-4F39-9162-A1AFC63CA39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38D0D6C-E26D-264C-B5C6-47B83A18A7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370" y="1412776"/>
            <a:ext cx="5616622" cy="475252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019814E-AD1D-F64C-8AE6-341730AC46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1412776"/>
            <a:ext cx="5616622" cy="475252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2E28F7FF-B2C2-E24D-AAA8-D119C2672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16631"/>
            <a:ext cx="10945214" cy="85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48408668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EA48-B154-4C5E-862D-FDB1C7CA1B73}" type="datetime1">
              <a:rPr lang="fr-FR" smtClean="0"/>
              <a:pPr/>
              <a:t>01/04/2026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E42F-C915-4F39-9162-A1AFC63CA39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0D1C5B3A-5079-834F-BCFA-3DC67270DB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368" y="1413916"/>
            <a:ext cx="4968875" cy="475138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E0AC887-5FBC-BF43-8006-84040A4EFB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91944" y="1413915"/>
            <a:ext cx="6192686" cy="475138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4"/>
            <a:endParaRPr lang="fr-FR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A7CE2840-C448-524A-80BC-48C191166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16631"/>
            <a:ext cx="10945214" cy="85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45904576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22EF-E360-468C-A373-05AF5FBC136F}" type="datetime1">
              <a:rPr lang="fr-FR" smtClean="0"/>
              <a:pPr/>
              <a:t>01/04/2026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E42F-C915-4F39-9162-A1AFC63CA39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graphique 10">
            <a:extLst>
              <a:ext uri="{FF2B5EF4-FFF2-40B4-BE49-F238E27FC236}">
                <a16:creationId xmlns:a16="http://schemas.microsoft.com/office/drawing/2014/main" id="{542A5EFC-3E6D-6D4A-9148-39C2C18B2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07368" y="1412776"/>
            <a:ext cx="4176712" cy="4448274"/>
          </a:xfrm>
        </p:spPr>
        <p:txBody>
          <a:bodyPr/>
          <a:lstStyle>
            <a:lvl1pPr>
              <a:buNone/>
              <a:defRPr/>
            </a:lvl1pPr>
          </a:lstStyle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68E5CE1-E867-C144-A285-8918B7DB73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71864" y="1412776"/>
            <a:ext cx="6912766" cy="444827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1E98D02F-D1B9-B54B-9DA7-52FABD0F2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16631"/>
            <a:ext cx="10945214" cy="85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54357098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78984" y="1412776"/>
            <a:ext cx="7105646" cy="46576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E658-ABF9-4D99-9C7B-C7B7B14EB6B5}" type="datetime1">
              <a:rPr lang="fr-FR" smtClean="0"/>
              <a:pPr/>
              <a:t>01/04/2026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E42F-C915-4F39-9162-A1AFC63CA39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0C59847-E319-784E-B9A4-4600644BF1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368" y="1412776"/>
            <a:ext cx="4019550" cy="46576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653B679D-F65D-BE4C-82B7-0938C35C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16631"/>
            <a:ext cx="10945214" cy="85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42500187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978BF1-F677-4220-AA7A-A790B89D8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D65E21-44F1-FFD7-EF62-58888028D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0F1084-FB0D-BE63-07E8-CBC4C289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E932-5300-4809-A37D-30A29A43E05F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739BF4-83C4-7CD4-C286-C45BEBA27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6B58EA-E8A5-531B-C75A-3ECE639C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2275-C218-4B70-9790-2130593A2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3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1F550E-68C9-6FE8-EF3B-A6764BC0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206F56-1001-E3A4-9E9A-D9387179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CC5B04-A018-2108-DA0F-D26F853D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A121-6791-46A9-A243-C21E8ABC3374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61362D-502A-F374-A5B6-B57622C0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E0BB3-B8C8-8DFD-2A4D-ABAC3F08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CA01-99EC-45A0-B39C-44152E286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186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ature, lumière, objet d’extérieur, ciel nocturne&#10;&#10;Description générée automatiquement"/>
          <p:cNvPicPr>
            <a:picLocks noChangeAspect="1"/>
          </p:cNvPicPr>
          <p:nvPr userDrawn="1"/>
        </p:nvPicPr>
        <p:blipFill>
          <a:blip r:embed="rId2"/>
          <a:srcRect l="786" r="1" b="444"/>
          <a:stretch/>
        </p:blipFill>
        <p:spPr bwMode="gray">
          <a:xfrm>
            <a:off x="493184" y="1431462"/>
            <a:ext cx="11698816" cy="4948172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849053" y="3491141"/>
            <a:ext cx="8862947" cy="512961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lIns="468000" anchor="ctr" anchorCtr="0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86DA40E-957B-824A-8EF1-CA26ACD8029B}" type="datetime1">
              <a:rPr lang="fr-FR"/>
              <a:t>01/04/2026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2112000" y="567601"/>
            <a:ext cx="9600000" cy="480000"/>
          </a:xfrm>
        </p:spPr>
        <p:txBody>
          <a:bodyPr/>
          <a:lstStyle>
            <a:lvl1pPr>
              <a:defRPr sz="1467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480000" y="326172"/>
            <a:ext cx="856811" cy="936457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503712" y="4431865"/>
            <a:ext cx="7584843" cy="16319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 de la présentation</a:t>
            </a:r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93911" y="3263853"/>
            <a:ext cx="1915421" cy="10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74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517" y="2336412"/>
            <a:ext cx="3360000" cy="3600000"/>
          </a:xfrm>
        </p:spPr>
        <p:txBody>
          <a:bodyPr/>
          <a:lstStyle>
            <a:lvl1pPr marL="357708" indent="-357708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599002" indent="-241294">
              <a:spcAft>
                <a:spcPts val="1067"/>
              </a:spcAft>
              <a:buFont typeface="+mj-lt"/>
              <a:buAutoNum type="arabicPeriod"/>
              <a:defRPr/>
            </a:lvl2pPr>
            <a:lvl3pPr marL="715415" indent="0">
              <a:buNone/>
              <a:defRPr/>
            </a:lvl3pPr>
            <a:lvl4pPr marL="715415" indent="0">
              <a:buNone/>
              <a:defRPr/>
            </a:lvl4pPr>
            <a:lvl5pPr marL="71541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161600"/>
            <a:ext cx="11232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Sommaire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9C439659-9259-BA44-B592-6AD8704D0F33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5759" y="2336412"/>
            <a:ext cx="3360000" cy="3600000"/>
          </a:xfrm>
        </p:spPr>
        <p:txBody>
          <a:bodyPr/>
          <a:lstStyle>
            <a:lvl1pPr marL="357708" indent="-357708">
              <a:spcBef>
                <a:spcPts val="533"/>
              </a:spcBef>
              <a:spcAft>
                <a:spcPts val="1067"/>
              </a:spcAft>
              <a:buFont typeface="+mj-lt"/>
              <a:buAutoNum type="arabicPeriod" startAt="2"/>
              <a:defRPr b="1"/>
            </a:lvl1pPr>
            <a:lvl2pPr marL="662501" indent="-304792">
              <a:spcAft>
                <a:spcPts val="1067"/>
              </a:spcAft>
              <a:buFont typeface="+mj-lt"/>
              <a:buAutoNum type="arabicPeriod"/>
              <a:defRPr/>
            </a:lvl2pPr>
            <a:lvl3pPr marL="715415" indent="0">
              <a:buNone/>
              <a:defRPr/>
            </a:lvl3pPr>
            <a:lvl4pPr marL="715415" indent="0">
              <a:buNone/>
              <a:defRPr/>
            </a:lvl4pPr>
            <a:lvl5pPr marL="71541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336412"/>
            <a:ext cx="3360000" cy="3600000"/>
          </a:xfrm>
        </p:spPr>
        <p:txBody>
          <a:bodyPr/>
          <a:lstStyle>
            <a:lvl1pPr marL="357708" indent="-357708">
              <a:spcBef>
                <a:spcPts val="533"/>
              </a:spcBef>
              <a:spcAft>
                <a:spcPts val="1067"/>
              </a:spcAft>
              <a:buFont typeface="+mj-lt"/>
              <a:buAutoNum type="arabicPeriod" startAt="3"/>
              <a:defRPr b="1"/>
            </a:lvl1pPr>
            <a:lvl2pPr marL="662501" indent="-304792">
              <a:spcAft>
                <a:spcPts val="1067"/>
              </a:spcAft>
              <a:buFont typeface="+mj-lt"/>
              <a:buAutoNum type="arabicPeriod"/>
              <a:defRPr/>
            </a:lvl2pPr>
            <a:lvl3pPr marL="715415" indent="0">
              <a:buNone/>
              <a:defRPr/>
            </a:lvl3pPr>
            <a:lvl4pPr marL="715415" indent="0">
              <a:buNone/>
              <a:defRPr/>
            </a:lvl4pPr>
            <a:lvl5pPr marL="71541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4300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941917"/>
            <a:ext cx="12192000" cy="5916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28876"/>
            <a:ext cx="11232000" cy="4448253"/>
          </a:xfrm>
        </p:spPr>
        <p:txBody>
          <a:bodyPr anchor="ctr" anchorCtr="0"/>
          <a:lstStyle>
            <a:lvl1pPr marL="719982" indent="-719982">
              <a:buFont typeface="+mj-lt"/>
              <a:buAutoNum type="arabicPeriod"/>
              <a:defRPr sz="44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74FDF2-B9D1-D340-8240-2D547E49A0F2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794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0" y="940815"/>
            <a:ext cx="12192000" cy="59171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28876"/>
            <a:ext cx="11232000" cy="4448253"/>
          </a:xfrm>
        </p:spPr>
        <p:txBody>
          <a:bodyPr anchor="ctr" anchorCtr="0"/>
          <a:lstStyle>
            <a:lvl1pPr marL="719982" indent="-719982">
              <a:buFont typeface="+mj-lt"/>
              <a:buAutoNum type="arabicPeriod"/>
              <a:defRPr sz="44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B4243E-5BFC-EB40-923F-E0D0C8E9CC1F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959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rcRect l="114" r="114"/>
          <a:stretch/>
        </p:blipFill>
        <p:spPr bwMode="gray">
          <a:xfrm>
            <a:off x="2" y="939600"/>
            <a:ext cx="12191999" cy="5918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28800"/>
            <a:ext cx="11232000" cy="4449600"/>
          </a:xfrm>
        </p:spPr>
        <p:txBody>
          <a:bodyPr anchor="ctr" anchorCtr="0"/>
          <a:lstStyle>
            <a:lvl1pPr marL="719982" indent="-719982">
              <a:buFont typeface="+mj-lt"/>
              <a:buAutoNum type="arabicPeriod"/>
              <a:defRPr sz="44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E0EE09-3A95-B84F-BD35-5EE9339016AC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17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67304A09-C513-A949-92D2-729F48DA7B3B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8" y="1885209"/>
            <a:ext cx="11232000" cy="600000"/>
          </a:xfrm>
        </p:spPr>
        <p:txBody>
          <a:bodyPr/>
          <a:lstStyle>
            <a:lvl1pPr>
              <a:spcAft>
                <a:spcPts val="0"/>
              </a:spcAft>
              <a:defRPr sz="20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8" y="2524800"/>
            <a:ext cx="11233149" cy="36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129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sur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AF892652-7149-CC4F-A4DC-0DCC12314012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8" y="2524800"/>
            <a:ext cx="3360000" cy="36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4368" y="2524800"/>
            <a:ext cx="3360000" cy="36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0368" y="2524800"/>
            <a:ext cx="3360000" cy="36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8" y="1885209"/>
            <a:ext cx="11232000" cy="600000"/>
          </a:xfrm>
        </p:spPr>
        <p:txBody>
          <a:bodyPr/>
          <a:lstStyle>
            <a:lvl1pPr>
              <a:spcAft>
                <a:spcPts val="0"/>
              </a:spcAft>
              <a:defRPr sz="20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2862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492D429E-49CE-1D4A-975D-C9FFE0829B28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2112000" y="259200"/>
            <a:ext cx="9600000" cy="48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72000" y="2524800"/>
            <a:ext cx="7440000" cy="36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12191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333" b="1"/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8" y="2524799"/>
            <a:ext cx="3360000" cy="3599999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8" y="1885209"/>
            <a:ext cx="11232000" cy="600000"/>
          </a:xfrm>
        </p:spPr>
        <p:txBody>
          <a:bodyPr/>
          <a:lstStyle>
            <a:lvl1pPr>
              <a:spcAft>
                <a:spcPts val="0"/>
              </a:spcAft>
              <a:defRPr sz="20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7849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161540"/>
            <a:ext cx="11232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480000" y="6379200"/>
            <a:ext cx="1632000" cy="360000"/>
          </a:xfrm>
        </p:spPr>
        <p:txBody>
          <a:bodyPr/>
          <a:lstStyle/>
          <a:p>
            <a:pPr>
              <a:defRPr/>
            </a:pPr>
            <a:fld id="{369953E5-BB8B-E343-940B-4E8411618F11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2112000" y="259200"/>
            <a:ext cx="9600000" cy="48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6" hasCustomPrompt="1"/>
          </p:nvPr>
        </p:nvSpPr>
        <p:spPr bwMode="auto">
          <a:xfrm>
            <a:off x="480000" y="2084851"/>
            <a:ext cx="5232912" cy="4032316"/>
          </a:xfrm>
        </p:spPr>
        <p:txBody>
          <a:bodyPr tIns="900000" anchor="ctr" anchorCtr="0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11" name="Espace réservé du graphique 8"/>
          <p:cNvSpPr>
            <a:spLocks noGrp="1"/>
          </p:cNvSpPr>
          <p:nvPr>
            <p:ph type="chart" sz="quarter" idx="17" hasCustomPrompt="1"/>
          </p:nvPr>
        </p:nvSpPr>
        <p:spPr bwMode="auto">
          <a:xfrm>
            <a:off x="6479087" y="2084851"/>
            <a:ext cx="5232912" cy="4032316"/>
          </a:xfrm>
        </p:spPr>
        <p:txBody>
          <a:bodyPr tIns="900000" anchor="ctr" anchorCtr="0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43188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erniè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nature, ciel nocturne&#10;&#10;Description générée automatiquement"/>
          <p:cNvPicPr>
            <a:picLocks noChangeAspect="1"/>
          </p:cNvPicPr>
          <p:nvPr userDrawn="1"/>
        </p:nvPicPr>
        <p:blipFill>
          <a:blip r:embed="rId2"/>
          <a:srcRect l="822" b="200"/>
          <a:stretch/>
        </p:blipFill>
        <p:spPr bwMode="gray">
          <a:xfrm>
            <a:off x="493184" y="1431461"/>
            <a:ext cx="11698816" cy="4948171"/>
          </a:xfrm>
          <a:prstGeom prst="rect">
            <a:avLst/>
          </a:prstGeom>
        </p:spPr>
      </p:pic>
      <p:pic>
        <p:nvPicPr>
          <p:cNvPr id="16" name="Graphique 15"/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5590884" y="3826939"/>
            <a:ext cx="254400" cy="2544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4267924" y="3232141"/>
            <a:ext cx="6028723" cy="868948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468000" tIns="144000" bIns="432000" anchor="t" anchorCtr="0">
            <a:spAutoFit/>
          </a:bodyPr>
          <a:lstStyle>
            <a:lvl1pPr>
              <a:lnSpc>
                <a:spcPct val="100000"/>
              </a:lnSpc>
              <a:defRPr sz="1867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Retrouvez toutes nos actualités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1A4E996-1EB3-3147-8FBB-D3718A61DC7D}" type="datetime1">
              <a:rPr lang="fr-FR"/>
              <a:t>01/04/2026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2112000" y="560344"/>
            <a:ext cx="9600000" cy="480000"/>
          </a:xfrm>
        </p:spPr>
        <p:txBody>
          <a:bodyPr/>
          <a:lstStyle>
            <a:lvl1pPr>
              <a:defRPr sz="1467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12" name="Image 11" descr="Une image contenant texte, clipart&#10;&#10;Description générée automatiquement"/>
          <p:cNvPicPr>
            <a:picLocks noChangeAspect="1"/>
          </p:cNvPicPr>
          <p:nvPr userDrawn="1"/>
        </p:nvPicPr>
        <p:blipFill>
          <a:blip r:embed="rId4"/>
          <a:srcRect r="69997"/>
          <a:stretch/>
        </p:blipFill>
        <p:spPr bwMode="gray">
          <a:xfrm>
            <a:off x="4900663" y="3810339"/>
            <a:ext cx="288032" cy="28881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/>
          <a:stretch/>
        </p:blipFill>
        <p:spPr bwMode="gray">
          <a:xfrm>
            <a:off x="480000" y="326172"/>
            <a:ext cx="856811" cy="936457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/>
          <p:cNvPicPr>
            <a:picLocks noChangeAspect="1"/>
          </p:cNvPicPr>
          <p:nvPr userDrawn="1"/>
        </p:nvPicPr>
        <p:blipFill>
          <a:blip r:embed="rId4"/>
          <a:srcRect l="35004" r="34992"/>
          <a:stretch/>
        </p:blipFill>
        <p:spPr bwMode="gray">
          <a:xfrm>
            <a:off x="5236700" y="3810339"/>
            <a:ext cx="288032" cy="288813"/>
          </a:xfrm>
          <a:prstGeom prst="rect">
            <a:avLst/>
          </a:prstGeom>
        </p:spPr>
      </p:pic>
      <p:sp>
        <p:nvSpPr>
          <p:cNvPr id="5" name="Rectangle 4">
            <a:hlinkClick r:id="rId6"/>
          </p:cNvPr>
          <p:cNvSpPr/>
          <p:nvPr userDrawn="1"/>
        </p:nvSpPr>
        <p:spPr bwMode="auto">
          <a:xfrm>
            <a:off x="5569092" y="3810338"/>
            <a:ext cx="288032" cy="288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10" name="Rectangle 9">
            <a:hlinkClick r:id="rId7"/>
          </p:cNvPr>
          <p:cNvSpPr/>
          <p:nvPr userDrawn="1"/>
        </p:nvSpPr>
        <p:spPr bwMode="auto">
          <a:xfrm>
            <a:off x="5236701" y="3810337"/>
            <a:ext cx="287924" cy="288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11" name="Rectangle 10">
            <a:hlinkClick r:id="rId8"/>
          </p:cNvPr>
          <p:cNvSpPr/>
          <p:nvPr userDrawn="1"/>
        </p:nvSpPr>
        <p:spPr bwMode="auto">
          <a:xfrm>
            <a:off x="4898871" y="3813043"/>
            <a:ext cx="289717" cy="286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692937" y="2852936"/>
            <a:ext cx="3203868" cy="177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2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E4B07-D06A-959E-A18C-0A977420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2B3340-FDE0-7BD2-7EA9-38DBD9227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2CF6A1-42F8-4780-4E95-B96FC0C3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A121-6791-46A9-A243-C21E8ABC3374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39A71A-E10E-43A4-D7C1-0F8A9081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69DF8A-11B1-ECAE-C556-1AE02383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CA01-99EC-45A0-B39C-44152E286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99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978BF1-F677-4220-AA7A-A790B89D8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D65E21-44F1-FFD7-EF62-58888028D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0F1084-FB0D-BE63-07E8-CBC4C289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E932-5300-4809-A37D-30A29A43E05F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739BF4-83C4-7CD4-C286-C45BEBA27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6B58EA-E8A5-531B-C75A-3ECE639C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2275-C218-4B70-9790-2130593A2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58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373AA-3769-8239-C824-FCEDB789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C74041-3DB4-09F6-A138-578E371D7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079EEA-929F-4754-16FD-D92A7FB50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33A711-E288-0FF1-058D-861B0B08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A121-6791-46A9-A243-C21E8ABC3374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43FAEA-A012-E6B8-2D89-5B110DBB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A2208A-CD88-4165-2859-64702384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CA01-99EC-45A0-B39C-44152E286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40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505C8-15A8-493C-92DD-F863D2828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928ACE-4592-9E10-328C-7D14C9E1A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5D6A50-0ADA-9F12-585B-912139675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1D59B9-7004-7296-5340-99DBCEB0F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D0EF91E-54AF-4760-36AD-5540DA94B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D55BF1B-E50D-6EBA-D796-FAB73A21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A121-6791-46A9-A243-C21E8ABC3374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428AA2-2578-C281-E0DD-8567A210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47FF14-C280-C283-C1D9-36447055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CA01-99EC-45A0-B39C-44152E286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4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B7510-A7BB-BA22-6EFD-02B05C88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EB3B1C-C84D-2045-7307-CB0605190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A121-6791-46A9-A243-C21E8ABC3374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96F3C7-D988-8429-641F-FFF97DC0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F3EC5A-CADC-75A0-2422-EF8FB5F1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CA01-99EC-45A0-B39C-44152E286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37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600845-7EED-BF3A-0F68-87BD50B9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A121-6791-46A9-A243-C21E8ABC3374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C382F9-6E84-11BE-BB81-9048F47B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5E3B38-1FAD-FD6A-4E24-D2A73EA1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CA01-99EC-45A0-B39C-44152E286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34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B4836-2B36-C6DC-AF85-B4F7EE25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925E24-8832-9DFF-3DC2-4263101C0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63E225-7473-B763-D0C4-E552A49C2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EC17D4-6A02-0835-1BF9-52C19ADD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A121-6791-46A9-A243-C21E8ABC3374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F6D09F-290B-19C6-8A5C-2D324A9BD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9DA6FC-5E8E-9601-BD93-B01EA127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CA01-99EC-45A0-B39C-44152E286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1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95D03-61D9-9A15-28F7-E7D30661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EBF60B4-E57B-0EEE-36FB-9944FEDB2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68C103-0BF1-94AF-E53C-43AED7FCA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201291-EED6-3772-490F-FA97683BF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A121-6791-46A9-A243-C21E8ABC3374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6A10C8-E283-37CC-127E-D3D2354DD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0E8E45-7DEE-DA5F-F46D-E70044BB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CA01-99EC-45A0-B39C-44152E286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A0F7167-1D95-F88E-9C12-AAF5A698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CFC4FA-8BEA-64AB-9292-EA1885B36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6AD02D-E02C-6123-74E8-1577DA01F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A9A121-6791-46A9-A243-C21E8ABC3374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C23CE7-4F71-9166-5BB2-33C752570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7D234B-E8FE-ED74-6844-20F80DC80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42CA01-99EC-45A0-B39C-44152E286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22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416" y="116631"/>
            <a:ext cx="10945214" cy="85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7370" y="1412776"/>
            <a:ext cx="1137726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 (texte)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51584" y="6356350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757575"/>
                </a:solidFill>
                <a:latin typeface="+mn-lt"/>
              </a:defRPr>
            </a:lvl1pPr>
          </a:lstStyle>
          <a:p>
            <a:fld id="{CA9C4356-902C-4AA2-A029-132EBC47510F}" type="datetime1">
              <a:rPr lang="fr-FR" smtClean="0"/>
              <a:pPr/>
              <a:t>01/04/2026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9696" y="6356350"/>
            <a:ext cx="7776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57575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08568" y="6356350"/>
            <a:ext cx="576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757575"/>
                </a:solidFill>
                <a:latin typeface="+mn-lt"/>
              </a:defRPr>
            </a:lvl1pPr>
          </a:lstStyle>
          <a:p>
            <a:fld id="{D4370037-BB06-4FD0-963E-D4AF8FAEA90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 descr="logo_eurofins_biomnis_rvb.png">
            <a:extLst>
              <a:ext uri="{FF2B5EF4-FFF2-40B4-BE49-F238E27FC236}">
                <a16:creationId xmlns:a16="http://schemas.microsoft.com/office/drawing/2014/main" id="{0CA106B6-B4D4-4232-B84C-22A34CD3879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407370" y="6374319"/>
            <a:ext cx="1728192" cy="347156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177DD49-039B-134F-8D8F-1BCF9D5F7CB8}"/>
              </a:ext>
            </a:extLst>
          </p:cNvPr>
          <p:cNvCxnSpPr>
            <a:cxnSpLocks/>
          </p:cNvCxnSpPr>
          <p:nvPr userDrawn="1"/>
        </p:nvCxnSpPr>
        <p:spPr>
          <a:xfrm>
            <a:off x="426084" y="116632"/>
            <a:ext cx="0" cy="853271"/>
          </a:xfrm>
          <a:prstGeom prst="line">
            <a:avLst/>
          </a:prstGeom>
          <a:ln w="57150">
            <a:solidFill>
              <a:srgbClr val="EE7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que 14">
            <a:extLst>
              <a:ext uri="{FF2B5EF4-FFF2-40B4-BE49-F238E27FC236}">
                <a16:creationId xmlns:a16="http://schemas.microsoft.com/office/drawing/2014/main" id="{9DC6B5B2-6100-494A-8DC9-537CE67B83E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7410773">
            <a:off x="8082406" y="3663332"/>
            <a:ext cx="6166073" cy="400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7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94" r:id="rId7"/>
  </p:sldLayoutIdLst>
  <p:transition spd="slow">
    <p:wipe dir="r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883"/>
          </a:solidFill>
          <a:latin typeface="+mn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Clr>
          <a:srgbClr val="EE7D11"/>
        </a:buClr>
        <a:buFont typeface="+mj-lt"/>
        <a:buAutoNum type="arabicPeriod"/>
        <a:defRPr sz="2400" kern="1200">
          <a:solidFill>
            <a:srgbClr val="EE7D11"/>
          </a:solidFill>
          <a:latin typeface="+mn-lt"/>
          <a:ea typeface="+mn-ea"/>
          <a:cs typeface="+mn-cs"/>
        </a:defRPr>
      </a:lvl1pPr>
      <a:lvl2pPr marL="701675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3883"/>
        </a:buClr>
        <a:buFont typeface="Arial" panose="020B0604020202020204" pitchFamily="34" charset="0"/>
        <a:buChar char="•"/>
        <a:defRPr sz="2000" kern="1200">
          <a:solidFill>
            <a:srgbClr val="003883"/>
          </a:solidFill>
          <a:latin typeface="+mn-lt"/>
          <a:ea typeface="+mn-ea"/>
          <a:cs typeface="+mn-cs"/>
        </a:defRPr>
      </a:lvl2pPr>
      <a:lvl3pPr marL="1241425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Wingdings" pitchFamily="2" charset="2"/>
        <a:buChar char="Ø"/>
        <a:defRPr sz="2000" kern="1200">
          <a:solidFill>
            <a:srgbClr val="00B0F0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1600" kern="1200">
          <a:solidFill>
            <a:srgbClr val="757575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1600" kern="1200">
          <a:solidFill>
            <a:srgbClr val="757575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3883"/>
          </a:solidFill>
          <a:latin typeface="+mn-lt"/>
          <a:ea typeface="+mn-ea"/>
          <a:cs typeface="+mn-cs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003883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161540"/>
            <a:ext cx="1123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80000" y="2524740"/>
            <a:ext cx="11232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480000" y="6379200"/>
            <a:ext cx="1632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33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EC2EA24-8B9E-4246-A3D8-242A650C417C}" type="datetime1">
              <a:rPr lang="fr-FR"/>
              <a:t>01/04/2026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274291" y="259200"/>
            <a:ext cx="9437709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67" b="1">
                <a:solidFill>
                  <a:schemeClr val="accent1"/>
                </a:solidFill>
              </a:defRPr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1088555" y="6379200"/>
            <a:ext cx="623445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33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9" name="Connecteur droit 8"/>
          <p:cNvCxnSpPr>
            <a:cxnSpLocks/>
          </p:cNvCxnSpPr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3"/>
          <a:stretch/>
        </p:blipFill>
        <p:spPr bwMode="gray">
          <a:xfrm>
            <a:off x="480001" y="275398"/>
            <a:ext cx="460695" cy="5035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1007434" y="181837"/>
            <a:ext cx="1247999" cy="69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7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hdr="0"/>
  <p:txStyles>
    <p:titleStyle>
      <a:lvl1pPr algn="l" defTabSz="1219140">
        <a:lnSpc>
          <a:spcPct val="90000"/>
        </a:lnSpc>
        <a:spcBef>
          <a:spcPts val="0"/>
        </a:spcBef>
        <a:buNone/>
        <a:defRPr sz="3333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40">
        <a:lnSpc>
          <a:spcPct val="100000"/>
        </a:lnSpc>
        <a:spcBef>
          <a:spcPts val="0"/>
        </a:spcBef>
        <a:spcAft>
          <a:spcPts val="667"/>
        </a:spcAft>
        <a:buFont typeface="Arial"/>
        <a:buNone/>
        <a:defRPr sz="1867">
          <a:solidFill>
            <a:schemeClr val="tx1"/>
          </a:solidFill>
          <a:latin typeface="+mn-lt"/>
          <a:ea typeface="+mn-ea"/>
          <a:cs typeface="+mn-cs"/>
        </a:defRPr>
      </a:lvl1pPr>
      <a:lvl2pPr marL="469398" indent="-228594" algn="l" defTabSz="1219140">
        <a:lnSpc>
          <a:spcPct val="100000"/>
        </a:lnSpc>
        <a:spcBef>
          <a:spcPts val="80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08570" indent="-228594" algn="l" defTabSz="1219140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/>
        <a:buChar char="§"/>
        <a:defRPr sz="1333">
          <a:solidFill>
            <a:schemeClr val="tx1"/>
          </a:solidFill>
          <a:latin typeface="+mn-lt"/>
          <a:ea typeface="+mn-ea"/>
          <a:cs typeface="+mn-cs"/>
        </a:defRPr>
      </a:lvl3pPr>
      <a:lvl4pPr marL="948558" indent="-228594" algn="l" defTabSz="1219140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/>
        <a:buChar char="•"/>
        <a:defRPr sz="1067">
          <a:solidFill>
            <a:schemeClr val="tx1"/>
          </a:solidFill>
          <a:latin typeface="+mn-lt"/>
          <a:ea typeface="+mn-ea"/>
          <a:cs typeface="+mn-cs"/>
        </a:defRPr>
      </a:lvl4pPr>
      <a:lvl5pPr marL="1188546" indent="-228594" algn="l" defTabSz="1219140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/>
        <a:buChar char="§"/>
        <a:defRPr sz="933">
          <a:solidFill>
            <a:schemeClr val="tx1"/>
          </a:solidFill>
          <a:latin typeface="+mn-lt"/>
          <a:ea typeface="+mn-ea"/>
          <a:cs typeface="+mn-cs"/>
        </a:defRPr>
      </a:lvl5pPr>
      <a:lvl6pPr marL="3352631" indent="-304784" algn="l" defTabSz="1219140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9.pn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2849053" y="3362901"/>
            <a:ext cx="8862947" cy="769441"/>
          </a:xfrm>
        </p:spPr>
        <p:txBody>
          <a:bodyPr/>
          <a:lstStyle/>
          <a:p>
            <a:pPr>
              <a:defRPr/>
            </a:pPr>
            <a:r>
              <a:rPr lang="fr-FR" dirty="0"/>
              <a:t>Pharmacologie et résistance</a:t>
            </a:r>
            <a:endParaRPr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D76542D8-E69D-D84E-ACDE-8364E31CC891}" type="datetime1">
              <a:rPr lang="fr-FR"/>
              <a:t>01/04/2026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fr-FR" dirty="0"/>
              <a:t>Boris Chaumette – Université Paris Cité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D77F53-4817-A8A1-C901-DDC2AEF5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8" y="57574"/>
            <a:ext cx="7366516" cy="67660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1603C6-6A2B-A143-E875-B2AFBEFC5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723" y="5662247"/>
            <a:ext cx="2507361" cy="10089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5ABEC5B-92AD-5FE7-CDEF-263267EFD0B6}"/>
              </a:ext>
            </a:extLst>
          </p:cNvPr>
          <p:cNvSpPr txBox="1"/>
          <p:nvPr/>
        </p:nvSpPr>
        <p:spPr>
          <a:xfrm>
            <a:off x="9835834" y="231112"/>
            <a:ext cx="213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Schéma emprunté à Xavier </a:t>
            </a:r>
            <a:r>
              <a:rPr lang="fr-FR" dirty="0" err="1"/>
              <a:t>Declèves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46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DD0FF27-741C-297E-7335-2EECE17C2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50"/>
          <a:stretch/>
        </p:blipFill>
        <p:spPr>
          <a:xfrm>
            <a:off x="72248" y="431801"/>
            <a:ext cx="12056585" cy="578273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134AC72-7EE8-5414-5D93-BE203803E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6359525"/>
            <a:ext cx="29337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E4F42F-76DA-E337-7D23-C4D747E6798C}"/>
              </a:ext>
            </a:extLst>
          </p:cNvPr>
          <p:cNvSpPr/>
          <p:nvPr/>
        </p:nvSpPr>
        <p:spPr>
          <a:xfrm>
            <a:off x="5029200" y="2153653"/>
            <a:ext cx="316832" cy="140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74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A174EF-97B1-6BF7-19BD-E4B693952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013" y="53801"/>
            <a:ext cx="9207973" cy="675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1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19F0FCE-5996-FDBA-7913-BCA69D312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314"/>
          <a:stretch/>
        </p:blipFill>
        <p:spPr>
          <a:xfrm>
            <a:off x="0" y="1575490"/>
            <a:ext cx="6680200" cy="40943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2340CF3-880C-E6CB-89EF-5E0F3A145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357" y="0"/>
            <a:ext cx="5893103" cy="12446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A7E5E2A-EDAB-BAC8-D283-125A9BB23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983" r="39747"/>
          <a:stretch/>
        </p:blipFill>
        <p:spPr>
          <a:xfrm>
            <a:off x="6629321" y="1575489"/>
            <a:ext cx="5562679" cy="40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26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45171-4603-A6AB-83C6-247A64C21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0" y="1647031"/>
            <a:ext cx="9177368" cy="43513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0763EC3-7AA8-07E3-F796-82CD1CD55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05" t="65769" r="53366" b="-1499"/>
          <a:stretch/>
        </p:blipFill>
        <p:spPr>
          <a:xfrm>
            <a:off x="7782734" y="1647031"/>
            <a:ext cx="4465668" cy="45397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5D3043C-49F5-0F08-8C96-2A200ABAB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596" r="83491" b="27737"/>
          <a:stretch/>
        </p:blipFill>
        <p:spPr>
          <a:xfrm>
            <a:off x="6258655" y="1671564"/>
            <a:ext cx="1524079" cy="10648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79CE7EC-9DA0-C55C-7ED8-7FC678547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357" y="0"/>
            <a:ext cx="5893103" cy="12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7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s meilleures applications pour votre smartphone | VL Média">
            <a:extLst>
              <a:ext uri="{FF2B5EF4-FFF2-40B4-BE49-F238E27FC236}">
                <a16:creationId xmlns:a16="http://schemas.microsoft.com/office/drawing/2014/main" id="{9FB9F273-5270-CFEB-6F65-86BE61C9E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26" y="291401"/>
            <a:ext cx="3687745" cy="274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6EECF77-80BB-8688-5CB9-066B7B6B2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646" y="3855022"/>
            <a:ext cx="9765054" cy="2711577"/>
          </a:xfrm>
          <a:prstGeom prst="rect">
            <a:avLst/>
          </a:prstGeom>
        </p:spPr>
      </p:pic>
      <p:pic>
        <p:nvPicPr>
          <p:cNvPr id="1028" name="Picture 4" descr="Accueil - PEPR Santé numérique - (PEPR-SanteNum)">
            <a:extLst>
              <a:ext uri="{FF2B5EF4-FFF2-40B4-BE49-F238E27FC236}">
                <a16:creationId xmlns:a16="http://schemas.microsoft.com/office/drawing/2014/main" id="{C873787C-EDB3-8439-081A-DBDE4A416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69" y="868659"/>
            <a:ext cx="3694935" cy="17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8E757E2-38B7-329A-A73B-2F784C757ABB}"/>
              </a:ext>
            </a:extLst>
          </p:cNvPr>
          <p:cNvSpPr txBox="1"/>
          <p:nvPr/>
        </p:nvSpPr>
        <p:spPr>
          <a:xfrm>
            <a:off x="547635" y="1185705"/>
            <a:ext cx="2692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Développement </a:t>
            </a:r>
          </a:p>
          <a:p>
            <a:r>
              <a:rPr lang="fr-FR" b="1" dirty="0"/>
              <a:t>d’un algorithme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0F4577-EDCD-DF71-00BB-5E22470A9483}"/>
              </a:ext>
            </a:extLst>
          </p:cNvPr>
          <p:cNvSpPr txBox="1"/>
          <p:nvPr/>
        </p:nvSpPr>
        <p:spPr>
          <a:xfrm>
            <a:off x="547635" y="3687436"/>
            <a:ext cx="422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Mise en place du phénotypage des cytochromes (cocktail de Genève)</a:t>
            </a:r>
          </a:p>
        </p:txBody>
      </p:sp>
    </p:spTree>
    <p:extLst>
      <p:ext uri="{BB962C8B-B14F-4D97-AF65-F5344CB8AC3E}">
        <p14:creationId xmlns:p14="http://schemas.microsoft.com/office/powerpoint/2010/main" val="241040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60F3C-3CE6-7488-F24A-BEA85FABB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191A53AD-E5B0-106B-F190-ED9935754E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982"/>
          <a:stretch>
            <a:fillRect/>
          </a:stretch>
        </p:blipFill>
        <p:spPr>
          <a:xfrm>
            <a:off x="239083" y="125604"/>
            <a:ext cx="8787471" cy="66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1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F1CC7-4580-8F22-C572-07C1F5573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CB02183D-76EC-451A-D59F-3AF077BB2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83" y="125604"/>
            <a:ext cx="11713834" cy="66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95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lozapine — Wikipédia">
            <a:extLst>
              <a:ext uri="{FF2B5EF4-FFF2-40B4-BE49-F238E27FC236}">
                <a16:creationId xmlns:a16="http://schemas.microsoft.com/office/drawing/2014/main" id="{1F158D05-DB0B-7418-5242-2CF80C787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20" y="176035"/>
            <a:ext cx="2197805" cy="20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56836DA-38A5-C43B-3561-39177CC3BF9B}"/>
              </a:ext>
            </a:extLst>
          </p:cNvPr>
          <p:cNvSpPr txBox="1"/>
          <p:nvPr/>
        </p:nvSpPr>
        <p:spPr>
          <a:xfrm>
            <a:off x="2939143" y="422132"/>
            <a:ext cx="4280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clozapine est une molécule améliorant la réponse thérapeutique et ayant peu d’effets secondaires moteurs.</a:t>
            </a:r>
          </a:p>
          <a:p>
            <a:endParaRPr lang="fr-FR" dirty="0"/>
          </a:p>
          <a:p>
            <a:r>
              <a:rPr lang="fr-FR" dirty="0"/>
              <a:t>Elle est réservée aux formes résistantes de schizophrénie/troubles bipolaires.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82639E7-4F9D-E827-8C5C-F7C311E39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97" y="2599891"/>
            <a:ext cx="6294665" cy="417993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9559149-E070-1CB9-9E48-C41EA0E69CBA}"/>
              </a:ext>
            </a:extLst>
          </p:cNvPr>
          <p:cNvSpPr txBox="1"/>
          <p:nvPr/>
        </p:nvSpPr>
        <p:spPr>
          <a:xfrm>
            <a:off x="6788918" y="2948704"/>
            <a:ext cx="519876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Hayes et al 2014. </a:t>
            </a:r>
            <a:r>
              <a:rPr lang="fr-FR" dirty="0" err="1"/>
              <a:t>Schiz</a:t>
            </a:r>
            <a:r>
              <a:rPr lang="fr-FR" dirty="0"/>
              <a:t> Bull</a:t>
            </a:r>
          </a:p>
          <a:p>
            <a:endParaRPr lang="en-US" dirty="0"/>
          </a:p>
          <a:p>
            <a:pPr algn="l"/>
            <a:r>
              <a:rPr lang="fr-FR" dirty="0"/>
              <a:t>Utilisation de la base du South London and</a:t>
            </a:r>
          </a:p>
          <a:p>
            <a:pPr algn="l"/>
            <a:r>
              <a:rPr lang="en-US" dirty="0"/>
              <a:t>Maudsley NHS Foundation Trust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14 754 </a:t>
            </a:r>
            <a:r>
              <a:rPr lang="en-US" dirty="0" err="1"/>
              <a:t>individus</a:t>
            </a:r>
            <a:r>
              <a:rPr lang="en-US" dirty="0"/>
              <a:t> </a:t>
            </a:r>
            <a:r>
              <a:rPr lang="en-US" dirty="0" err="1"/>
              <a:t>suivis</a:t>
            </a:r>
            <a:r>
              <a:rPr lang="en-US" dirty="0"/>
              <a:t> pendant 5 </a:t>
            </a:r>
            <a:r>
              <a:rPr lang="en-US" dirty="0" err="1"/>
              <a:t>ans</a:t>
            </a:r>
            <a:endParaRPr lang="en-US" dirty="0"/>
          </a:p>
          <a:p>
            <a:pPr algn="l"/>
            <a:r>
              <a:rPr lang="en-US" dirty="0"/>
              <a:t>879 </a:t>
            </a:r>
            <a:r>
              <a:rPr lang="en-US" dirty="0" err="1"/>
              <a:t>décès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6,2% </a:t>
            </a:r>
            <a:r>
              <a:rPr lang="en-US" dirty="0" err="1"/>
              <a:t>si</a:t>
            </a:r>
            <a:r>
              <a:rPr lang="en-US" dirty="0"/>
              <a:t> absence de clozapine</a:t>
            </a:r>
          </a:p>
          <a:p>
            <a:pPr algn="l"/>
            <a:r>
              <a:rPr lang="en-US" dirty="0"/>
              <a:t>2% avec clozapine</a:t>
            </a:r>
          </a:p>
          <a:p>
            <a:pPr algn="l"/>
            <a:endParaRPr lang="en-US" dirty="0"/>
          </a:p>
          <a:p>
            <a:r>
              <a:rPr lang="en-US" dirty="0"/>
              <a:t>Hazard ratio </a:t>
            </a:r>
            <a:r>
              <a:rPr lang="en-US" dirty="0" err="1"/>
              <a:t>ajusté</a:t>
            </a:r>
            <a:r>
              <a:rPr lang="en-US" dirty="0"/>
              <a:t> : 0,4 (IC95%: 0.2–0.7; p = .001).</a:t>
            </a:r>
          </a:p>
          <a:p>
            <a:pPr algn="l"/>
            <a:endParaRPr lang="en-US" dirty="0">
              <a:latin typeface="TimesNewRomanMTStd-Bold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4190B79-4D58-9022-9C39-AA3FFE0527F0}"/>
              </a:ext>
            </a:extLst>
          </p:cNvPr>
          <p:cNvSpPr txBox="1"/>
          <p:nvPr/>
        </p:nvSpPr>
        <p:spPr>
          <a:xfrm>
            <a:off x="8056315" y="584301"/>
            <a:ext cx="374547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Si toute la cohorte avait reçu de la clozapine, 583 décès auraient potentiellement pu être évités.</a:t>
            </a:r>
          </a:p>
        </p:txBody>
      </p:sp>
    </p:spTree>
    <p:extLst>
      <p:ext uri="{BB962C8B-B14F-4D97-AF65-F5344CB8AC3E}">
        <p14:creationId xmlns:p14="http://schemas.microsoft.com/office/powerpoint/2010/main" val="171309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6D0FD-2D7B-EACC-B512-7CFAD79B3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46186B-5344-9ECC-EDAD-4CC85C1CEADD}"/>
              </a:ext>
            </a:extLst>
          </p:cNvPr>
          <p:cNvSpPr txBox="1"/>
          <p:nvPr/>
        </p:nvSpPr>
        <p:spPr>
          <a:xfrm>
            <a:off x="721017" y="500497"/>
            <a:ext cx="484576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Depuis 2019, sur 1768 dossiers disponibles dans l’entrepôt de données : </a:t>
            </a:r>
          </a:p>
          <a:p>
            <a:r>
              <a:rPr lang="fr-FR" dirty="0"/>
              <a:t>Agranulocytose = 5 patients (0,28%)</a:t>
            </a:r>
          </a:p>
          <a:p>
            <a:r>
              <a:rPr lang="fr-FR" dirty="0"/>
              <a:t>Mortalité = 0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E53CCF-290B-E159-4EE7-906665D7C1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498" b="30183"/>
          <a:stretch>
            <a:fillRect/>
          </a:stretch>
        </p:blipFill>
        <p:spPr>
          <a:xfrm>
            <a:off x="-137893" y="2539576"/>
            <a:ext cx="9075022" cy="352460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88A1CC8-E10C-6944-F5E7-F9E7777F1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258" y="2022873"/>
            <a:ext cx="1217720" cy="12177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F51FC94-1478-8F88-C5FB-E4742E641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258" y="3405228"/>
            <a:ext cx="2517449" cy="704135"/>
          </a:xfrm>
          <a:prstGeom prst="rect">
            <a:avLst/>
          </a:prstGeom>
        </p:spPr>
      </p:pic>
      <p:pic>
        <p:nvPicPr>
          <p:cNvPr id="2052" name="Picture 4" descr="Les publications du docteur Frajerman">
            <a:extLst>
              <a:ext uri="{FF2B5EF4-FFF2-40B4-BE49-F238E27FC236}">
                <a16:creationId xmlns:a16="http://schemas.microsoft.com/office/drawing/2014/main" id="{473D7C17-0F40-02FC-1BDD-A5137FDD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2" y="299383"/>
            <a:ext cx="120032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ronica Sandroni - Université Paris-Est Créteil | LinkedIn">
            <a:extLst>
              <a:ext uri="{FF2B5EF4-FFF2-40B4-BE49-F238E27FC236}">
                <a16:creationId xmlns:a16="http://schemas.microsoft.com/office/drawing/2014/main" id="{5428590A-1E2C-2F70-08EA-8999DB361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806" y="437102"/>
            <a:ext cx="1144927" cy="114492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a Chaire au GHU Paris psychiatrie et neurosciences - Chaire de Philosophie  à l'Hôpital">
            <a:extLst>
              <a:ext uri="{FF2B5EF4-FFF2-40B4-BE49-F238E27FC236}">
                <a16:creationId xmlns:a16="http://schemas.microsoft.com/office/drawing/2014/main" id="{3A8A973E-8419-E6E7-ADB5-982F7ECA6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437" y="691698"/>
            <a:ext cx="2315045" cy="63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167AED5-49F1-007A-1B64-B8CEAF5DF45A}"/>
              </a:ext>
            </a:extLst>
          </p:cNvPr>
          <p:cNvSpPr txBox="1"/>
          <p:nvPr/>
        </p:nvSpPr>
        <p:spPr>
          <a:xfrm>
            <a:off x="9063214" y="6310365"/>
            <a:ext cx="312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Sandroni</a:t>
            </a:r>
            <a:r>
              <a:rPr lang="fr-FR" dirty="0"/>
              <a:t> et al </a:t>
            </a:r>
            <a:r>
              <a:rPr lang="fr-FR" i="1" dirty="0"/>
              <a:t>(</a:t>
            </a:r>
            <a:r>
              <a:rPr lang="fr-FR" i="1" dirty="0" err="1"/>
              <a:t>submitted</a:t>
            </a:r>
            <a:r>
              <a:rPr lang="fr-FR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422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6C9599E8-C56E-AF3F-F0DD-156AC0F80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83" y="1300045"/>
            <a:ext cx="3145054" cy="333274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9360A2D-9348-C54A-4C82-505BFBC5F646}"/>
              </a:ext>
            </a:extLst>
          </p:cNvPr>
          <p:cNvSpPr txBox="1"/>
          <p:nvPr/>
        </p:nvSpPr>
        <p:spPr>
          <a:xfrm>
            <a:off x="777333" y="5088153"/>
            <a:ext cx="262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Resistance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by trial and </a:t>
            </a:r>
            <a:r>
              <a:rPr lang="fr-FR" dirty="0" err="1"/>
              <a:t>error</a:t>
            </a:r>
            <a:r>
              <a:rPr lang="fr-FR" dirty="0"/>
              <a:t> process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596FC4D-F33B-5F6E-6B42-5627B4015E55}"/>
              </a:ext>
            </a:extLst>
          </p:cNvPr>
          <p:cNvGrpSpPr/>
          <p:nvPr/>
        </p:nvGrpSpPr>
        <p:grpSpPr>
          <a:xfrm>
            <a:off x="8452264" y="983325"/>
            <a:ext cx="3390733" cy="4741947"/>
            <a:chOff x="8452264" y="983325"/>
            <a:chExt cx="3390733" cy="4741947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AC5A4F81-05DA-0F43-5B1E-632D82645BB8}"/>
                </a:ext>
              </a:extLst>
            </p:cNvPr>
            <p:cNvGrpSpPr/>
            <p:nvPr/>
          </p:nvGrpSpPr>
          <p:grpSpPr>
            <a:xfrm>
              <a:off x="8452264" y="983325"/>
              <a:ext cx="3390733" cy="4054899"/>
              <a:chOff x="8452264" y="983325"/>
              <a:chExt cx="3390733" cy="4054899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F16096FB-7904-A5D9-4830-ACCF8E32A211}"/>
                  </a:ext>
                </a:extLst>
              </p:cNvPr>
              <p:cNvGrpSpPr/>
              <p:nvPr/>
            </p:nvGrpSpPr>
            <p:grpSpPr>
              <a:xfrm>
                <a:off x="8452264" y="1059937"/>
                <a:ext cx="3253666" cy="3812959"/>
                <a:chOff x="4442107" y="1074643"/>
                <a:chExt cx="3307785" cy="3970713"/>
              </a:xfrm>
            </p:grpSpPr>
            <p:pic>
              <p:nvPicPr>
                <p:cNvPr id="11" name="Image 10" descr="Une image contenant conception, Graphique, typographie&#10;&#10;Description générée automatiquement">
                  <a:extLst>
                    <a:ext uri="{FF2B5EF4-FFF2-40B4-BE49-F238E27FC236}">
                      <a16:creationId xmlns:a16="http://schemas.microsoft.com/office/drawing/2014/main" id="{66E08E0F-9478-0851-2B67-5683BA443F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42107" y="1074643"/>
                  <a:ext cx="3307785" cy="3970713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5447E4A-7423-BF4C-6AEA-F04F24E16713}"/>
                    </a:ext>
                  </a:extLst>
                </p:cNvPr>
                <p:cNvSpPr/>
                <p:nvPr/>
              </p:nvSpPr>
              <p:spPr>
                <a:xfrm>
                  <a:off x="5573226" y="2206101"/>
                  <a:ext cx="1660124" cy="20818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B2042C1-139E-FD40-D758-64325E17360E}"/>
                  </a:ext>
                </a:extLst>
              </p:cNvPr>
              <p:cNvSpPr/>
              <p:nvPr/>
            </p:nvSpPr>
            <p:spPr>
              <a:xfrm>
                <a:off x="10210034" y="983325"/>
                <a:ext cx="1495896" cy="27983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A2DB043-A33B-0F45-E1D8-59389C3744EE}"/>
                  </a:ext>
                </a:extLst>
              </p:cNvPr>
              <p:cNvSpPr/>
              <p:nvPr/>
            </p:nvSpPr>
            <p:spPr>
              <a:xfrm>
                <a:off x="10864802" y="2239885"/>
                <a:ext cx="978195" cy="27983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1D460086-6009-FA03-118A-6963123F2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57803" y="1504944"/>
              <a:ext cx="1058294" cy="1047605"/>
            </a:xfrm>
            <a:prstGeom prst="rect">
              <a:avLst/>
            </a:prstGeom>
          </p:spPr>
        </p:pic>
        <p:pic>
          <p:nvPicPr>
            <p:cNvPr id="17" name="Image 16" descr="Une image contenant conception, Graphique, typographie&#10;&#10;Description générée automatiquement">
              <a:extLst>
                <a:ext uri="{FF2B5EF4-FFF2-40B4-BE49-F238E27FC236}">
                  <a16:creationId xmlns:a16="http://schemas.microsoft.com/office/drawing/2014/main" id="{DFD92A21-B7B8-443F-8F16-F178A74D5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4384" t="26139" r="-136" b="44816"/>
            <a:stretch>
              <a:fillRect/>
            </a:stretch>
          </p:blipFill>
          <p:spPr>
            <a:xfrm rot="16200000">
              <a:off x="9747813" y="1258302"/>
              <a:ext cx="512510" cy="1107471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D49D142-6138-C1DE-46B4-A5E712BB9526}"/>
                </a:ext>
              </a:extLst>
            </p:cNvPr>
            <p:cNvSpPr txBox="1"/>
            <p:nvPr/>
          </p:nvSpPr>
          <p:spPr>
            <a:xfrm>
              <a:off x="8574109" y="5078941"/>
              <a:ext cx="2623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/>
                <a:t>Develop</a:t>
              </a:r>
              <a:r>
                <a:rPr lang="fr-FR" dirty="0"/>
                <a:t> new </a:t>
              </a:r>
              <a:r>
                <a:rPr lang="fr-FR" dirty="0" err="1"/>
                <a:t>drugs</a:t>
              </a:r>
              <a:r>
                <a:rPr lang="fr-FR" dirty="0"/>
                <a:t> </a:t>
              </a:r>
              <a:r>
                <a:rPr lang="fr-FR" dirty="0" err="1"/>
                <a:t>targeting</a:t>
              </a:r>
              <a:r>
                <a:rPr lang="fr-FR" dirty="0"/>
                <a:t> </a:t>
              </a:r>
              <a:r>
                <a:rPr lang="fr-FR" dirty="0" err="1"/>
                <a:t>novel</a:t>
              </a:r>
              <a:r>
                <a:rPr lang="fr-FR" dirty="0"/>
                <a:t> </a:t>
              </a:r>
              <a:r>
                <a:rPr lang="fr-FR" dirty="0" err="1"/>
                <a:t>pathways</a:t>
              </a:r>
              <a:r>
                <a:rPr lang="fr-FR" dirty="0"/>
                <a:t> 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48431DD-E662-9A41-3C88-0104C8151ECD}"/>
              </a:ext>
            </a:extLst>
          </p:cNvPr>
          <p:cNvGrpSpPr/>
          <p:nvPr/>
        </p:nvGrpSpPr>
        <p:grpSpPr>
          <a:xfrm>
            <a:off x="2329962" y="1441938"/>
            <a:ext cx="4088353" cy="2231777"/>
            <a:chOff x="2329962" y="1441938"/>
            <a:chExt cx="4088353" cy="2231777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8A537BEC-7153-C851-570D-AA0BAE9E0AB5}"/>
                </a:ext>
              </a:extLst>
            </p:cNvPr>
            <p:cNvGrpSpPr/>
            <p:nvPr/>
          </p:nvGrpSpPr>
          <p:grpSpPr>
            <a:xfrm>
              <a:off x="2329962" y="1441938"/>
              <a:ext cx="1792627" cy="2231777"/>
              <a:chOff x="2329962" y="1441938"/>
              <a:chExt cx="1792627" cy="2231777"/>
            </a:xfrm>
          </p:grpSpPr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917053E2-24EF-8903-D193-29ED36764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1350" y="2925685"/>
                <a:ext cx="655138" cy="748030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7ADBB58-32B9-A427-7F5D-F6E21190DDAD}"/>
                  </a:ext>
                </a:extLst>
              </p:cNvPr>
              <p:cNvSpPr/>
              <p:nvPr/>
            </p:nvSpPr>
            <p:spPr>
              <a:xfrm>
                <a:off x="2329962" y="1441938"/>
                <a:ext cx="1792627" cy="14837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20A45ABA-B34D-3EFC-D481-E8FB2CFACB16}"/>
                </a:ext>
              </a:extLst>
            </p:cNvPr>
            <p:cNvSpPr txBox="1"/>
            <p:nvPr/>
          </p:nvSpPr>
          <p:spPr>
            <a:xfrm>
              <a:off x="3794584" y="2981364"/>
              <a:ext cx="2623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Pseudo-</a:t>
              </a:r>
              <a:r>
                <a:rPr lang="fr-FR" dirty="0" err="1"/>
                <a:t>resistance</a:t>
              </a:r>
              <a:endParaRPr lang="fr-FR" dirty="0"/>
            </a:p>
            <a:p>
              <a:pPr algn="ctr"/>
              <a:r>
                <a:rPr lang="fr-FR" dirty="0"/>
                <a:t>(</a:t>
              </a:r>
              <a:r>
                <a:rPr lang="fr-FR" dirty="0" err="1"/>
                <a:t>pharmacogenetics</a:t>
              </a:r>
              <a:r>
                <a:rPr lang="fr-FR" dirty="0"/>
                <a:t>…)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9B511DD-AF33-8772-B13F-C77B56E9BE8B}"/>
              </a:ext>
            </a:extLst>
          </p:cNvPr>
          <p:cNvGrpSpPr/>
          <p:nvPr/>
        </p:nvGrpSpPr>
        <p:grpSpPr>
          <a:xfrm>
            <a:off x="3925765" y="1128155"/>
            <a:ext cx="3958580" cy="4601690"/>
            <a:chOff x="3925765" y="1128155"/>
            <a:chExt cx="3958580" cy="46016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E065E3-0774-3125-D143-59732BCF5676}"/>
                </a:ext>
              </a:extLst>
            </p:cNvPr>
            <p:cNvSpPr/>
            <p:nvPr/>
          </p:nvSpPr>
          <p:spPr>
            <a:xfrm>
              <a:off x="3925765" y="2981364"/>
              <a:ext cx="2351943" cy="748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B9B7CF49-0101-CF48-0484-AC9BD85EFFF0}"/>
                </a:ext>
              </a:extLst>
            </p:cNvPr>
            <p:cNvGrpSpPr/>
            <p:nvPr/>
          </p:nvGrpSpPr>
          <p:grpSpPr>
            <a:xfrm>
              <a:off x="4630679" y="1128155"/>
              <a:ext cx="3253666" cy="4601690"/>
              <a:chOff x="4630679" y="1128155"/>
              <a:chExt cx="3253666" cy="4601690"/>
            </a:xfrm>
          </p:grpSpPr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0317E586-8031-4D9A-2725-C25E91644089}"/>
                  </a:ext>
                </a:extLst>
              </p:cNvPr>
              <p:cNvGrpSpPr/>
              <p:nvPr/>
            </p:nvGrpSpPr>
            <p:grpSpPr>
              <a:xfrm>
                <a:off x="4630679" y="1128155"/>
                <a:ext cx="3253666" cy="3812959"/>
                <a:chOff x="4442107" y="1074643"/>
                <a:chExt cx="3307785" cy="3970713"/>
              </a:xfrm>
            </p:grpSpPr>
            <p:pic>
              <p:nvPicPr>
                <p:cNvPr id="5" name="Image 4" descr="Une image contenant conception, Graphique, typographie&#10;&#10;Description générée automatiquement">
                  <a:extLst>
                    <a:ext uri="{FF2B5EF4-FFF2-40B4-BE49-F238E27FC236}">
                      <a16:creationId xmlns:a16="http://schemas.microsoft.com/office/drawing/2014/main" id="{E049F614-1084-F709-465C-8FB44EA555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42107" y="1074643"/>
                  <a:ext cx="3307785" cy="3970713"/>
                </a:xfrm>
                <a:prstGeom prst="rect">
                  <a:avLst/>
                </a:prstGeom>
              </p:spPr>
            </p:pic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4FC9FC9-63B0-FA49-22B0-C22308D4222F}"/>
                    </a:ext>
                  </a:extLst>
                </p:cNvPr>
                <p:cNvSpPr/>
                <p:nvPr/>
              </p:nvSpPr>
              <p:spPr>
                <a:xfrm>
                  <a:off x="5573226" y="2206101"/>
                  <a:ext cx="1660124" cy="20818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FDE6030-89B7-014B-0F4E-7338F623820A}"/>
                  </a:ext>
                </a:extLst>
              </p:cNvPr>
              <p:cNvSpPr txBox="1"/>
              <p:nvPr/>
            </p:nvSpPr>
            <p:spPr>
              <a:xfrm>
                <a:off x="4945646" y="5083514"/>
                <a:ext cx="26237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err="1"/>
                  <a:t>Prescribe</a:t>
                </a:r>
                <a:r>
                  <a:rPr lang="fr-FR" dirty="0"/>
                  <a:t> the right </a:t>
                </a:r>
                <a:r>
                  <a:rPr lang="fr-FR" dirty="0" err="1"/>
                  <a:t>drug</a:t>
                </a:r>
                <a:r>
                  <a:rPr lang="fr-FR" dirty="0"/>
                  <a:t> </a:t>
                </a:r>
                <a:r>
                  <a:rPr lang="fr-FR" dirty="0" err="1"/>
                  <a:t>without</a:t>
                </a:r>
                <a:r>
                  <a:rPr lang="fr-FR" dirty="0"/>
                  <a:t> </a:t>
                </a:r>
                <a:r>
                  <a:rPr lang="fr-FR" dirty="0" err="1"/>
                  <a:t>delay</a:t>
                </a:r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43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ACEB3D-C4ED-C295-791E-66DFAC4B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653" y="2172291"/>
            <a:ext cx="82136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HLA-DRB1*04:02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dirty="0" err="1"/>
              <a:t>prédicteur</a:t>
            </a:r>
            <a:r>
              <a:rPr lang="en-US" dirty="0"/>
              <a:t> de </a:t>
            </a:r>
            <a:r>
              <a:rPr lang="en-US" dirty="0" err="1"/>
              <a:t>l’agranulocytose</a:t>
            </a:r>
            <a:r>
              <a:rPr lang="en-US" dirty="0"/>
              <a:t> </a:t>
            </a:r>
            <a:r>
              <a:rPr lang="en-US" dirty="0" err="1"/>
              <a:t>induite</a:t>
            </a:r>
            <a:r>
              <a:rPr lang="en-US" dirty="0"/>
              <a:t> par la clozapine (OR=5.89).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Sensibilité</a:t>
            </a:r>
            <a:r>
              <a:rPr lang="en-US" dirty="0"/>
              <a:t> : 26%</a:t>
            </a:r>
          </a:p>
          <a:p>
            <a:pPr marL="0" indent="0">
              <a:buNone/>
            </a:pPr>
            <a:r>
              <a:rPr lang="en-US" dirty="0" err="1"/>
              <a:t>Spécificité</a:t>
            </a:r>
            <a:r>
              <a:rPr lang="en-US" dirty="0"/>
              <a:t> : 94%</a:t>
            </a:r>
          </a:p>
          <a:p>
            <a:pPr marL="0" indent="0">
              <a:buNone/>
            </a:pPr>
            <a:r>
              <a:rPr lang="en-US" dirty="0"/>
              <a:t>Valeur predictive positive : 3,8%</a:t>
            </a:r>
          </a:p>
          <a:p>
            <a:pPr marL="0" indent="0">
              <a:buNone/>
            </a:pPr>
            <a:r>
              <a:rPr lang="en-US" dirty="0"/>
              <a:t>Valeur predictive negative : 99,3%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46F096-16AD-091B-FB0B-FBB9E508D56C}"/>
              </a:ext>
            </a:extLst>
          </p:cNvPr>
          <p:cNvSpPr txBox="1"/>
          <p:nvPr/>
        </p:nvSpPr>
        <p:spPr>
          <a:xfrm>
            <a:off x="301450" y="804089"/>
            <a:ext cx="115535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/>
              <a:t>Positionner la pharmacogénétique en amont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8CE483A-A65D-0B67-939F-83C145AB5D3C}"/>
              </a:ext>
            </a:extLst>
          </p:cNvPr>
          <p:cNvSpPr txBox="1"/>
          <p:nvPr/>
        </p:nvSpPr>
        <p:spPr>
          <a:xfrm>
            <a:off x="7586925" y="6338963"/>
            <a:ext cx="6096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Islam F, et al </a:t>
            </a:r>
            <a:r>
              <a:rPr lang="fr-FR" dirty="0" err="1"/>
              <a:t>Pharmacogenomics</a:t>
            </a:r>
            <a:r>
              <a:rPr lang="fr-FR" dirty="0"/>
              <a:t> J. 2022</a:t>
            </a:r>
          </a:p>
        </p:txBody>
      </p:sp>
    </p:spTree>
    <p:extLst>
      <p:ext uri="{BB962C8B-B14F-4D97-AF65-F5344CB8AC3E}">
        <p14:creationId xmlns:p14="http://schemas.microsoft.com/office/powerpoint/2010/main" val="2874902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84E79F1-2645-C73C-AB5C-93E1553ED1F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A8BCB1D4-2D60-A6A8-128E-A9990EC82D8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marL="0" indent="0">
              <a:buNone/>
              <a:defRPr/>
            </a:pPr>
            <a:r>
              <a:rPr lang="fr-FR" dirty="0"/>
              <a:t>Pharmacodynamie</a:t>
            </a:r>
            <a:endParaRPr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448312-66DF-E2AB-8190-9B994C70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F3BA2-B734-6440-8DC0-D8648E76104C}" type="datetime1">
              <a:rPr kumimoji="0" lang="fr-FR" sz="933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/>
                <a:cs typeface="Arial"/>
              </a:rPr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01/04/2026</a:t>
            </a:fld>
            <a:endParaRPr kumimoji="0" lang="fr-FR" sz="933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/>
              <a:cs typeface="Arial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1E166D-375A-D229-86BF-6C1CC68E2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67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/>
                <a:cs typeface="Arial"/>
              </a:rPr>
              <a:t>Secrétariat général pour l'investissement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91E95C-E854-99CD-E2AE-44850F35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33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/>
                <a:cs typeface="Arial"/>
              </a:rPr>
              <a:pPr marL="0" marR="0" lvl="0" indent="0" algn="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933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086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20414-3F2B-1359-A2DD-E64C57FC3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CAFB800-8A17-7B43-E166-9B32F3AEF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064"/>
          <a:stretch/>
        </p:blipFill>
        <p:spPr>
          <a:xfrm>
            <a:off x="439615" y="1993407"/>
            <a:ext cx="5656385" cy="39787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6BA2246-124F-392F-B6FE-23554B84D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249" b="11235"/>
          <a:stretch/>
        </p:blipFill>
        <p:spPr>
          <a:xfrm>
            <a:off x="6197661" y="2057400"/>
            <a:ext cx="5727520" cy="3816489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280F6C7F-C90A-A315-4237-811E1570545D}"/>
              </a:ext>
            </a:extLst>
          </p:cNvPr>
          <p:cNvSpPr txBox="1">
            <a:spLocks/>
          </p:cNvSpPr>
          <p:nvPr/>
        </p:nvSpPr>
        <p:spPr>
          <a:xfrm>
            <a:off x="939993" y="573238"/>
            <a:ext cx="9824000" cy="505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733" b="1" i="0" u="none" strike="noStrike" kern="1200" cap="none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Resistance or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wrong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target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70448A-4318-086B-3454-0C478C1005E7}"/>
              </a:ext>
            </a:extLst>
          </p:cNvPr>
          <p:cNvSpPr/>
          <p:nvPr/>
        </p:nvSpPr>
        <p:spPr>
          <a:xfrm>
            <a:off x="9367481" y="6523708"/>
            <a:ext cx="71150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Murray R </a:t>
            </a:r>
            <a:r>
              <a:rPr kumimoji="0" lang="es-E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 al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Biological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Psychiatry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2014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399DEE-E9E7-E291-FF05-26F46A8DC9EA}"/>
              </a:ext>
            </a:extLst>
          </p:cNvPr>
          <p:cNvSpPr/>
          <p:nvPr/>
        </p:nvSpPr>
        <p:spPr>
          <a:xfrm>
            <a:off x="6197661" y="453184"/>
            <a:ext cx="5430166" cy="7337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583" tIns="165100" rIns="104583" bIns="165100" numCol="1" spcCol="1270" anchor="ctr" anchorCtr="0">
            <a:noAutofit/>
          </a:bodyPr>
          <a:lstStyle/>
          <a:p>
            <a:pPr marL="144000" marR="0" lvl="0" indent="0" algn="ctr" defTabSz="48895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trouble, </a:t>
            </a:r>
          </a:p>
          <a:p>
            <a:pPr marL="144000" marR="0" lvl="0" indent="0" algn="ctr" defTabSz="48895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pathophysiologies</a:t>
            </a:r>
          </a:p>
        </p:txBody>
      </p:sp>
    </p:spTree>
    <p:extLst>
      <p:ext uri="{BB962C8B-B14F-4D97-AF65-F5344CB8AC3E}">
        <p14:creationId xmlns:p14="http://schemas.microsoft.com/office/powerpoint/2010/main" val="768366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E268D-F592-B31F-381B-CC2D6B48F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5DE4F87-80C2-F0B2-6CD4-4F279A470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Beyond </a:t>
            </a:r>
            <a:r>
              <a:rPr lang="fr-FR" dirty="0" err="1"/>
              <a:t>pharmacogenetics</a:t>
            </a:r>
            <a:r>
              <a:rPr lang="fr-FR" dirty="0"/>
              <a:t>?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385AA18-948B-BBD1-E07F-105B1EAC058F}"/>
              </a:ext>
            </a:extLst>
          </p:cNvPr>
          <p:cNvSpPr txBox="1">
            <a:spLocks/>
          </p:cNvSpPr>
          <p:nvPr/>
        </p:nvSpPr>
        <p:spPr>
          <a:xfrm>
            <a:off x="481361" y="1542214"/>
            <a:ext cx="10515600" cy="4668203"/>
          </a:xfrm>
          <a:prstGeom prst="rect">
            <a:avLst/>
          </a:pr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7D11"/>
              </a:buClr>
              <a:buFont typeface="+mj-lt"/>
              <a:buAutoNum type="arabicPeriod"/>
              <a:defRPr sz="2400" kern="1200">
                <a:solidFill>
                  <a:srgbClr val="EE7D11"/>
                </a:solidFill>
                <a:latin typeface="+mn-lt"/>
                <a:ea typeface="+mn-ea"/>
                <a:cs typeface="+mn-cs"/>
              </a:defRPr>
            </a:lvl1pPr>
            <a:lvl2pPr marL="70167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88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2pPr>
            <a:lvl3pPr marL="124142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Ø"/>
              <a:defRPr sz="20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757575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600" kern="1200">
                <a:solidFill>
                  <a:srgbClr val="757575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+mj-lt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57-year-old male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Chronic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depression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anxiety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1A40BAB-BDB3-DD32-C4AF-9CBAB805E43A}"/>
              </a:ext>
            </a:extLst>
          </p:cNvPr>
          <p:cNvSpPr txBox="1"/>
          <p:nvPr/>
        </p:nvSpPr>
        <p:spPr>
          <a:xfrm>
            <a:off x="4158959" y="2396835"/>
            <a:ext cx="7251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Severe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side-effects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dystonia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dyskinesia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…)</a:t>
            </a:r>
          </a:p>
        </p:txBody>
      </p:sp>
      <p:pic>
        <p:nvPicPr>
          <p:cNvPr id="2" name="Picture 4" descr="2 profils pour “Aleksandra Grujic” | LinkedIn">
            <a:extLst>
              <a:ext uri="{FF2B5EF4-FFF2-40B4-BE49-F238E27FC236}">
                <a16:creationId xmlns:a16="http://schemas.microsoft.com/office/drawing/2014/main" id="{093FC9EF-D96A-11B2-4F44-8D88E6DD3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726" y="180064"/>
            <a:ext cx="1297368" cy="129736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ntoine YRONDI">
            <a:extLst>
              <a:ext uri="{FF2B5EF4-FFF2-40B4-BE49-F238E27FC236}">
                <a16:creationId xmlns:a16="http://schemas.microsoft.com/office/drawing/2014/main" id="{DDE50391-DC33-6CC7-C808-A9B756623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07" y="116630"/>
            <a:ext cx="1128587" cy="142558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83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6CFC8-B19E-DE80-4D6A-F54D8D2F8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277002-A5EA-6074-F944-0DCC382493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906"/>
          <a:stretch>
            <a:fillRect/>
          </a:stretch>
        </p:blipFill>
        <p:spPr>
          <a:xfrm>
            <a:off x="53963" y="1517957"/>
            <a:ext cx="5773270" cy="49019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A700DE5-DF81-A6D0-2EC3-C7BF2D4198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923"/>
          <a:stretch>
            <a:fillRect/>
          </a:stretch>
        </p:blipFill>
        <p:spPr>
          <a:xfrm>
            <a:off x="6232553" y="1550614"/>
            <a:ext cx="5959447" cy="5058270"/>
          </a:xfrm>
          <a:prstGeom prst="rect">
            <a:avLst/>
          </a:prstGeom>
        </p:spPr>
      </p:pic>
      <p:sp>
        <p:nvSpPr>
          <p:cNvPr id="2" name="Titre 5">
            <a:extLst>
              <a:ext uri="{FF2B5EF4-FFF2-40B4-BE49-F238E27FC236}">
                <a16:creationId xmlns:a16="http://schemas.microsoft.com/office/drawing/2014/main" id="{F30560F1-AFB2-7A48-E948-18840D789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16631"/>
            <a:ext cx="10945214" cy="853272"/>
          </a:xfrm>
        </p:spPr>
        <p:txBody>
          <a:bodyPr/>
          <a:lstStyle/>
          <a:p>
            <a:r>
              <a:rPr lang="fr-FR" dirty="0" err="1"/>
              <a:t>Chimiogramme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9299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945D9F2-B85B-4935-83F4-B6F3A3AE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Beyond </a:t>
            </a:r>
            <a:r>
              <a:rPr lang="fr-FR" dirty="0" err="1"/>
              <a:t>pharmacogenetics</a:t>
            </a:r>
            <a:r>
              <a:rPr lang="fr-FR" dirty="0"/>
              <a:t>?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152E1CC-18A7-1B36-17E0-1F54178A6EC8}"/>
              </a:ext>
            </a:extLst>
          </p:cNvPr>
          <p:cNvSpPr txBox="1">
            <a:spLocks/>
          </p:cNvSpPr>
          <p:nvPr/>
        </p:nvSpPr>
        <p:spPr>
          <a:xfrm>
            <a:off x="481361" y="1542214"/>
            <a:ext cx="10515600" cy="4668203"/>
          </a:xfrm>
          <a:prstGeom prst="rect">
            <a:avLst/>
          </a:pr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7D11"/>
              </a:buClr>
              <a:buFont typeface="+mj-lt"/>
              <a:buAutoNum type="arabicPeriod"/>
              <a:defRPr sz="2400" kern="1200">
                <a:solidFill>
                  <a:srgbClr val="EE7D11"/>
                </a:solidFill>
                <a:latin typeface="+mn-lt"/>
                <a:ea typeface="+mn-ea"/>
                <a:cs typeface="+mn-cs"/>
              </a:defRPr>
            </a:lvl1pPr>
            <a:lvl2pPr marL="70167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88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2pPr>
            <a:lvl3pPr marL="124142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Ø"/>
              <a:defRPr sz="20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757575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600" kern="1200">
                <a:solidFill>
                  <a:srgbClr val="757575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+mj-lt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57-year-old male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Chronic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depression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anxiety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PGx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test – 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variant of </a:t>
            </a:r>
            <a:r>
              <a:rPr kumimoji="0" lang="fr-F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interest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</a:t>
            </a:r>
            <a:r>
              <a:rPr kumimoji="0" lang="fr-F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pharmacogenes</a:t>
            </a: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7C9969-7DEC-B881-06F9-0C748189C5FC}"/>
              </a:ext>
            </a:extLst>
          </p:cNvPr>
          <p:cNvSpPr txBox="1"/>
          <p:nvPr/>
        </p:nvSpPr>
        <p:spPr>
          <a:xfrm>
            <a:off x="4158959" y="2396835"/>
            <a:ext cx="7251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Severe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side-effects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dystonia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dyskinesia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150896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AC604-3617-C46B-E48A-5594B47FB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BCC1779-9DF0-B9E0-A92D-888660EA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Beyond </a:t>
            </a:r>
            <a:r>
              <a:rPr lang="fr-FR" dirty="0" err="1"/>
              <a:t>pharmacogenetics</a:t>
            </a:r>
            <a:r>
              <a:rPr lang="fr-FR" dirty="0"/>
              <a:t>?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EC52DB0-4799-7E71-5D4A-702CCEC8711E}"/>
              </a:ext>
            </a:extLst>
          </p:cNvPr>
          <p:cNvSpPr txBox="1">
            <a:spLocks/>
          </p:cNvSpPr>
          <p:nvPr/>
        </p:nvSpPr>
        <p:spPr>
          <a:xfrm>
            <a:off x="481361" y="1542214"/>
            <a:ext cx="10515600" cy="4668203"/>
          </a:xfrm>
          <a:prstGeom prst="rect">
            <a:avLst/>
          </a:pr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7D11"/>
              </a:buClr>
              <a:buFont typeface="+mj-lt"/>
              <a:buAutoNum type="arabicPeriod"/>
              <a:defRPr sz="2400" kern="1200">
                <a:solidFill>
                  <a:srgbClr val="EE7D11"/>
                </a:solidFill>
                <a:latin typeface="+mn-lt"/>
                <a:ea typeface="+mn-ea"/>
                <a:cs typeface="+mn-cs"/>
              </a:defRPr>
            </a:lvl1pPr>
            <a:lvl2pPr marL="70167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88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2pPr>
            <a:lvl3pPr marL="124142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Ø"/>
              <a:defRPr sz="20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757575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600" kern="1200">
                <a:solidFill>
                  <a:srgbClr val="757575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+mj-lt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57-year-old male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Chronic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depression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anxiety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PGx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test – </a:t>
            </a:r>
            <a:r>
              <a:rPr lang="fr-FR" b="1" u="sng" dirty="0">
                <a:solidFill>
                  <a:srgbClr val="003883"/>
                </a:solidFill>
              </a:rPr>
              <a:t>no variant of </a:t>
            </a:r>
            <a:r>
              <a:rPr lang="fr-FR" b="1" u="sng" dirty="0" err="1">
                <a:solidFill>
                  <a:srgbClr val="003883"/>
                </a:solidFill>
              </a:rPr>
              <a:t>interest</a:t>
            </a:r>
            <a:r>
              <a:rPr lang="fr-FR" b="1" u="sng" dirty="0">
                <a:solidFill>
                  <a:srgbClr val="003883"/>
                </a:solidFill>
              </a:rPr>
              <a:t> in </a:t>
            </a:r>
            <a:r>
              <a:rPr lang="fr-FR" b="1" u="sng" dirty="0" err="1">
                <a:solidFill>
                  <a:srgbClr val="003883"/>
                </a:solidFill>
              </a:rPr>
              <a:t>pharmacogenes</a:t>
            </a: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Exome test – </a:t>
            </a:r>
            <a:r>
              <a:rPr kumimoji="0" lang="fr-F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pathogenic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variant in TRPV4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798983-27D1-C8C2-30EF-C4AA6AC30C1E}"/>
              </a:ext>
            </a:extLst>
          </p:cNvPr>
          <p:cNvSpPr txBox="1"/>
          <p:nvPr/>
        </p:nvSpPr>
        <p:spPr>
          <a:xfrm>
            <a:off x="4158959" y="2396835"/>
            <a:ext cx="7251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Severe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side-effects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dystonia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dyskinesia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31642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CBC4D-5D24-5651-B38E-019F23C8D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65E61CF-207F-5B40-FDDB-D354A1EC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Beyond </a:t>
            </a:r>
            <a:r>
              <a:rPr lang="fr-FR" dirty="0" err="1"/>
              <a:t>pharmacogenetics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B4D16D-1CF6-3364-D8FE-B9F1F57253A0}"/>
              </a:ext>
            </a:extLst>
          </p:cNvPr>
          <p:cNvSpPr txBox="1">
            <a:spLocks/>
          </p:cNvSpPr>
          <p:nvPr/>
        </p:nvSpPr>
        <p:spPr>
          <a:xfrm>
            <a:off x="481361" y="1542214"/>
            <a:ext cx="10515600" cy="1591279"/>
          </a:xfrm>
          <a:prstGeom prst="rect">
            <a:avLst/>
          </a:pr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7D11"/>
              </a:buClr>
              <a:buFont typeface="+mj-lt"/>
              <a:buAutoNum type="arabicPeriod"/>
              <a:defRPr sz="2400" kern="1200">
                <a:solidFill>
                  <a:srgbClr val="EE7D11"/>
                </a:solidFill>
                <a:latin typeface="+mn-lt"/>
                <a:ea typeface="+mn-ea"/>
                <a:cs typeface="+mn-cs"/>
              </a:defRPr>
            </a:lvl1pPr>
            <a:lvl2pPr marL="70167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88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2pPr>
            <a:lvl3pPr marL="124142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Ø"/>
              <a:defRPr sz="20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757575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600" kern="1200">
                <a:solidFill>
                  <a:srgbClr val="757575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NM_021625.5:c.805C&gt;T present in literature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Associated with various neuromuscular diseases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Link with depression in mice and human</a:t>
            </a:r>
          </a:p>
        </p:txBody>
      </p:sp>
    </p:spTree>
    <p:extLst>
      <p:ext uri="{BB962C8B-B14F-4D97-AF65-F5344CB8AC3E}">
        <p14:creationId xmlns:p14="http://schemas.microsoft.com/office/powerpoint/2010/main" val="229041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C404A-9B2D-7D32-B18B-10F21AA2E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BA2E550-8AB2-06C2-0731-A71F8983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Beyond </a:t>
            </a:r>
            <a:r>
              <a:rPr lang="fr-FR" dirty="0" err="1"/>
              <a:t>pharmacogenetics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238CFF-153F-98F4-308F-2A9F9121FAD3}"/>
              </a:ext>
            </a:extLst>
          </p:cNvPr>
          <p:cNvSpPr txBox="1">
            <a:spLocks/>
          </p:cNvSpPr>
          <p:nvPr/>
        </p:nvSpPr>
        <p:spPr>
          <a:xfrm>
            <a:off x="481361" y="1542214"/>
            <a:ext cx="10515600" cy="1591279"/>
          </a:xfrm>
          <a:prstGeom prst="rect">
            <a:avLst/>
          </a:pr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7D11"/>
              </a:buClr>
              <a:buFont typeface="+mj-lt"/>
              <a:buAutoNum type="arabicPeriod"/>
              <a:defRPr sz="2400" kern="1200">
                <a:solidFill>
                  <a:srgbClr val="EE7D11"/>
                </a:solidFill>
                <a:latin typeface="+mn-lt"/>
                <a:ea typeface="+mn-ea"/>
                <a:cs typeface="+mn-cs"/>
              </a:defRPr>
            </a:lvl1pPr>
            <a:lvl2pPr marL="70167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88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2pPr>
            <a:lvl3pPr marL="124142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Ø"/>
              <a:defRPr sz="20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757575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600" kern="1200">
                <a:solidFill>
                  <a:srgbClr val="757575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NM_021625.5:c.805C&gt;T present in literature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Associated with various neuromuscular diseases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Link with depression in mice and human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C6825E-0B30-0C7A-DB52-171F239DA125}"/>
              </a:ext>
            </a:extLst>
          </p:cNvPr>
          <p:cNvSpPr txBox="1"/>
          <p:nvPr/>
        </p:nvSpPr>
        <p:spPr>
          <a:xfrm>
            <a:off x="2527610" y="3150343"/>
            <a:ext cx="7136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Sensitivity to psychotropic molecules?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Explanation for side-effects?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92B96A5-CACA-9544-4A48-B4D4EE50B2C7}"/>
              </a:ext>
            </a:extLst>
          </p:cNvPr>
          <p:cNvSpPr txBox="1">
            <a:spLocks/>
          </p:cNvSpPr>
          <p:nvPr/>
        </p:nvSpPr>
        <p:spPr>
          <a:xfrm>
            <a:off x="481361" y="4536996"/>
            <a:ext cx="10515600" cy="1591279"/>
          </a:xfrm>
          <a:prstGeom prst="rect">
            <a:avLst/>
          </a:pr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7D11"/>
              </a:buClr>
              <a:buFont typeface="+mj-lt"/>
              <a:buAutoNum type="arabicPeriod"/>
              <a:defRPr sz="2400" kern="1200">
                <a:solidFill>
                  <a:srgbClr val="EE7D11"/>
                </a:solidFill>
                <a:latin typeface="+mn-lt"/>
                <a:ea typeface="+mn-ea"/>
                <a:cs typeface="+mn-cs"/>
              </a:defRPr>
            </a:lvl1pPr>
            <a:lvl2pPr marL="70167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88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2pPr>
            <a:lvl3pPr marL="124142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Ø"/>
              <a:defRPr sz="20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757575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600" kern="1200">
                <a:solidFill>
                  <a:srgbClr val="757575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+mj-lt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5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38C76-6A39-F6A2-EAA5-54E1B17E1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33954AC-4A5A-2B4A-A36E-1D17D7A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Beyond </a:t>
            </a:r>
            <a:r>
              <a:rPr lang="fr-FR" dirty="0" err="1"/>
              <a:t>pharmacogenetics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95B56A-491A-5683-9AA6-7601F7087BC9}"/>
              </a:ext>
            </a:extLst>
          </p:cNvPr>
          <p:cNvSpPr txBox="1">
            <a:spLocks/>
          </p:cNvSpPr>
          <p:nvPr/>
        </p:nvSpPr>
        <p:spPr>
          <a:xfrm>
            <a:off x="481361" y="1542214"/>
            <a:ext cx="10515600" cy="1591279"/>
          </a:xfrm>
          <a:prstGeom prst="rect">
            <a:avLst/>
          </a:pr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7D11"/>
              </a:buClr>
              <a:buFont typeface="+mj-lt"/>
              <a:buAutoNum type="arabicPeriod"/>
              <a:defRPr sz="2400" kern="1200">
                <a:solidFill>
                  <a:srgbClr val="EE7D11"/>
                </a:solidFill>
                <a:latin typeface="+mn-lt"/>
                <a:ea typeface="+mn-ea"/>
                <a:cs typeface="+mn-cs"/>
              </a:defRPr>
            </a:lvl1pPr>
            <a:lvl2pPr marL="70167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88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2pPr>
            <a:lvl3pPr marL="124142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Ø"/>
              <a:defRPr sz="20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757575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600" kern="1200">
                <a:solidFill>
                  <a:srgbClr val="757575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NM_021625.5:c.805C&gt;T present in literature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Associated with various neuromuscular diseases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Link with depression in mice and human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9BC3B3-E17B-AE17-54EA-1B4608EFD24B}"/>
              </a:ext>
            </a:extLst>
          </p:cNvPr>
          <p:cNvSpPr txBox="1"/>
          <p:nvPr/>
        </p:nvSpPr>
        <p:spPr>
          <a:xfrm>
            <a:off x="2527610" y="3150343"/>
            <a:ext cx="7136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Sensitivity to psychotropic molecules?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Explanation for side-effects?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D11"/>
              </a:buClr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3ED46D6C-D101-8C21-AB89-CC2DF71E42AC}"/>
              </a:ext>
            </a:extLst>
          </p:cNvPr>
          <p:cNvSpPr txBox="1">
            <a:spLocks/>
          </p:cNvSpPr>
          <p:nvPr/>
        </p:nvSpPr>
        <p:spPr>
          <a:xfrm>
            <a:off x="481361" y="4536996"/>
            <a:ext cx="10515600" cy="1591279"/>
          </a:xfrm>
          <a:prstGeom prst="rect">
            <a:avLst/>
          </a:pr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7D11"/>
              </a:buClr>
              <a:buFont typeface="+mj-lt"/>
              <a:buAutoNum type="arabicPeriod"/>
              <a:defRPr sz="2400" kern="1200">
                <a:solidFill>
                  <a:srgbClr val="EE7D11"/>
                </a:solidFill>
                <a:latin typeface="+mn-lt"/>
                <a:ea typeface="+mn-ea"/>
                <a:cs typeface="+mn-cs"/>
              </a:defRPr>
            </a:lvl1pPr>
            <a:lvl2pPr marL="70167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88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2pPr>
            <a:lvl3pPr marL="124142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Ø"/>
              <a:defRPr sz="20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757575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600" kern="1200">
                <a:solidFill>
                  <a:srgbClr val="757575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+mj-lt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8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203E3B2-C3F0-F593-E7AC-F534E053546C}"/>
              </a:ext>
            </a:extLst>
          </p:cNvPr>
          <p:cNvSpPr txBox="1">
            <a:spLocks/>
          </p:cNvSpPr>
          <p:nvPr/>
        </p:nvSpPr>
        <p:spPr>
          <a:xfrm>
            <a:off x="481361" y="4520146"/>
            <a:ext cx="10515600" cy="1591279"/>
          </a:xfrm>
          <a:prstGeom prst="rect">
            <a:avLst/>
          </a:pr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7D11"/>
              </a:buClr>
              <a:buFont typeface="+mj-lt"/>
              <a:buAutoNum type="arabicPeriod"/>
              <a:defRPr sz="2400" kern="1200">
                <a:solidFill>
                  <a:srgbClr val="EE7D11"/>
                </a:solidFill>
                <a:latin typeface="+mn-lt"/>
                <a:ea typeface="+mn-ea"/>
                <a:cs typeface="+mn-cs"/>
              </a:defRPr>
            </a:lvl1pPr>
            <a:lvl2pPr marL="70167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88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2pPr>
            <a:lvl3pPr marL="124142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Ø"/>
              <a:defRPr sz="20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757575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600" kern="1200">
                <a:solidFill>
                  <a:srgbClr val="757575"/>
                </a:solidFill>
                <a:latin typeface="+mn-lt"/>
                <a:ea typeface="+mn-ea"/>
                <a:cs typeface="+mn-cs"/>
              </a:defRPr>
            </a:lvl5pPr>
            <a:lvl6pPr marL="2571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3883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7D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Integrated genomic approaches – potential for more personalized treatment</a:t>
            </a:r>
          </a:p>
        </p:txBody>
      </p:sp>
    </p:spTree>
    <p:extLst>
      <p:ext uri="{BB962C8B-B14F-4D97-AF65-F5344CB8AC3E}">
        <p14:creationId xmlns:p14="http://schemas.microsoft.com/office/powerpoint/2010/main" val="167262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C66157B-4CA3-49EF-9014-E951D159AEF6}"/>
              </a:ext>
            </a:extLst>
          </p:cNvPr>
          <p:cNvSpPr txBox="1"/>
          <p:nvPr/>
        </p:nvSpPr>
        <p:spPr>
          <a:xfrm>
            <a:off x="7452574" y="133248"/>
            <a:ext cx="4533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chemeClr val="tx2"/>
                </a:solidFill>
                <a:ea typeface="+mj-ea"/>
                <a:cs typeface="+mj-cs"/>
              </a:rPr>
              <a:t>The </a:t>
            </a:r>
            <a:r>
              <a:rPr lang="fr-FR" sz="3000" b="1" dirty="0" err="1">
                <a:solidFill>
                  <a:schemeClr val="tx2"/>
                </a:solidFill>
                <a:ea typeface="+mj-ea"/>
                <a:cs typeface="+mj-cs"/>
              </a:rPr>
              <a:t>translational</a:t>
            </a:r>
            <a:r>
              <a:rPr lang="fr-FR" sz="3000" b="1" dirty="0">
                <a:solidFill>
                  <a:schemeClr val="tx2"/>
                </a:solidFill>
                <a:ea typeface="+mj-ea"/>
                <a:cs typeface="+mj-cs"/>
              </a:rPr>
              <a:t> value of </a:t>
            </a:r>
            <a:r>
              <a:rPr lang="fr-FR" sz="3000" b="1" dirty="0" err="1">
                <a:solidFill>
                  <a:schemeClr val="tx2"/>
                </a:solidFill>
                <a:ea typeface="+mj-ea"/>
                <a:cs typeface="+mj-cs"/>
              </a:rPr>
              <a:t>genetics</a:t>
            </a:r>
            <a:endParaRPr lang="fr-FR" sz="30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B1E8ED2-EB3C-4D2E-8058-F129238BC4C9}"/>
              </a:ext>
            </a:extLst>
          </p:cNvPr>
          <p:cNvSpPr txBox="1"/>
          <p:nvPr/>
        </p:nvSpPr>
        <p:spPr>
          <a:xfrm>
            <a:off x="8032188" y="2578332"/>
            <a:ext cx="2151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Nelson et al 2015 </a:t>
            </a:r>
          </a:p>
          <a:p>
            <a:r>
              <a:rPr lang="fr-CA" dirty="0"/>
              <a:t>Nature </a:t>
            </a:r>
            <a:r>
              <a:rPr lang="fr-CA" dirty="0" err="1"/>
              <a:t>Genetics</a:t>
            </a: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CABC80-26E6-4C1D-BBD7-7C697897C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9" y="242738"/>
            <a:ext cx="7227030" cy="394314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5291A03-3CF8-A92F-F464-62ED440172A3}"/>
              </a:ext>
            </a:extLst>
          </p:cNvPr>
          <p:cNvSpPr txBox="1"/>
          <p:nvPr/>
        </p:nvSpPr>
        <p:spPr>
          <a:xfrm>
            <a:off x="5773306" y="6261634"/>
            <a:ext cx="9538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Human genetics evidence supports two-thirds of the 2021 FDA-approved drugs</a:t>
            </a:r>
          </a:p>
          <a:p>
            <a:r>
              <a:rPr lang="en-US" sz="1400" dirty="0"/>
              <a:t>Ochoa D et al – 2022 </a:t>
            </a:r>
            <a:r>
              <a:rPr lang="fr-FR" sz="1400" b="0" i="1" dirty="0">
                <a:solidFill>
                  <a:srgbClr val="222222"/>
                </a:solidFill>
                <a:effectLst/>
                <a:latin typeface="Harding"/>
              </a:rPr>
              <a:t>Nature </a:t>
            </a:r>
            <a:r>
              <a:rPr lang="fr-FR" sz="1400" b="0" i="1" dirty="0" err="1">
                <a:solidFill>
                  <a:srgbClr val="222222"/>
                </a:solidFill>
                <a:effectLst/>
                <a:latin typeface="Harding"/>
              </a:rPr>
              <a:t>Reviews</a:t>
            </a:r>
            <a:r>
              <a:rPr lang="fr-FR" sz="1400" b="0" i="1" dirty="0">
                <a:solidFill>
                  <a:srgbClr val="222222"/>
                </a:solidFill>
                <a:effectLst/>
                <a:latin typeface="Harding"/>
              </a:rPr>
              <a:t> Drug Discovery</a:t>
            </a:r>
            <a:endParaRPr lang="fr-FR" sz="1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5AEA0D4-7960-4F6D-A76E-CF5331F9D5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735"/>
          <a:stretch>
            <a:fillRect/>
          </a:stretch>
        </p:blipFill>
        <p:spPr>
          <a:xfrm>
            <a:off x="219088" y="4185882"/>
            <a:ext cx="9833044" cy="14849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78DB9B4-AD8F-7C0A-E39A-1016636EA4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110" b="28965"/>
          <a:stretch>
            <a:fillRect/>
          </a:stretch>
        </p:blipFill>
        <p:spPr>
          <a:xfrm>
            <a:off x="219088" y="5670844"/>
            <a:ext cx="9271733" cy="40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26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68F2C46-4465-E4DF-E26E-9AEE08D622D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DB7DA052-1B0B-DF04-079F-22D2F01B011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marL="0" indent="0">
              <a:buNone/>
              <a:defRPr/>
            </a:pPr>
            <a:r>
              <a:rPr lang="fr-FR" dirty="0"/>
              <a:t>Une vision intégrative</a:t>
            </a:r>
            <a:endParaRPr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FB5CF7-A96D-4F07-7626-FEA802DA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F3BA2-B734-6440-8DC0-D8648E76104C}" type="datetime1">
              <a:rPr kumimoji="0" lang="fr-FR" sz="933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/>
                <a:cs typeface="Arial"/>
              </a:rPr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01/04/2026</a:t>
            </a:fld>
            <a:endParaRPr kumimoji="0" lang="fr-FR" sz="933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/>
              <a:cs typeface="Arial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901510-63A0-A092-A15D-62E43DD2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67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/>
                <a:cs typeface="Arial"/>
              </a:rPr>
              <a:t>Secrétariat général pour l'investissement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882AAB-EC67-7C98-0618-998D32F3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33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/>
                <a:cs typeface="Arial"/>
              </a:rPr>
              <a:pPr marL="0" marR="0" lvl="0" indent="0" algn="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933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6745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 devrait tous avoir notre passeport pharmacogénétique » | Frédéric MALLET">
            <a:extLst>
              <a:ext uri="{FF2B5EF4-FFF2-40B4-BE49-F238E27FC236}">
                <a16:creationId xmlns:a16="http://schemas.microsoft.com/office/drawing/2014/main" id="{C59EE38C-03CB-881D-9698-18FF300D8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r="21847"/>
          <a:stretch>
            <a:fillRect/>
          </a:stretch>
        </p:blipFill>
        <p:spPr bwMode="auto">
          <a:xfrm>
            <a:off x="10229851" y="224811"/>
            <a:ext cx="1297368" cy="9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B6544599-ABE2-5604-6EA0-1ABB3AE83000}"/>
              </a:ext>
            </a:extLst>
          </p:cNvPr>
          <p:cNvGrpSpPr/>
          <p:nvPr/>
        </p:nvGrpSpPr>
        <p:grpSpPr>
          <a:xfrm>
            <a:off x="1039906" y="317679"/>
            <a:ext cx="7423008" cy="2200997"/>
            <a:chOff x="0" y="1313374"/>
            <a:chExt cx="9617299" cy="2851626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306C9957-FEA6-7732-D247-BF939E17FA2F}"/>
                </a:ext>
              </a:extLst>
            </p:cNvPr>
            <p:cNvGrpSpPr/>
            <p:nvPr/>
          </p:nvGrpSpPr>
          <p:grpSpPr>
            <a:xfrm>
              <a:off x="0" y="1313374"/>
              <a:ext cx="8216721" cy="2851626"/>
              <a:chOff x="0" y="1313374"/>
              <a:chExt cx="8216721" cy="2851626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79A46F08-682F-0FB7-4439-38F238C5F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313374"/>
                <a:ext cx="8216721" cy="2851626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1513778-49A5-71C0-543B-7B0B542E7CFD}"/>
                  </a:ext>
                </a:extLst>
              </p:cNvPr>
              <p:cNvSpPr/>
              <p:nvPr/>
            </p:nvSpPr>
            <p:spPr>
              <a:xfrm>
                <a:off x="6585398" y="2090670"/>
                <a:ext cx="1408090" cy="4035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A3415B5-6DA5-6EC9-D026-41CD29194608}"/>
                  </a:ext>
                </a:extLst>
              </p:cNvPr>
              <p:cNvSpPr/>
              <p:nvPr/>
            </p:nvSpPr>
            <p:spPr>
              <a:xfrm>
                <a:off x="6178984" y="2173457"/>
                <a:ext cx="366356" cy="1146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4966729-CCB0-0C4B-0846-E9FCE009AF96}"/>
                </a:ext>
              </a:extLst>
            </p:cNvPr>
            <p:cNvSpPr txBox="1"/>
            <p:nvPr/>
          </p:nvSpPr>
          <p:spPr>
            <a:xfrm>
              <a:off x="6896256" y="2350839"/>
              <a:ext cx="2721043" cy="5981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23 </a:t>
              </a:r>
              <a:r>
                <a:rPr lang="fr-FR" sz="1200" dirty="0" err="1"/>
                <a:t>pharmacogènes</a:t>
              </a:r>
              <a:endParaRPr lang="fr-FR" sz="1200" dirty="0"/>
            </a:p>
            <a:p>
              <a:r>
                <a:rPr lang="fr-FR" sz="1200" dirty="0"/>
                <a:t>217 variants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56323110-7942-ADCF-A566-DFC31152AA27}"/>
              </a:ext>
            </a:extLst>
          </p:cNvPr>
          <p:cNvSpPr txBox="1"/>
          <p:nvPr/>
        </p:nvSpPr>
        <p:spPr>
          <a:xfrm>
            <a:off x="6438360" y="6342422"/>
            <a:ext cx="5867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Complete pharmacogenomic profile from exome sequencing</a:t>
            </a:r>
          </a:p>
          <a:p>
            <a:pPr>
              <a:buNone/>
            </a:pPr>
            <a:r>
              <a:rPr lang="en-US" sz="1200" dirty="0"/>
              <a:t>Ilias </a:t>
            </a:r>
            <a:r>
              <a:rPr lang="en-US" sz="1200" dirty="0" err="1"/>
              <a:t>Bensouna</a:t>
            </a:r>
            <a:r>
              <a:rPr lang="en-US" sz="1200" dirty="0"/>
              <a:t>, Aleksandra Grujic et al. submitted</a:t>
            </a:r>
            <a:endParaRPr lang="fr-FR" sz="1200" spc="-50" dirty="0">
              <a:solidFill>
                <a:srgbClr val="4472C4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 profils pour “Aleksandra Grujic” | LinkedIn">
            <a:extLst>
              <a:ext uri="{FF2B5EF4-FFF2-40B4-BE49-F238E27FC236}">
                <a16:creationId xmlns:a16="http://schemas.microsoft.com/office/drawing/2014/main" id="{FD0D084F-B910-CB23-BEA1-DC6B014CE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1" y="1294702"/>
            <a:ext cx="1297368" cy="129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E429A5B5-2299-E139-5322-A575E8DCC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745" y="2382432"/>
            <a:ext cx="5739848" cy="398118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497B4F6-DCA6-E922-06D8-22A909E1F16E}"/>
              </a:ext>
            </a:extLst>
          </p:cNvPr>
          <p:cNvSpPr txBox="1"/>
          <p:nvPr/>
        </p:nvSpPr>
        <p:spPr>
          <a:xfrm>
            <a:off x="1469746" y="3718896"/>
            <a:ext cx="19779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Concordance : 99,7%</a:t>
            </a:r>
          </a:p>
          <a:p>
            <a:r>
              <a:rPr lang="fr-FR" sz="1400" dirty="0"/>
              <a:t>Différences : 0,3%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76CB776-9DC5-2285-9970-3249054ED69E}"/>
              </a:ext>
            </a:extLst>
          </p:cNvPr>
          <p:cNvSpPr txBox="1"/>
          <p:nvPr/>
        </p:nvSpPr>
        <p:spPr>
          <a:xfrm>
            <a:off x="7209593" y="2850030"/>
            <a:ext cx="193094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Concordance : 95.4%</a:t>
            </a: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analysable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4,1% </a:t>
            </a:r>
            <a:b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Différence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0.5% </a:t>
            </a: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690A9B3-A6C0-49B8-E683-B32207FAD3D2}"/>
              </a:ext>
            </a:extLst>
          </p:cNvPr>
          <p:cNvSpPr txBox="1"/>
          <p:nvPr/>
        </p:nvSpPr>
        <p:spPr>
          <a:xfrm>
            <a:off x="7333383" y="5207515"/>
            <a:ext cx="258710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xHLA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*Allele concordance : 100%</a:t>
            </a:r>
            <a:endParaRPr lang="fr-FR" sz="14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71F4F3B-3D3A-26A9-659A-13C5FE1A0899}"/>
              </a:ext>
            </a:extLst>
          </p:cNvPr>
          <p:cNvSpPr txBox="1"/>
          <p:nvPr/>
        </p:nvSpPr>
        <p:spPr>
          <a:xfrm>
            <a:off x="7209593" y="3788606"/>
            <a:ext cx="271089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noProof="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Concordance parfaite concernant le profil de métabolisme</a:t>
            </a:r>
            <a:endParaRPr lang="fr-FR" sz="1400" noProof="0" dirty="0"/>
          </a:p>
        </p:txBody>
      </p:sp>
    </p:spTree>
    <p:extLst>
      <p:ext uri="{BB962C8B-B14F-4D97-AF65-F5344CB8AC3E}">
        <p14:creationId xmlns:p14="http://schemas.microsoft.com/office/powerpoint/2010/main" val="9481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4A3A7-0683-18C9-0A3A-7AFE6DCB6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D80C64C0-8AC5-7143-0968-832EBB513EC6}"/>
              </a:ext>
            </a:extLst>
          </p:cNvPr>
          <p:cNvSpPr txBox="1">
            <a:spLocks/>
          </p:cNvSpPr>
          <p:nvPr/>
        </p:nvSpPr>
        <p:spPr>
          <a:xfrm>
            <a:off x="939993" y="573238"/>
            <a:ext cx="9824000" cy="505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733" b="1" i="0" u="none" strike="noStrike" kern="1200" cap="none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And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about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epigenetics</a:t>
            </a:r>
            <a:r>
              <a:rPr lang="fr-FR" sz="2400" dirty="0"/>
              <a:t>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1C458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56EFF79-B364-A1FE-A01C-2D6B6EEAC16D}"/>
              </a:ext>
            </a:extLst>
          </p:cNvPr>
          <p:cNvSpPr txBox="1"/>
          <p:nvPr/>
        </p:nvSpPr>
        <p:spPr>
          <a:xfrm>
            <a:off x="9576080" y="6479432"/>
            <a:ext cx="39176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err="1"/>
              <a:t>Tesfaye</a:t>
            </a:r>
            <a:r>
              <a:rPr lang="fr-FR" sz="1500" dirty="0"/>
              <a:t> et al </a:t>
            </a:r>
            <a:r>
              <a:rPr lang="fr-FR" sz="1500" i="1" dirty="0"/>
              <a:t> </a:t>
            </a:r>
            <a:r>
              <a:rPr lang="fr-FR" sz="1500" i="1" dirty="0" err="1"/>
              <a:t>EBioMedicine</a:t>
            </a:r>
            <a:endParaRPr lang="fr-FR" sz="1500" i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949E0E-52A0-AA39-EFA8-53CE0DB62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59533"/>
            <a:ext cx="7458542" cy="477673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3399FE1-293E-403A-9A15-259B1BC4DC61}"/>
              </a:ext>
            </a:extLst>
          </p:cNvPr>
          <p:cNvSpPr txBox="1"/>
          <p:nvPr/>
        </p:nvSpPr>
        <p:spPr>
          <a:xfrm>
            <a:off x="937259" y="5613103"/>
            <a:ext cx="7915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association between methylation scores or polygenic scores (x- axis) and bipolar disorder (A), and bipolar I disorder (B) case-control status.</a:t>
            </a:r>
            <a:endParaRPr lang="fr-FR" dirty="0"/>
          </a:p>
        </p:txBody>
      </p:sp>
      <p:pic>
        <p:nvPicPr>
          <p:cNvPr id="3074" name="Picture 2" descr="Luana Spano - Institut de Psychiatrie et Neuroscience de Paris (IPNP) |  LinkedIn">
            <a:extLst>
              <a:ext uri="{FF2B5EF4-FFF2-40B4-BE49-F238E27FC236}">
                <a16:creationId xmlns:a16="http://schemas.microsoft.com/office/drawing/2014/main" id="{74ECEF08-EC1B-1F52-4998-A0A01ADC8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432" y="400949"/>
            <a:ext cx="1356575" cy="135657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19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481BA-8E2D-5323-3D87-7F2003147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99B48B3-8B3B-45AF-2D18-31B5977E949A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809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Epigenetic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Li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resistance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7313817-D2EE-1AAE-C39B-54F6E81176AD}"/>
              </a:ext>
            </a:extLst>
          </p:cNvPr>
          <p:cNvCxnSpPr/>
          <p:nvPr/>
        </p:nvCxnSpPr>
        <p:spPr>
          <a:xfrm>
            <a:off x="0" y="809469"/>
            <a:ext cx="12192000" cy="0"/>
          </a:xfrm>
          <a:prstGeom prst="line">
            <a:avLst/>
          </a:prstGeom>
          <a:ln w="25400">
            <a:solidFill>
              <a:srgbClr val="3387A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029B3AF3-D387-E761-4502-AFE96BF86374}"/>
              </a:ext>
            </a:extLst>
          </p:cNvPr>
          <p:cNvSpPr txBox="1"/>
          <p:nvPr/>
        </p:nvSpPr>
        <p:spPr>
          <a:xfrm>
            <a:off x="568960" y="2667667"/>
            <a:ext cx="349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of the </a:t>
            </a:r>
            <a:r>
              <a:rPr kumimoji="0" lang="fr-FR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study</a:t>
            </a:r>
            <a:endParaRPr kumimoji="0" lang="fr-FR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C0F39A-FF0B-8EE5-461E-21D74F1BC878}"/>
              </a:ext>
            </a:extLst>
          </p:cNvPr>
          <p:cNvSpPr txBox="1"/>
          <p:nvPr/>
        </p:nvSpPr>
        <p:spPr>
          <a:xfrm>
            <a:off x="1165342" y="3238787"/>
            <a:ext cx="3495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B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459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DNA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blood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8D7C8FC-B354-6A7B-2D07-04658FA0A6C1}"/>
              </a:ext>
            </a:extLst>
          </p:cNvPr>
          <p:cNvSpPr txBox="1"/>
          <p:nvPr/>
        </p:nvSpPr>
        <p:spPr>
          <a:xfrm>
            <a:off x="1165342" y="957218"/>
            <a:ext cx="9861315" cy="1323439"/>
          </a:xfrm>
          <a:prstGeom prst="rect">
            <a:avLst/>
          </a:prstGeom>
          <a:noFill/>
          <a:ln>
            <a:solidFill>
              <a:srgbClr val="007BA3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Integrative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epigenomic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analysis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identifies convergent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pathways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 lithium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response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bipolar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disorder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Spano,L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al (2026) –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currently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being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submitted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BCAD2C3-2A90-C6D6-B461-6D131B83DECC}"/>
              </a:ext>
            </a:extLst>
          </p:cNvPr>
          <p:cNvSpPr txBox="1"/>
          <p:nvPr/>
        </p:nvSpPr>
        <p:spPr>
          <a:xfrm>
            <a:off x="879333" y="4230960"/>
            <a:ext cx="406705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DNA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Methylation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(Illumina EPICv2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methylation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array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B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C8D3CA5-D71E-CBDE-F7CF-BD62149437EB}"/>
              </a:ext>
            </a:extLst>
          </p:cNvPr>
          <p:cNvSpPr txBox="1"/>
          <p:nvPr/>
        </p:nvSpPr>
        <p:spPr>
          <a:xfrm>
            <a:off x="879333" y="5850341"/>
            <a:ext cx="40670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Comparison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167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vs 292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90C2193-9F63-569A-FBC8-A0FD2DA563CC}"/>
              </a:ext>
            </a:extLst>
          </p:cNvPr>
          <p:cNvSpPr txBox="1"/>
          <p:nvPr/>
        </p:nvSpPr>
        <p:spPr>
          <a:xfrm>
            <a:off x="7572751" y="3268068"/>
            <a:ext cx="3495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B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DNA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iPSC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A102401-C284-CDC0-D27A-C5032CA92EE0}"/>
              </a:ext>
            </a:extLst>
          </p:cNvPr>
          <p:cNvSpPr txBox="1"/>
          <p:nvPr/>
        </p:nvSpPr>
        <p:spPr>
          <a:xfrm>
            <a:off x="6883763" y="4230959"/>
            <a:ext cx="268226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DNA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Methylation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(WGBS)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B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A3A98D1-322B-3015-FFA0-E6C59F9BBB26}"/>
              </a:ext>
            </a:extLst>
          </p:cNvPr>
          <p:cNvSpPr txBox="1"/>
          <p:nvPr/>
        </p:nvSpPr>
        <p:spPr>
          <a:xfrm>
            <a:off x="9774263" y="4345405"/>
            <a:ext cx="13426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RNA-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seq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B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EEB42D8-5B9E-320E-D722-94075CF5FBBC}"/>
              </a:ext>
            </a:extLst>
          </p:cNvPr>
          <p:cNvSpPr txBox="1"/>
          <p:nvPr/>
        </p:nvSpPr>
        <p:spPr>
          <a:xfrm>
            <a:off x="7286742" y="5805291"/>
            <a:ext cx="40670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Comparison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3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vs 3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FE2E56D-E7CF-7BD0-0173-A2E1063230B7}"/>
              </a:ext>
            </a:extLst>
          </p:cNvPr>
          <p:cNvCxnSpPr>
            <a:cxnSpLocks/>
          </p:cNvCxnSpPr>
          <p:nvPr/>
        </p:nvCxnSpPr>
        <p:spPr>
          <a:xfrm>
            <a:off x="2912862" y="3690617"/>
            <a:ext cx="0" cy="540343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FC93F97-A984-6B35-C3A3-96908F6F1E05}"/>
              </a:ext>
            </a:extLst>
          </p:cNvPr>
          <p:cNvCxnSpPr/>
          <p:nvPr/>
        </p:nvCxnSpPr>
        <p:spPr>
          <a:xfrm>
            <a:off x="2912862" y="5264948"/>
            <a:ext cx="0" cy="540343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D6B5927-E892-9246-278E-918D4ADF250C}"/>
              </a:ext>
            </a:extLst>
          </p:cNvPr>
          <p:cNvCxnSpPr>
            <a:cxnSpLocks/>
          </p:cNvCxnSpPr>
          <p:nvPr/>
        </p:nvCxnSpPr>
        <p:spPr>
          <a:xfrm flipH="1">
            <a:off x="8340647" y="3690616"/>
            <a:ext cx="756138" cy="497845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73F6DB5-3696-0D7E-BED2-47B2806E3932}"/>
              </a:ext>
            </a:extLst>
          </p:cNvPr>
          <p:cNvCxnSpPr>
            <a:cxnSpLocks/>
          </p:cNvCxnSpPr>
          <p:nvPr/>
        </p:nvCxnSpPr>
        <p:spPr>
          <a:xfrm>
            <a:off x="9689449" y="3690723"/>
            <a:ext cx="756138" cy="497738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B2C547C-F57D-477C-49DD-46B97C7B2987}"/>
              </a:ext>
            </a:extLst>
          </p:cNvPr>
          <p:cNvCxnSpPr>
            <a:cxnSpLocks/>
          </p:cNvCxnSpPr>
          <p:nvPr/>
        </p:nvCxnSpPr>
        <p:spPr>
          <a:xfrm>
            <a:off x="8340647" y="5207108"/>
            <a:ext cx="0" cy="540343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CDF04A0-5687-62CE-ED95-90588A89775C}"/>
              </a:ext>
            </a:extLst>
          </p:cNvPr>
          <p:cNvCxnSpPr>
            <a:cxnSpLocks/>
          </p:cNvCxnSpPr>
          <p:nvPr/>
        </p:nvCxnSpPr>
        <p:spPr>
          <a:xfrm>
            <a:off x="10445587" y="5264948"/>
            <a:ext cx="0" cy="540343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81EC0CAD-94D0-2B78-32C4-F5842BE7E10F}"/>
              </a:ext>
            </a:extLst>
          </p:cNvPr>
          <p:cNvCxnSpPr/>
          <p:nvPr/>
        </p:nvCxnSpPr>
        <p:spPr>
          <a:xfrm>
            <a:off x="6377456" y="3482027"/>
            <a:ext cx="0" cy="256650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27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15B5B-8291-CD74-26F4-4BDC423BB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2E8B7AF-78D7-E109-4907-25F31FD2CA5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809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Epigenetic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Li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resistance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70E4457-AB5A-7DA5-0141-12F4D3889E67}"/>
              </a:ext>
            </a:extLst>
          </p:cNvPr>
          <p:cNvCxnSpPr/>
          <p:nvPr/>
        </p:nvCxnSpPr>
        <p:spPr>
          <a:xfrm>
            <a:off x="0" y="809469"/>
            <a:ext cx="12192000" cy="0"/>
          </a:xfrm>
          <a:prstGeom prst="line">
            <a:avLst/>
          </a:prstGeom>
          <a:ln w="25400">
            <a:solidFill>
              <a:srgbClr val="3387A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7BCA50BB-9002-A3AD-CD29-C137277932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103" b="48936"/>
          <a:stretch>
            <a:fillRect/>
          </a:stretch>
        </p:blipFill>
        <p:spPr>
          <a:xfrm>
            <a:off x="-234576" y="1290143"/>
            <a:ext cx="4990475" cy="372900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E5339EA-DDF5-A443-80F0-3BE5AFC14931}"/>
              </a:ext>
            </a:extLst>
          </p:cNvPr>
          <p:cNvSpPr txBox="1"/>
          <p:nvPr/>
        </p:nvSpPr>
        <p:spPr>
          <a:xfrm>
            <a:off x="6096000" y="1219267"/>
            <a:ext cx="57767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Overlapping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genes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analysis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between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DMRs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from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Blood,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DMRs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DEGs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from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iPSC-derived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neurons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9E5165C-7F1E-C116-296C-2857388AED65}"/>
              </a:ext>
            </a:extLst>
          </p:cNvPr>
          <p:cNvSpPr txBox="1"/>
          <p:nvPr/>
        </p:nvSpPr>
        <p:spPr>
          <a:xfrm>
            <a:off x="7662163" y="6387715"/>
            <a:ext cx="4338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Spano,L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al (2026) –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currently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being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submitted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09F9F4A-0FC5-45EA-D9B0-5826F0E5EF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4" t="51781" r="6634"/>
          <a:stretch>
            <a:fillRect/>
          </a:stretch>
        </p:blipFill>
        <p:spPr>
          <a:xfrm>
            <a:off x="3923042" y="2130698"/>
            <a:ext cx="8530895" cy="31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38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0F6EB-3DF2-33FF-4392-AD4FACF28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D3011013-ECB3-9206-5AB7-72DF4045F1BA}"/>
              </a:ext>
            </a:extLst>
          </p:cNvPr>
          <p:cNvSpPr txBox="1">
            <a:spLocks/>
          </p:cNvSpPr>
          <p:nvPr/>
        </p:nvSpPr>
        <p:spPr>
          <a:xfrm>
            <a:off x="939993" y="573238"/>
            <a:ext cx="9824000" cy="505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733" b="1" i="0" u="none" strike="noStrike" kern="1200" cap="none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And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about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metabolomics</a:t>
            </a:r>
            <a:r>
              <a:rPr lang="fr-FR" sz="2400" dirty="0"/>
              <a:t>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1C458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5750F44-259D-7ADF-107B-11F5F0DC768D}"/>
              </a:ext>
            </a:extLst>
          </p:cNvPr>
          <p:cNvSpPr txBox="1"/>
          <p:nvPr/>
        </p:nvSpPr>
        <p:spPr>
          <a:xfrm>
            <a:off x="9576080" y="6475139"/>
            <a:ext cx="2718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err="1"/>
              <a:t>Frajerman</a:t>
            </a:r>
            <a:r>
              <a:rPr lang="fr-FR" sz="1500" dirty="0"/>
              <a:t> et al </a:t>
            </a:r>
            <a:r>
              <a:rPr lang="fr-FR" sz="1500" i="1" dirty="0"/>
              <a:t>- </a:t>
            </a:r>
            <a:r>
              <a:rPr lang="fr-FR" sz="1500" i="1" dirty="0" err="1"/>
              <a:t>submitted</a:t>
            </a:r>
            <a:endParaRPr lang="fr-FR" sz="1500" i="1" dirty="0"/>
          </a:p>
        </p:txBody>
      </p:sp>
      <p:pic>
        <p:nvPicPr>
          <p:cNvPr id="1026" name="Picture 2" descr="Les publications du docteur Frajerman">
            <a:extLst>
              <a:ext uri="{FF2B5EF4-FFF2-40B4-BE49-F238E27FC236}">
                <a16:creationId xmlns:a16="http://schemas.microsoft.com/office/drawing/2014/main" id="{FC8E83C2-1EB2-DE62-6863-EFEEC1FD0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080" y="321971"/>
            <a:ext cx="1398499" cy="139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taboHUB | Infrastructure française en métabolomique et fluxomique">
            <a:extLst>
              <a:ext uri="{FF2B5EF4-FFF2-40B4-BE49-F238E27FC236}">
                <a16:creationId xmlns:a16="http://schemas.microsoft.com/office/drawing/2014/main" id="{E9BA4599-2F7A-FD56-69B3-4CC067CFB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244" y="499402"/>
            <a:ext cx="2329169" cy="65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texte, capture d’écran, ligne, Tracé&#10;&#10;Le contenu généré par l’IA peut être incorrect.">
            <a:extLst>
              <a:ext uri="{FF2B5EF4-FFF2-40B4-BE49-F238E27FC236}">
                <a16:creationId xmlns:a16="http://schemas.microsoft.com/office/drawing/2014/main" id="{97D3CB5C-80AB-F306-B1CF-04E188522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58" y="1905457"/>
            <a:ext cx="5579654" cy="3727735"/>
          </a:xfrm>
          <a:prstGeom prst="rect">
            <a:avLst/>
          </a:prstGeom>
        </p:spPr>
      </p:pic>
      <p:pic>
        <p:nvPicPr>
          <p:cNvPr id="6" name="Image 5" descr="Une image contenant texte, capture d’écran, ligne, Tracé&#10;&#10;Le contenu généré par l’IA peut être incorrect.">
            <a:extLst>
              <a:ext uri="{FF2B5EF4-FFF2-40B4-BE49-F238E27FC236}">
                <a16:creationId xmlns:a16="http://schemas.microsoft.com/office/drawing/2014/main" id="{61A36D5A-9662-B1CE-96DD-6A83C0959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031" y="1971737"/>
            <a:ext cx="5448442" cy="356561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1DD431D-F32A-D5AB-5C16-3225D65C9ABD}"/>
              </a:ext>
            </a:extLst>
          </p:cNvPr>
          <p:cNvSpPr txBox="1"/>
          <p:nvPr/>
        </p:nvSpPr>
        <p:spPr>
          <a:xfrm>
            <a:off x="939993" y="5729244"/>
            <a:ext cx="1037195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Volcano plot of Cytokines (A) and metabolites after removing the 3 Clozapine related compounds (B) comparing Resistant and non-resistant schizophrenia patients. Molecules with an adjusted p-value below 5% are shown in green.</a:t>
            </a:r>
            <a:endParaRPr lang="fr-FR" sz="15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5F01464-D5FB-0EA8-7746-FDC267CA12B3}"/>
              </a:ext>
            </a:extLst>
          </p:cNvPr>
          <p:cNvSpPr txBox="1"/>
          <p:nvPr/>
        </p:nvSpPr>
        <p:spPr>
          <a:xfrm>
            <a:off x="416929" y="1259126"/>
            <a:ext cx="5641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FACE-SCZ : 318 individuals with SZ including 62 (20%) resistant to antipsychotics and treated with clozapine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7655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AF9A573-B302-5FE3-BB45-870D54C3C52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202BB0E-AB45-E1BA-E2AB-D667550ADCB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marL="0" indent="0">
              <a:buNone/>
              <a:defRPr/>
            </a:pPr>
            <a:r>
              <a:rPr lang="fr-FR" dirty="0"/>
              <a:t>Conclusion</a:t>
            </a:r>
            <a:endParaRPr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63496A-2A2B-CA51-8D06-98EA435C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F3BA2-B734-6440-8DC0-D8648E76104C}" type="datetime1">
              <a:rPr kumimoji="0" lang="fr-FR" sz="933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/>
                <a:cs typeface="Arial"/>
              </a:rPr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01/04/2026</a:t>
            </a:fld>
            <a:endParaRPr kumimoji="0" lang="fr-FR" sz="933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/>
              <a:cs typeface="Arial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F4FB38-86B5-29DB-DDE7-2DDDB763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67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/>
                <a:cs typeface="Arial"/>
              </a:rPr>
              <a:t>Secrétariat général pour l'investissement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A7FB43-AB69-D876-86DC-B94A9F02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33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/>
                <a:cs typeface="Arial"/>
              </a:rPr>
              <a:pPr marL="0" marR="0" lvl="0" indent="0" algn="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933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418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3BE29-A725-0CD2-BB0C-ECF4FD298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egrative Analysis of Multi-omics Data for Discovery and Functional  Studies of Complex Human Diseases. | Semantic Scholar">
            <a:extLst>
              <a:ext uri="{FF2B5EF4-FFF2-40B4-BE49-F238E27FC236}">
                <a16:creationId xmlns:a16="http://schemas.microsoft.com/office/drawing/2014/main" id="{13DBA507-9366-1958-4CED-C5E984EC2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2" y="0"/>
            <a:ext cx="6899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024A966-0600-973C-58CC-A78D6C147C92}"/>
              </a:ext>
            </a:extLst>
          </p:cNvPr>
          <p:cNvSpPr txBox="1"/>
          <p:nvPr/>
        </p:nvSpPr>
        <p:spPr>
          <a:xfrm>
            <a:off x="5675152" y="3162644"/>
            <a:ext cx="1295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Responders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910AD0-6144-70A2-F66E-D73F8E34B3A6}"/>
              </a:ext>
            </a:extLst>
          </p:cNvPr>
          <p:cNvSpPr txBox="1"/>
          <p:nvPr/>
        </p:nvSpPr>
        <p:spPr>
          <a:xfrm>
            <a:off x="5798191" y="5936603"/>
            <a:ext cx="12950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Non </a:t>
            </a:r>
            <a:r>
              <a:rPr lang="fr-FR" dirty="0" err="1"/>
              <a:t>responders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46B2EE-6F5B-A15D-99C4-4D50B12FC277}"/>
              </a:ext>
            </a:extLst>
          </p:cNvPr>
          <p:cNvSpPr txBox="1"/>
          <p:nvPr/>
        </p:nvSpPr>
        <p:spPr>
          <a:xfrm>
            <a:off x="7093256" y="4391637"/>
            <a:ext cx="4836253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/>
              <a:t>Better understanding of pathophysiology and development of novel drugs</a:t>
            </a:r>
          </a:p>
          <a:p>
            <a:endParaRPr lang="fr-FR"/>
          </a:p>
          <a:p>
            <a:r>
              <a:rPr lang="fr-FR"/>
              <a:t>Close monitoring</a:t>
            </a:r>
          </a:p>
          <a:p>
            <a:endParaRPr lang="fr-FR"/>
          </a:p>
          <a:p>
            <a:r>
              <a:rPr lang="fr-FR"/>
              <a:t>Intensification of therapeutic strategies </a:t>
            </a:r>
          </a:p>
          <a:p>
            <a:r>
              <a:rPr lang="fr-FR"/>
              <a:t>(eg. psychosocial interventions)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609941-93B6-957B-2031-C41DE8771222}"/>
              </a:ext>
            </a:extLst>
          </p:cNvPr>
          <p:cNvSpPr txBox="1"/>
          <p:nvPr/>
        </p:nvSpPr>
        <p:spPr>
          <a:xfrm>
            <a:off x="7093255" y="1284914"/>
            <a:ext cx="483625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Shorten</a:t>
            </a:r>
            <a:r>
              <a:rPr lang="fr-FR" dirty="0"/>
              <a:t> the </a:t>
            </a:r>
            <a:r>
              <a:rPr lang="fr-FR" dirty="0" err="1"/>
              <a:t>therapeutic</a:t>
            </a:r>
            <a:r>
              <a:rPr lang="fr-FR" dirty="0"/>
              <a:t> </a:t>
            </a:r>
            <a:r>
              <a:rPr lang="fr-FR" dirty="0" err="1"/>
              <a:t>journey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Decrease</a:t>
            </a:r>
            <a:r>
              <a:rPr lang="fr-FR" dirty="0"/>
              <a:t> the </a:t>
            </a:r>
            <a:r>
              <a:rPr lang="fr-FR" dirty="0" err="1"/>
              <a:t>exposure</a:t>
            </a:r>
            <a:r>
              <a:rPr lang="fr-FR" dirty="0"/>
              <a:t> to </a:t>
            </a:r>
            <a:r>
              <a:rPr lang="fr-FR" dirty="0" err="1"/>
              <a:t>side-effects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921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60B55F2-D996-9A3C-2A7C-0DF6AFDB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8" y="492369"/>
            <a:ext cx="11655887" cy="59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2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marL="0" indent="0">
              <a:buNone/>
              <a:defRPr/>
            </a:pPr>
            <a:r>
              <a:rPr lang="fr-FR" dirty="0"/>
              <a:t>Pharmacocinétique</a:t>
            </a:r>
            <a:endParaRPr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defTabSz="1219140">
              <a:defRPr/>
            </a:pPr>
            <a:fld id="{370F3BA2-B734-6440-8DC0-D8648E76104C}" type="datetime1">
              <a:rPr lang="fr-FR" kern="0">
                <a:solidFill>
                  <a:prstClr val="white"/>
                </a:solidFill>
                <a:latin typeface="Marianne"/>
                <a:cs typeface="Arial"/>
              </a:rPr>
              <a:pPr defTabSz="1219140">
                <a:defRPr/>
              </a:pPr>
              <a:t>01/04/2026</a:t>
            </a:fld>
            <a:endParaRPr lang="fr-FR" kern="0">
              <a:solidFill>
                <a:prstClr val="white"/>
              </a:solidFill>
              <a:latin typeface="Marianne"/>
              <a:cs typeface="Aria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 defTabSz="1219140">
              <a:defRPr/>
            </a:pPr>
            <a:r>
              <a:rPr lang="fr-FR" kern="0">
                <a:solidFill>
                  <a:srgbClr val="000091"/>
                </a:solidFill>
                <a:latin typeface="Marianne"/>
                <a:cs typeface="Arial"/>
              </a:rPr>
              <a:t>Secrétariat général pour l'investissement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40">
              <a:defRPr/>
            </a:pPr>
            <a:fld id="{733122C9-A0B9-462F-8757-0847AD287B63}" type="slidenum">
              <a:rPr lang="fr-FR" kern="0">
                <a:solidFill>
                  <a:prstClr val="white"/>
                </a:solidFill>
                <a:latin typeface="Marianne"/>
                <a:cs typeface="Arial"/>
              </a:rPr>
              <a:pPr defTabSz="1219140">
                <a:defRPr/>
              </a:pPr>
              <a:t>5</a:t>
            </a:fld>
            <a:endParaRPr lang="fr-FR" kern="0">
              <a:solidFill>
                <a:prstClr val="white"/>
              </a:solidFill>
              <a:latin typeface="Marianne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4BC15E2E-6019-C398-5A53-C98A549B97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982"/>
          <a:stretch>
            <a:fillRect/>
          </a:stretch>
        </p:blipFill>
        <p:spPr>
          <a:xfrm>
            <a:off x="239083" y="125604"/>
            <a:ext cx="8787471" cy="66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92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235D3CF-C90E-6474-5581-95A9F08F4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696" y="1"/>
            <a:ext cx="8835371" cy="851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6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AEB04F-E69F-3893-C8C4-BB55D4118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850" y="60291"/>
            <a:ext cx="8710303" cy="673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E96B0D-7630-47E3-A4B1-121B8659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Pharmacocinétique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43B04C38-E2E0-448B-8DA3-72945F13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4" y="1650970"/>
            <a:ext cx="7013895" cy="472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7F5025B-EA89-42F8-BE9C-7CF827951E8C}"/>
              </a:ext>
            </a:extLst>
          </p:cNvPr>
          <p:cNvSpPr txBox="1"/>
          <p:nvPr/>
        </p:nvSpPr>
        <p:spPr>
          <a:xfrm>
            <a:off x="8229601" y="4315235"/>
            <a:ext cx="3770852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1600" dirty="0"/>
              <a:t>Interaction avec d’autres molécules et avec l’alimentation, le tabac…</a:t>
            </a:r>
          </a:p>
          <a:p>
            <a:endParaRPr lang="fr-CA" sz="1600" dirty="0"/>
          </a:p>
          <a:p>
            <a:r>
              <a:rPr lang="fr-CA" sz="1600" dirty="0"/>
              <a:t>Variabilité individuelle du fait de polymorphismes génétiques, du fonction des reins, du foie, de l’âge, du sexe…</a:t>
            </a:r>
          </a:p>
          <a:p>
            <a:endParaRPr lang="fr-CA" sz="1600" dirty="0"/>
          </a:p>
          <a:p>
            <a:r>
              <a:rPr lang="fr-CA" sz="1600" dirty="0"/>
              <a:t>Intérêt du dosage des taux plasmatiques</a:t>
            </a:r>
          </a:p>
        </p:txBody>
      </p:sp>
    </p:spTree>
    <p:extLst>
      <p:ext uri="{BB962C8B-B14F-4D97-AF65-F5344CB8AC3E}">
        <p14:creationId xmlns:p14="http://schemas.microsoft.com/office/powerpoint/2010/main" val="8307619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lides Eurofins Biomnis Classiques">
  <a:themeElements>
    <a:clrScheme name="couleur Eurofins">
      <a:dk1>
        <a:srgbClr val="757575"/>
      </a:dk1>
      <a:lt1>
        <a:sysClr val="window" lastClr="FFFFFF"/>
      </a:lt1>
      <a:dk2>
        <a:srgbClr val="003883"/>
      </a:dk2>
      <a:lt2>
        <a:srgbClr val="EEEEEE"/>
      </a:lt2>
      <a:accent1>
        <a:srgbClr val="00A8E7"/>
      </a:accent1>
      <a:accent2>
        <a:srgbClr val="EE7D11"/>
      </a:accent2>
      <a:accent3>
        <a:srgbClr val="003883"/>
      </a:accent3>
      <a:accent4>
        <a:srgbClr val="7F8CB7"/>
      </a:accent4>
      <a:accent5>
        <a:srgbClr val="FAD5BC"/>
      </a:accent5>
      <a:accent6>
        <a:srgbClr val="9CB4C0"/>
      </a:accent6>
      <a:hlink>
        <a:srgbClr val="7F8CB7"/>
      </a:hlink>
      <a:folHlink>
        <a:srgbClr val="D64E24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RANCE 2030">
  <a:themeElements>
    <a:clrScheme name="FRANCE 2030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0091"/>
      </a:accent1>
      <a:accent2>
        <a:srgbClr val="E1000F"/>
      </a:accent2>
      <a:accent3>
        <a:srgbClr val="80808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Marianne - Marianne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</Words>
  <Application>Microsoft Office PowerPoint</Application>
  <PresentationFormat>Grand écran</PresentationFormat>
  <Paragraphs>180</Paragraphs>
  <Slides>37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37</vt:i4>
      </vt:variant>
    </vt:vector>
  </HeadingPairs>
  <TitlesOfParts>
    <vt:vector size="50" baseType="lpstr">
      <vt:lpstr>Aptos</vt:lpstr>
      <vt:lpstr>Aptos Display</vt:lpstr>
      <vt:lpstr>Arial</vt:lpstr>
      <vt:lpstr>Calibri</vt:lpstr>
      <vt:lpstr>Calibri Light</vt:lpstr>
      <vt:lpstr>Harding</vt:lpstr>
      <vt:lpstr>Marianne</vt:lpstr>
      <vt:lpstr>Marianne Medium</vt:lpstr>
      <vt:lpstr>TimesNewRomanMTStd-Bold</vt:lpstr>
      <vt:lpstr>Wingdings</vt:lpstr>
      <vt:lpstr>Thème Office</vt:lpstr>
      <vt:lpstr>Slides Eurofins Biomnis Classiques</vt:lpstr>
      <vt:lpstr>FRANCE 2030</vt:lpstr>
      <vt:lpstr>Pharmacologie et résistance</vt:lpstr>
      <vt:lpstr>Présentation PowerPoint</vt:lpstr>
      <vt:lpstr>Présentation PowerPoint</vt:lpstr>
      <vt:lpstr>Présentation PowerPoint</vt:lpstr>
      <vt:lpstr>Pharmacocinétique</vt:lpstr>
      <vt:lpstr>Présentation PowerPoint</vt:lpstr>
      <vt:lpstr>Présentation PowerPoint</vt:lpstr>
      <vt:lpstr>Présentation PowerPoint</vt:lpstr>
      <vt:lpstr>Pharmacocinétique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Pharmacodynamie</vt:lpstr>
      <vt:lpstr>Présentation PowerPoint</vt:lpstr>
      <vt:lpstr>Beyond pharmacogenetics?</vt:lpstr>
      <vt:lpstr>Chimiogramme</vt:lpstr>
      <vt:lpstr>Beyond pharmacogenetics?</vt:lpstr>
      <vt:lpstr>Beyond pharmacogenetics?</vt:lpstr>
      <vt:lpstr>Beyond pharmacogenetics?</vt:lpstr>
      <vt:lpstr>Beyond pharmacogenetics?</vt:lpstr>
      <vt:lpstr>Beyond pharmacogenetics?</vt:lpstr>
      <vt:lpstr>Une vision intégrative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Boris Chaumette</dc:creator>
  <cp:lastModifiedBy>Boris Chaumette</cp:lastModifiedBy>
  <cp:revision>12</cp:revision>
  <dcterms:created xsi:type="dcterms:W3CDTF">2026-03-17T13:08:02Z</dcterms:created>
  <dcterms:modified xsi:type="dcterms:W3CDTF">2026-04-01T21:37:02Z</dcterms:modified>
</cp:coreProperties>
</file>