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27"/>
  </p:notesMasterIdLst>
  <p:sldIdLst>
    <p:sldId id="256" r:id="rId4"/>
    <p:sldId id="2147482738" r:id="rId5"/>
    <p:sldId id="2147482715" r:id="rId6"/>
    <p:sldId id="2147482716" r:id="rId7"/>
    <p:sldId id="2147482717" r:id="rId8"/>
    <p:sldId id="2147482718" r:id="rId9"/>
    <p:sldId id="2147482719" r:id="rId10"/>
    <p:sldId id="2147482720" r:id="rId11"/>
    <p:sldId id="2147482721" r:id="rId12"/>
    <p:sldId id="2147482722" r:id="rId13"/>
    <p:sldId id="2147482723" r:id="rId14"/>
    <p:sldId id="2147482739" r:id="rId15"/>
    <p:sldId id="2147482724" r:id="rId16"/>
    <p:sldId id="2147482725" r:id="rId17"/>
    <p:sldId id="2147482735" r:id="rId18"/>
    <p:sldId id="2147482726" r:id="rId19"/>
    <p:sldId id="2147482727" r:id="rId20"/>
    <p:sldId id="2147482728" r:id="rId21"/>
    <p:sldId id="2147482729" r:id="rId22"/>
    <p:sldId id="2147482730" r:id="rId23"/>
    <p:sldId id="2147482731" r:id="rId24"/>
    <p:sldId id="2147482710" r:id="rId25"/>
    <p:sldId id="2147482714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85621" autoAdjust="0"/>
  </p:normalViewPr>
  <p:slideViewPr>
    <p:cSldViewPr snapToGrid="0">
      <p:cViewPr varScale="1">
        <p:scale>
          <a:sx n="67" d="100"/>
          <a:sy n="67" d="100"/>
        </p:scale>
        <p:origin x="102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phelia Godin" userId="69c2f946-247e-4835-9703-57c3cb875340" providerId="ADAL" clId="{E26E6A46-2FC4-4E29-BC7E-B24858D3A0FD}"/>
    <pc:docChg chg="undo custSel addSld modSld modMainMaster">
      <pc:chgData name="Ophelia Godin" userId="69c2f946-247e-4835-9703-57c3cb875340" providerId="ADAL" clId="{E26E6A46-2FC4-4E29-BC7E-B24858D3A0FD}" dt="2026-03-31T15:29:08.680" v="409" actId="20577"/>
      <pc:docMkLst>
        <pc:docMk/>
      </pc:docMkLst>
      <pc:sldChg chg="modSp mod modNotesTx">
        <pc:chgData name="Ophelia Godin" userId="69c2f946-247e-4835-9703-57c3cb875340" providerId="ADAL" clId="{E26E6A46-2FC4-4E29-BC7E-B24858D3A0FD}" dt="2026-03-31T15:26:42.910" v="239" actId="6549"/>
        <pc:sldMkLst>
          <pc:docMk/>
          <pc:sldMk cId="0" sldId="256"/>
        </pc:sldMkLst>
        <pc:spChg chg="mod">
          <ac:chgData name="Ophelia Godin" userId="69c2f946-247e-4835-9703-57c3cb875340" providerId="ADAL" clId="{E26E6A46-2FC4-4E29-BC7E-B24858D3A0FD}" dt="2026-03-31T15:26:42.910" v="239" actId="6549"/>
          <ac:spMkLst>
            <pc:docMk/>
            <pc:sldMk cId="0" sldId="256"/>
            <ac:spMk id="6" creationId="{00000000-0000-0000-0000-000000000000}"/>
          </ac:spMkLst>
        </pc:spChg>
      </pc:sldChg>
      <pc:sldChg chg="modSp mod">
        <pc:chgData name="Ophelia Godin" userId="69c2f946-247e-4835-9703-57c3cb875340" providerId="ADAL" clId="{E26E6A46-2FC4-4E29-BC7E-B24858D3A0FD}" dt="2026-03-31T15:12:36.275" v="218" actId="20577"/>
        <pc:sldMkLst>
          <pc:docMk/>
          <pc:sldMk cId="2269664573" sldId="2147482710"/>
        </pc:sldMkLst>
        <pc:spChg chg="mod">
          <ac:chgData name="Ophelia Godin" userId="69c2f946-247e-4835-9703-57c3cb875340" providerId="ADAL" clId="{E26E6A46-2FC4-4E29-BC7E-B24858D3A0FD}" dt="2026-03-31T15:12:36.275" v="218" actId="20577"/>
          <ac:spMkLst>
            <pc:docMk/>
            <pc:sldMk cId="2269664573" sldId="2147482710"/>
            <ac:spMk id="3" creationId="{D810FA0C-B1F2-11C1-E3A9-B1C5F4472659}"/>
          </ac:spMkLst>
        </pc:spChg>
      </pc:sldChg>
      <pc:sldChg chg="modSp mod">
        <pc:chgData name="Ophelia Godin" userId="69c2f946-247e-4835-9703-57c3cb875340" providerId="ADAL" clId="{E26E6A46-2FC4-4E29-BC7E-B24858D3A0FD}" dt="2026-03-31T15:25:22.149" v="219" actId="20577"/>
        <pc:sldMkLst>
          <pc:docMk/>
          <pc:sldMk cId="0" sldId="2147482714"/>
        </pc:sldMkLst>
        <pc:spChg chg="mod">
          <ac:chgData name="Ophelia Godin" userId="69c2f946-247e-4835-9703-57c3cb875340" providerId="ADAL" clId="{E26E6A46-2FC4-4E29-BC7E-B24858D3A0FD}" dt="2026-03-31T15:25:22.149" v="219" actId="20577"/>
          <ac:spMkLst>
            <pc:docMk/>
            <pc:sldMk cId="0" sldId="2147482714"/>
            <ac:spMk id="4" creationId="{00000000-0000-0000-0000-000000000000}"/>
          </ac:spMkLst>
        </pc:spChg>
      </pc:sldChg>
      <pc:sldChg chg="modSp mod">
        <pc:chgData name="Ophelia Godin" userId="69c2f946-247e-4835-9703-57c3cb875340" providerId="ADAL" clId="{E26E6A46-2FC4-4E29-BC7E-B24858D3A0FD}" dt="2026-03-31T15:26:31.623" v="238" actId="20577"/>
        <pc:sldMkLst>
          <pc:docMk/>
          <pc:sldMk cId="1176480384" sldId="2147482715"/>
        </pc:sldMkLst>
        <pc:spChg chg="mod">
          <ac:chgData name="Ophelia Godin" userId="69c2f946-247e-4835-9703-57c3cb875340" providerId="ADAL" clId="{E26E6A46-2FC4-4E29-BC7E-B24858D3A0FD}" dt="2026-03-31T15:26:31.623" v="238" actId="20577"/>
          <ac:spMkLst>
            <pc:docMk/>
            <pc:sldMk cId="1176480384" sldId="2147482715"/>
            <ac:spMk id="3" creationId="{43315A36-5DAD-B58F-EF84-99E0C77046F5}"/>
          </ac:spMkLst>
        </pc:spChg>
        <pc:spChg chg="mod">
          <ac:chgData name="Ophelia Godin" userId="69c2f946-247e-4835-9703-57c3cb875340" providerId="ADAL" clId="{E26E6A46-2FC4-4E29-BC7E-B24858D3A0FD}" dt="2026-03-31T15:10:10.483" v="180" actId="20577"/>
          <ac:spMkLst>
            <pc:docMk/>
            <pc:sldMk cId="1176480384" sldId="2147482715"/>
            <ac:spMk id="4" creationId="{C332A410-B21A-D50F-4A7B-55BF758D68AE}"/>
          </ac:spMkLst>
        </pc:spChg>
      </pc:sldChg>
      <pc:sldChg chg="modSp mod">
        <pc:chgData name="Ophelia Godin" userId="69c2f946-247e-4835-9703-57c3cb875340" providerId="ADAL" clId="{E26E6A46-2FC4-4E29-BC7E-B24858D3A0FD}" dt="2026-03-31T15:27:22.806" v="269" actId="20577"/>
        <pc:sldMkLst>
          <pc:docMk/>
          <pc:sldMk cId="4206242184" sldId="2147482716"/>
        </pc:sldMkLst>
        <pc:spChg chg="mod">
          <ac:chgData name="Ophelia Godin" userId="69c2f946-247e-4835-9703-57c3cb875340" providerId="ADAL" clId="{E26E6A46-2FC4-4E29-BC7E-B24858D3A0FD}" dt="2026-03-31T15:27:22.806" v="269" actId="20577"/>
          <ac:spMkLst>
            <pc:docMk/>
            <pc:sldMk cId="4206242184" sldId="2147482716"/>
            <ac:spMk id="3" creationId="{33AEC89E-11A3-952C-1CB9-2F280DE40A67}"/>
          </ac:spMkLst>
        </pc:spChg>
        <pc:spChg chg="mod">
          <ac:chgData name="Ophelia Godin" userId="69c2f946-247e-4835-9703-57c3cb875340" providerId="ADAL" clId="{E26E6A46-2FC4-4E29-BC7E-B24858D3A0FD}" dt="2026-03-31T15:10:02.466" v="178" actId="20577"/>
          <ac:spMkLst>
            <pc:docMk/>
            <pc:sldMk cId="4206242184" sldId="2147482716"/>
            <ac:spMk id="4" creationId="{E0ED734F-D8C6-E709-E389-D6C3C79FE058}"/>
          </ac:spMkLst>
        </pc:spChg>
      </pc:sldChg>
      <pc:sldChg chg="modSp mod">
        <pc:chgData name="Ophelia Godin" userId="69c2f946-247e-4835-9703-57c3cb875340" providerId="ADAL" clId="{E26E6A46-2FC4-4E29-BC7E-B24858D3A0FD}" dt="2026-03-31T15:27:30.126" v="279" actId="20577"/>
        <pc:sldMkLst>
          <pc:docMk/>
          <pc:sldMk cId="341504588" sldId="2147482717"/>
        </pc:sldMkLst>
        <pc:spChg chg="mod">
          <ac:chgData name="Ophelia Godin" userId="69c2f946-247e-4835-9703-57c3cb875340" providerId="ADAL" clId="{E26E6A46-2FC4-4E29-BC7E-B24858D3A0FD}" dt="2026-03-31T15:27:30.126" v="279" actId="20577"/>
          <ac:spMkLst>
            <pc:docMk/>
            <pc:sldMk cId="341504588" sldId="2147482717"/>
            <ac:spMk id="3" creationId="{99FA697C-1E09-E355-1440-A1E2B2FCA240}"/>
          </ac:spMkLst>
        </pc:spChg>
        <pc:spChg chg="mod">
          <ac:chgData name="Ophelia Godin" userId="69c2f946-247e-4835-9703-57c3cb875340" providerId="ADAL" clId="{E26E6A46-2FC4-4E29-BC7E-B24858D3A0FD}" dt="2026-03-31T15:09:57.210" v="177" actId="20577"/>
          <ac:spMkLst>
            <pc:docMk/>
            <pc:sldMk cId="341504588" sldId="2147482717"/>
            <ac:spMk id="4" creationId="{763302F3-8036-F348-230A-7617776D11E5}"/>
          </ac:spMkLst>
        </pc:spChg>
        <pc:spChg chg="mod">
          <ac:chgData name="Ophelia Godin" userId="69c2f946-247e-4835-9703-57c3cb875340" providerId="ADAL" clId="{E26E6A46-2FC4-4E29-BC7E-B24858D3A0FD}" dt="2026-03-31T15:08:26.956" v="172" actId="20577"/>
          <ac:spMkLst>
            <pc:docMk/>
            <pc:sldMk cId="341504588" sldId="2147482717"/>
            <ac:spMk id="7" creationId="{61866A63-7F0A-4903-078E-3A1BF48518D3}"/>
          </ac:spMkLst>
        </pc:spChg>
      </pc:sldChg>
      <pc:sldChg chg="addSp delSp modSp mod">
        <pc:chgData name="Ophelia Godin" userId="69c2f946-247e-4835-9703-57c3cb875340" providerId="ADAL" clId="{E26E6A46-2FC4-4E29-BC7E-B24858D3A0FD}" dt="2026-03-31T15:27:36.932" v="289" actId="20577"/>
        <pc:sldMkLst>
          <pc:docMk/>
          <pc:sldMk cId="997700568" sldId="2147482718"/>
        </pc:sldMkLst>
        <pc:spChg chg="mod">
          <ac:chgData name="Ophelia Godin" userId="69c2f946-247e-4835-9703-57c3cb875340" providerId="ADAL" clId="{E26E6A46-2FC4-4E29-BC7E-B24858D3A0FD}" dt="2026-03-31T15:27:36.932" v="289" actId="20577"/>
          <ac:spMkLst>
            <pc:docMk/>
            <pc:sldMk cId="997700568" sldId="2147482718"/>
            <ac:spMk id="3" creationId="{DCDE220E-6FE0-92F5-79D3-7E55B7AB53E1}"/>
          </ac:spMkLst>
        </pc:spChg>
        <pc:spChg chg="mod">
          <ac:chgData name="Ophelia Godin" userId="69c2f946-247e-4835-9703-57c3cb875340" providerId="ADAL" clId="{E26E6A46-2FC4-4E29-BC7E-B24858D3A0FD}" dt="2026-03-31T15:07:45.495" v="147" actId="6549"/>
          <ac:spMkLst>
            <pc:docMk/>
            <pc:sldMk cId="997700568" sldId="2147482718"/>
            <ac:spMk id="4" creationId="{EA467DA0-619D-85CA-653C-F8D5C895F87E}"/>
          </ac:spMkLst>
        </pc:spChg>
        <pc:spChg chg="mod">
          <ac:chgData name="Ophelia Godin" userId="69c2f946-247e-4835-9703-57c3cb875340" providerId="ADAL" clId="{E26E6A46-2FC4-4E29-BC7E-B24858D3A0FD}" dt="2026-03-31T15:00:47.829" v="102" actId="20577"/>
          <ac:spMkLst>
            <pc:docMk/>
            <pc:sldMk cId="997700568" sldId="2147482718"/>
            <ac:spMk id="8" creationId="{8DE8DA0A-B8DA-484C-1AEF-7A1A2B7EA7D8}"/>
          </ac:spMkLst>
        </pc:spChg>
        <pc:spChg chg="add del mod">
          <ac:chgData name="Ophelia Godin" userId="69c2f946-247e-4835-9703-57c3cb875340" providerId="ADAL" clId="{E26E6A46-2FC4-4E29-BC7E-B24858D3A0FD}" dt="2026-03-31T15:09:28.736" v="174" actId="478"/>
          <ac:spMkLst>
            <pc:docMk/>
            <pc:sldMk cId="997700568" sldId="2147482718"/>
            <ac:spMk id="10" creationId="{F5F2A8FC-13B2-FF76-1760-E324D0858C0C}"/>
          </ac:spMkLst>
        </pc:spChg>
        <pc:spChg chg="add del mod">
          <ac:chgData name="Ophelia Godin" userId="69c2f946-247e-4835-9703-57c3cb875340" providerId="ADAL" clId="{E26E6A46-2FC4-4E29-BC7E-B24858D3A0FD}" dt="2026-03-31T15:09:28.736" v="174" actId="478"/>
          <ac:spMkLst>
            <pc:docMk/>
            <pc:sldMk cId="997700568" sldId="2147482718"/>
            <ac:spMk id="14" creationId="{FBAEAFBF-1796-946A-DE9D-8FE1ADEA2525}"/>
          </ac:spMkLst>
        </pc:spChg>
        <pc:picChg chg="mod">
          <ac:chgData name="Ophelia Godin" userId="69c2f946-247e-4835-9703-57c3cb875340" providerId="ADAL" clId="{E26E6A46-2FC4-4E29-BC7E-B24858D3A0FD}" dt="2026-03-31T15:01:32.485" v="123" actId="1036"/>
          <ac:picMkLst>
            <pc:docMk/>
            <pc:sldMk cId="997700568" sldId="2147482718"/>
            <ac:picMk id="6" creationId="{B422C0BA-018C-B10F-CE6F-BB0C13555E08}"/>
          </ac:picMkLst>
        </pc:picChg>
        <pc:picChg chg="del">
          <ac:chgData name="Ophelia Godin" userId="69c2f946-247e-4835-9703-57c3cb875340" providerId="ADAL" clId="{E26E6A46-2FC4-4E29-BC7E-B24858D3A0FD}" dt="2026-03-31T15:00:40.589" v="89" actId="478"/>
          <ac:picMkLst>
            <pc:docMk/>
            <pc:sldMk cId="997700568" sldId="2147482718"/>
            <ac:picMk id="7" creationId="{19D8FCBE-44AE-1F33-FA90-D5D959FD5B44}"/>
          </ac:picMkLst>
        </pc:picChg>
      </pc:sldChg>
      <pc:sldChg chg="modSp mod">
        <pc:chgData name="Ophelia Godin" userId="69c2f946-247e-4835-9703-57c3cb875340" providerId="ADAL" clId="{E26E6A46-2FC4-4E29-BC7E-B24858D3A0FD}" dt="2026-03-31T15:09:49.509" v="176" actId="6549"/>
        <pc:sldMkLst>
          <pc:docMk/>
          <pc:sldMk cId="586120501" sldId="2147482719"/>
        </pc:sldMkLst>
        <pc:spChg chg="mod">
          <ac:chgData name="Ophelia Godin" userId="69c2f946-247e-4835-9703-57c3cb875340" providerId="ADAL" clId="{E26E6A46-2FC4-4E29-BC7E-B24858D3A0FD}" dt="2026-03-31T15:09:49.509" v="176" actId="6549"/>
          <ac:spMkLst>
            <pc:docMk/>
            <pc:sldMk cId="586120501" sldId="2147482719"/>
            <ac:spMk id="4" creationId="{1C90EA0D-E78B-89D3-1FD9-AFD77324835C}"/>
          </ac:spMkLst>
        </pc:spChg>
      </pc:sldChg>
      <pc:sldChg chg="modSp mod">
        <pc:chgData name="Ophelia Godin" userId="69c2f946-247e-4835-9703-57c3cb875340" providerId="ADAL" clId="{E26E6A46-2FC4-4E29-BC7E-B24858D3A0FD}" dt="2026-03-31T15:10:20.764" v="181" actId="20577"/>
        <pc:sldMkLst>
          <pc:docMk/>
          <pc:sldMk cId="1518213573" sldId="2147482720"/>
        </pc:sldMkLst>
        <pc:spChg chg="mod">
          <ac:chgData name="Ophelia Godin" userId="69c2f946-247e-4835-9703-57c3cb875340" providerId="ADAL" clId="{E26E6A46-2FC4-4E29-BC7E-B24858D3A0FD}" dt="2026-03-31T15:10:20.764" v="181" actId="20577"/>
          <ac:spMkLst>
            <pc:docMk/>
            <pc:sldMk cId="1518213573" sldId="2147482720"/>
            <ac:spMk id="4" creationId="{21AD7B99-8CDC-4D01-6186-350D69413F51}"/>
          </ac:spMkLst>
        </pc:spChg>
      </pc:sldChg>
      <pc:sldChg chg="modSp mod">
        <pc:chgData name="Ophelia Godin" userId="69c2f946-247e-4835-9703-57c3cb875340" providerId="ADAL" clId="{E26E6A46-2FC4-4E29-BC7E-B24858D3A0FD}" dt="2026-03-31T15:27:51.306" v="299" actId="20577"/>
        <pc:sldMkLst>
          <pc:docMk/>
          <pc:sldMk cId="1896443630" sldId="2147482721"/>
        </pc:sldMkLst>
        <pc:spChg chg="mod">
          <ac:chgData name="Ophelia Godin" userId="69c2f946-247e-4835-9703-57c3cb875340" providerId="ADAL" clId="{E26E6A46-2FC4-4E29-BC7E-B24858D3A0FD}" dt="2026-03-31T15:27:51.306" v="299" actId="20577"/>
          <ac:spMkLst>
            <pc:docMk/>
            <pc:sldMk cId="1896443630" sldId="2147482721"/>
            <ac:spMk id="3" creationId="{43C49895-18E0-50DF-6C15-694C85AA7560}"/>
          </ac:spMkLst>
        </pc:spChg>
        <pc:spChg chg="mod">
          <ac:chgData name="Ophelia Godin" userId="69c2f946-247e-4835-9703-57c3cb875340" providerId="ADAL" clId="{E26E6A46-2FC4-4E29-BC7E-B24858D3A0FD}" dt="2026-03-31T15:09:44.271" v="175" actId="6549"/>
          <ac:spMkLst>
            <pc:docMk/>
            <pc:sldMk cId="1896443630" sldId="2147482721"/>
            <ac:spMk id="4" creationId="{EF6D3C79-236F-FA2D-DC32-813880D60E5C}"/>
          </ac:spMkLst>
        </pc:spChg>
        <pc:spChg chg="mod">
          <ac:chgData name="Ophelia Godin" userId="69c2f946-247e-4835-9703-57c3cb875340" providerId="ADAL" clId="{E26E6A46-2FC4-4E29-BC7E-B24858D3A0FD}" dt="2026-03-30T13:05:47.246" v="18" actId="1035"/>
          <ac:spMkLst>
            <pc:docMk/>
            <pc:sldMk cId="1896443630" sldId="2147482721"/>
            <ac:spMk id="10" creationId="{B12B3C70-9B5C-3D2A-609B-6E247900D336}"/>
          </ac:spMkLst>
        </pc:spChg>
        <pc:spChg chg="mod">
          <ac:chgData name="Ophelia Godin" userId="69c2f946-247e-4835-9703-57c3cb875340" providerId="ADAL" clId="{E26E6A46-2FC4-4E29-BC7E-B24858D3A0FD}" dt="2026-03-30T13:05:47.246" v="18" actId="1035"/>
          <ac:spMkLst>
            <pc:docMk/>
            <pc:sldMk cId="1896443630" sldId="2147482721"/>
            <ac:spMk id="11" creationId="{42572B91-B1C1-C1AD-A4EF-4156912ABD63}"/>
          </ac:spMkLst>
        </pc:spChg>
      </pc:sldChg>
      <pc:sldChg chg="addSp delSp modSp mod">
        <pc:chgData name="Ophelia Godin" userId="69c2f946-247e-4835-9703-57c3cb875340" providerId="ADAL" clId="{E26E6A46-2FC4-4E29-BC7E-B24858D3A0FD}" dt="2026-03-31T15:27:59.876" v="309" actId="20577"/>
        <pc:sldMkLst>
          <pc:docMk/>
          <pc:sldMk cId="409655860" sldId="2147482722"/>
        </pc:sldMkLst>
        <pc:spChg chg="add mod">
          <ac:chgData name="Ophelia Godin" userId="69c2f946-247e-4835-9703-57c3cb875340" providerId="ADAL" clId="{E26E6A46-2FC4-4E29-BC7E-B24858D3A0FD}" dt="2026-03-30T13:06:06.785" v="20" actId="1076"/>
          <ac:spMkLst>
            <pc:docMk/>
            <pc:sldMk cId="409655860" sldId="2147482722"/>
            <ac:spMk id="2" creationId="{618FD1DF-3B94-3F0C-DB01-7B4622965508}"/>
          </ac:spMkLst>
        </pc:spChg>
        <pc:spChg chg="mod">
          <ac:chgData name="Ophelia Godin" userId="69c2f946-247e-4835-9703-57c3cb875340" providerId="ADAL" clId="{E26E6A46-2FC4-4E29-BC7E-B24858D3A0FD}" dt="2026-03-31T15:27:59.876" v="309" actId="20577"/>
          <ac:spMkLst>
            <pc:docMk/>
            <pc:sldMk cId="409655860" sldId="2147482722"/>
            <ac:spMk id="3" creationId="{A2ED9D3D-6C3C-0383-4136-19B052B3B560}"/>
          </ac:spMkLst>
        </pc:spChg>
        <pc:spChg chg="mod">
          <ac:chgData name="Ophelia Godin" userId="69c2f946-247e-4835-9703-57c3cb875340" providerId="ADAL" clId="{E26E6A46-2FC4-4E29-BC7E-B24858D3A0FD}" dt="2026-03-31T15:10:27.774" v="182" actId="20577"/>
          <ac:spMkLst>
            <pc:docMk/>
            <pc:sldMk cId="409655860" sldId="2147482722"/>
            <ac:spMk id="4" creationId="{5BE3B6BF-DE6B-D989-D1EC-52E0E8441E2F}"/>
          </ac:spMkLst>
        </pc:spChg>
        <pc:spChg chg="add mod">
          <ac:chgData name="Ophelia Godin" userId="69c2f946-247e-4835-9703-57c3cb875340" providerId="ADAL" clId="{E26E6A46-2FC4-4E29-BC7E-B24858D3A0FD}" dt="2026-03-30T13:06:13.915" v="41" actId="20577"/>
          <ac:spMkLst>
            <pc:docMk/>
            <pc:sldMk cId="409655860" sldId="2147482722"/>
            <ac:spMk id="6" creationId="{46C67798-8AA5-2D03-09C8-982ED691BE60}"/>
          </ac:spMkLst>
        </pc:spChg>
        <pc:spChg chg="mod">
          <ac:chgData name="Ophelia Godin" userId="69c2f946-247e-4835-9703-57c3cb875340" providerId="ADAL" clId="{E26E6A46-2FC4-4E29-BC7E-B24858D3A0FD}" dt="2026-03-30T13:05:35.383" v="11" actId="14100"/>
          <ac:spMkLst>
            <pc:docMk/>
            <pc:sldMk cId="409655860" sldId="2147482722"/>
            <ac:spMk id="11" creationId="{FACBE895-DE46-A4D2-157A-3CA8C77CD199}"/>
          </ac:spMkLst>
        </pc:spChg>
        <pc:spChg chg="mod">
          <ac:chgData name="Ophelia Godin" userId="69c2f946-247e-4835-9703-57c3cb875340" providerId="ADAL" clId="{E26E6A46-2FC4-4E29-BC7E-B24858D3A0FD}" dt="2026-03-30T13:05:30.928" v="10" actId="20577"/>
          <ac:spMkLst>
            <pc:docMk/>
            <pc:sldMk cId="409655860" sldId="2147482722"/>
            <ac:spMk id="12" creationId="{DE15FE0F-A8A2-5E2B-FC2E-BF630532418F}"/>
          </ac:spMkLst>
        </pc:spChg>
        <pc:picChg chg="del">
          <ac:chgData name="Ophelia Godin" userId="69c2f946-247e-4835-9703-57c3cb875340" providerId="ADAL" clId="{E26E6A46-2FC4-4E29-BC7E-B24858D3A0FD}" dt="2026-03-30T13:05:24.205" v="7" actId="478"/>
          <ac:picMkLst>
            <pc:docMk/>
            <pc:sldMk cId="409655860" sldId="2147482722"/>
            <ac:picMk id="8" creationId="{B8FF1025-D28D-047C-F4E3-D8008919A5C5}"/>
          </ac:picMkLst>
        </pc:picChg>
      </pc:sldChg>
      <pc:sldChg chg="modSp mod">
        <pc:chgData name="Ophelia Godin" userId="69c2f946-247e-4835-9703-57c3cb875340" providerId="ADAL" clId="{E26E6A46-2FC4-4E29-BC7E-B24858D3A0FD}" dt="2026-03-31T15:28:09.850" v="319" actId="20577"/>
        <pc:sldMkLst>
          <pc:docMk/>
          <pc:sldMk cId="2824136702" sldId="2147482723"/>
        </pc:sldMkLst>
        <pc:spChg chg="mod">
          <ac:chgData name="Ophelia Godin" userId="69c2f946-247e-4835-9703-57c3cb875340" providerId="ADAL" clId="{E26E6A46-2FC4-4E29-BC7E-B24858D3A0FD}" dt="2026-03-31T15:28:09.850" v="319" actId="20577"/>
          <ac:spMkLst>
            <pc:docMk/>
            <pc:sldMk cId="2824136702" sldId="2147482723"/>
            <ac:spMk id="3" creationId="{A3CFE63C-CDA4-0F29-04B4-9C53036AB988}"/>
          </ac:spMkLst>
        </pc:spChg>
        <pc:spChg chg="mod">
          <ac:chgData name="Ophelia Godin" userId="69c2f946-247e-4835-9703-57c3cb875340" providerId="ADAL" clId="{E26E6A46-2FC4-4E29-BC7E-B24858D3A0FD}" dt="2026-03-31T15:10:37.160" v="183" actId="20577"/>
          <ac:spMkLst>
            <pc:docMk/>
            <pc:sldMk cId="2824136702" sldId="2147482723"/>
            <ac:spMk id="4" creationId="{45963F5F-7451-DE30-9738-9C11D1DC7AA1}"/>
          </ac:spMkLst>
        </pc:spChg>
      </pc:sldChg>
      <pc:sldChg chg="modSp mod">
        <pc:chgData name="Ophelia Godin" userId="69c2f946-247e-4835-9703-57c3cb875340" providerId="ADAL" clId="{E26E6A46-2FC4-4E29-BC7E-B24858D3A0FD}" dt="2026-03-31T15:28:17.330" v="329" actId="20577"/>
        <pc:sldMkLst>
          <pc:docMk/>
          <pc:sldMk cId="1337321474" sldId="2147482724"/>
        </pc:sldMkLst>
        <pc:spChg chg="mod">
          <ac:chgData name="Ophelia Godin" userId="69c2f946-247e-4835-9703-57c3cb875340" providerId="ADAL" clId="{E26E6A46-2FC4-4E29-BC7E-B24858D3A0FD}" dt="2026-03-31T15:28:17.330" v="329" actId="20577"/>
          <ac:spMkLst>
            <pc:docMk/>
            <pc:sldMk cId="1337321474" sldId="2147482724"/>
            <ac:spMk id="3" creationId="{7C414D90-63B2-FFFE-514D-60C87EB8258C}"/>
          </ac:spMkLst>
        </pc:spChg>
        <pc:spChg chg="mod">
          <ac:chgData name="Ophelia Godin" userId="69c2f946-247e-4835-9703-57c3cb875340" providerId="ADAL" clId="{E26E6A46-2FC4-4E29-BC7E-B24858D3A0FD}" dt="2026-03-31T15:10:49.379" v="207" actId="20577"/>
          <ac:spMkLst>
            <pc:docMk/>
            <pc:sldMk cId="1337321474" sldId="2147482724"/>
            <ac:spMk id="4" creationId="{7B13D058-ED73-DF07-01CC-811200319471}"/>
          </ac:spMkLst>
        </pc:spChg>
      </pc:sldChg>
      <pc:sldChg chg="modSp mod">
        <pc:chgData name="Ophelia Godin" userId="69c2f946-247e-4835-9703-57c3cb875340" providerId="ADAL" clId="{E26E6A46-2FC4-4E29-BC7E-B24858D3A0FD}" dt="2026-03-31T15:28:24.400" v="339" actId="20577"/>
        <pc:sldMkLst>
          <pc:docMk/>
          <pc:sldMk cId="1490214252" sldId="2147482725"/>
        </pc:sldMkLst>
        <pc:spChg chg="mod">
          <ac:chgData name="Ophelia Godin" userId="69c2f946-247e-4835-9703-57c3cb875340" providerId="ADAL" clId="{E26E6A46-2FC4-4E29-BC7E-B24858D3A0FD}" dt="2026-03-31T15:28:24.400" v="339" actId="20577"/>
          <ac:spMkLst>
            <pc:docMk/>
            <pc:sldMk cId="1490214252" sldId="2147482725"/>
            <ac:spMk id="3" creationId="{4EA87B49-F169-71AE-408A-1D817F0D186D}"/>
          </ac:spMkLst>
        </pc:spChg>
        <pc:spChg chg="mod">
          <ac:chgData name="Ophelia Godin" userId="69c2f946-247e-4835-9703-57c3cb875340" providerId="ADAL" clId="{E26E6A46-2FC4-4E29-BC7E-B24858D3A0FD}" dt="2026-03-31T15:10:55.238" v="208" actId="20577"/>
          <ac:spMkLst>
            <pc:docMk/>
            <pc:sldMk cId="1490214252" sldId="2147482725"/>
            <ac:spMk id="4" creationId="{B69ECBB5-DC93-062F-C4A0-1C57E846F215}"/>
          </ac:spMkLst>
        </pc:spChg>
      </pc:sldChg>
      <pc:sldChg chg="modSp mod">
        <pc:chgData name="Ophelia Godin" userId="69c2f946-247e-4835-9703-57c3cb875340" providerId="ADAL" clId="{E26E6A46-2FC4-4E29-BC7E-B24858D3A0FD}" dt="2026-03-31T15:28:36.982" v="359" actId="20577"/>
        <pc:sldMkLst>
          <pc:docMk/>
          <pc:sldMk cId="1158717023" sldId="2147482726"/>
        </pc:sldMkLst>
        <pc:spChg chg="mod">
          <ac:chgData name="Ophelia Godin" userId="69c2f946-247e-4835-9703-57c3cb875340" providerId="ADAL" clId="{E26E6A46-2FC4-4E29-BC7E-B24858D3A0FD}" dt="2026-03-31T15:28:36.982" v="359" actId="20577"/>
          <ac:spMkLst>
            <pc:docMk/>
            <pc:sldMk cId="1158717023" sldId="2147482726"/>
            <ac:spMk id="3" creationId="{ECD311A0-9A75-2A00-584D-E3D9CAAC00A4}"/>
          </ac:spMkLst>
        </pc:spChg>
        <pc:spChg chg="mod">
          <ac:chgData name="Ophelia Godin" userId="69c2f946-247e-4835-9703-57c3cb875340" providerId="ADAL" clId="{E26E6A46-2FC4-4E29-BC7E-B24858D3A0FD}" dt="2026-03-31T15:11:06.807" v="210" actId="20577"/>
          <ac:spMkLst>
            <pc:docMk/>
            <pc:sldMk cId="1158717023" sldId="2147482726"/>
            <ac:spMk id="4" creationId="{70720752-B260-F930-0C15-1123E7535895}"/>
          </ac:spMkLst>
        </pc:spChg>
      </pc:sldChg>
      <pc:sldChg chg="modSp mod">
        <pc:chgData name="Ophelia Godin" userId="69c2f946-247e-4835-9703-57c3cb875340" providerId="ADAL" clId="{E26E6A46-2FC4-4E29-BC7E-B24858D3A0FD}" dt="2026-03-31T15:28:42.807" v="369" actId="20577"/>
        <pc:sldMkLst>
          <pc:docMk/>
          <pc:sldMk cId="2492272390" sldId="2147482727"/>
        </pc:sldMkLst>
        <pc:spChg chg="mod">
          <ac:chgData name="Ophelia Godin" userId="69c2f946-247e-4835-9703-57c3cb875340" providerId="ADAL" clId="{E26E6A46-2FC4-4E29-BC7E-B24858D3A0FD}" dt="2026-03-31T15:28:42.807" v="369" actId="20577"/>
          <ac:spMkLst>
            <pc:docMk/>
            <pc:sldMk cId="2492272390" sldId="2147482727"/>
            <ac:spMk id="3" creationId="{AAAB1430-8544-891F-8612-D96A8467D6FF}"/>
          </ac:spMkLst>
        </pc:spChg>
        <pc:spChg chg="mod">
          <ac:chgData name="Ophelia Godin" userId="69c2f946-247e-4835-9703-57c3cb875340" providerId="ADAL" clId="{E26E6A46-2FC4-4E29-BC7E-B24858D3A0FD}" dt="2026-03-31T15:11:38.717" v="212" actId="20577"/>
          <ac:spMkLst>
            <pc:docMk/>
            <pc:sldMk cId="2492272390" sldId="2147482727"/>
            <ac:spMk id="4" creationId="{1121EAB4-355E-48F0-7F7B-F8376443A856}"/>
          </ac:spMkLst>
        </pc:spChg>
      </pc:sldChg>
      <pc:sldChg chg="modSp mod">
        <pc:chgData name="Ophelia Godin" userId="69c2f946-247e-4835-9703-57c3cb875340" providerId="ADAL" clId="{E26E6A46-2FC4-4E29-BC7E-B24858D3A0FD}" dt="2026-03-31T15:28:49.005" v="379" actId="20577"/>
        <pc:sldMkLst>
          <pc:docMk/>
          <pc:sldMk cId="3464845961" sldId="2147482728"/>
        </pc:sldMkLst>
        <pc:spChg chg="mod">
          <ac:chgData name="Ophelia Godin" userId="69c2f946-247e-4835-9703-57c3cb875340" providerId="ADAL" clId="{E26E6A46-2FC4-4E29-BC7E-B24858D3A0FD}" dt="2026-03-31T15:28:49.005" v="379" actId="20577"/>
          <ac:spMkLst>
            <pc:docMk/>
            <pc:sldMk cId="3464845961" sldId="2147482728"/>
            <ac:spMk id="3" creationId="{1B9A3BD1-E5D8-3A7C-315D-9F58E3928F6D}"/>
          </ac:spMkLst>
        </pc:spChg>
        <pc:spChg chg="mod">
          <ac:chgData name="Ophelia Godin" userId="69c2f946-247e-4835-9703-57c3cb875340" providerId="ADAL" clId="{E26E6A46-2FC4-4E29-BC7E-B24858D3A0FD}" dt="2026-03-31T15:11:42.806" v="213" actId="20577"/>
          <ac:spMkLst>
            <pc:docMk/>
            <pc:sldMk cId="3464845961" sldId="2147482728"/>
            <ac:spMk id="4" creationId="{290CE6B9-A168-497D-8DDC-A0E19897CF40}"/>
          </ac:spMkLst>
        </pc:spChg>
      </pc:sldChg>
      <pc:sldChg chg="modSp mod">
        <pc:chgData name="Ophelia Godin" userId="69c2f946-247e-4835-9703-57c3cb875340" providerId="ADAL" clId="{E26E6A46-2FC4-4E29-BC7E-B24858D3A0FD}" dt="2026-03-31T15:28:55.153" v="389" actId="20577"/>
        <pc:sldMkLst>
          <pc:docMk/>
          <pc:sldMk cId="2043799626" sldId="2147482729"/>
        </pc:sldMkLst>
        <pc:spChg chg="mod">
          <ac:chgData name="Ophelia Godin" userId="69c2f946-247e-4835-9703-57c3cb875340" providerId="ADAL" clId="{E26E6A46-2FC4-4E29-BC7E-B24858D3A0FD}" dt="2026-03-31T15:28:55.153" v="389" actId="20577"/>
          <ac:spMkLst>
            <pc:docMk/>
            <pc:sldMk cId="2043799626" sldId="2147482729"/>
            <ac:spMk id="3" creationId="{209719E3-1B41-91FF-EABC-ED0A984B009F}"/>
          </ac:spMkLst>
        </pc:spChg>
        <pc:spChg chg="mod">
          <ac:chgData name="Ophelia Godin" userId="69c2f946-247e-4835-9703-57c3cb875340" providerId="ADAL" clId="{E26E6A46-2FC4-4E29-BC7E-B24858D3A0FD}" dt="2026-03-31T15:11:47.172" v="214" actId="20577"/>
          <ac:spMkLst>
            <pc:docMk/>
            <pc:sldMk cId="2043799626" sldId="2147482729"/>
            <ac:spMk id="4" creationId="{E809E81E-D413-3643-DE30-1B6ABEF0CF3F}"/>
          </ac:spMkLst>
        </pc:spChg>
      </pc:sldChg>
      <pc:sldChg chg="modSp mod">
        <pc:chgData name="Ophelia Godin" userId="69c2f946-247e-4835-9703-57c3cb875340" providerId="ADAL" clId="{E26E6A46-2FC4-4E29-BC7E-B24858D3A0FD}" dt="2026-03-31T15:29:01.557" v="399" actId="20577"/>
        <pc:sldMkLst>
          <pc:docMk/>
          <pc:sldMk cId="1825287620" sldId="2147482730"/>
        </pc:sldMkLst>
        <pc:spChg chg="mod">
          <ac:chgData name="Ophelia Godin" userId="69c2f946-247e-4835-9703-57c3cb875340" providerId="ADAL" clId="{E26E6A46-2FC4-4E29-BC7E-B24858D3A0FD}" dt="2026-03-31T15:29:01.557" v="399" actId="20577"/>
          <ac:spMkLst>
            <pc:docMk/>
            <pc:sldMk cId="1825287620" sldId="2147482730"/>
            <ac:spMk id="3" creationId="{D88DE297-A0AE-32A2-EE40-03F57D6D194C}"/>
          </ac:spMkLst>
        </pc:spChg>
        <pc:spChg chg="mod">
          <ac:chgData name="Ophelia Godin" userId="69c2f946-247e-4835-9703-57c3cb875340" providerId="ADAL" clId="{E26E6A46-2FC4-4E29-BC7E-B24858D3A0FD}" dt="2026-03-31T15:11:52.881" v="215" actId="20577"/>
          <ac:spMkLst>
            <pc:docMk/>
            <pc:sldMk cId="1825287620" sldId="2147482730"/>
            <ac:spMk id="4" creationId="{CED5B6EA-79B3-0348-9A2D-7CF1A0D71DC3}"/>
          </ac:spMkLst>
        </pc:spChg>
      </pc:sldChg>
      <pc:sldChg chg="modSp mod">
        <pc:chgData name="Ophelia Godin" userId="69c2f946-247e-4835-9703-57c3cb875340" providerId="ADAL" clId="{E26E6A46-2FC4-4E29-BC7E-B24858D3A0FD}" dt="2026-03-31T15:29:08.680" v="409" actId="20577"/>
        <pc:sldMkLst>
          <pc:docMk/>
          <pc:sldMk cId="53888243" sldId="2147482731"/>
        </pc:sldMkLst>
        <pc:spChg chg="mod">
          <ac:chgData name="Ophelia Godin" userId="69c2f946-247e-4835-9703-57c3cb875340" providerId="ADAL" clId="{E26E6A46-2FC4-4E29-BC7E-B24858D3A0FD}" dt="2026-03-31T15:29:08.680" v="409" actId="20577"/>
          <ac:spMkLst>
            <pc:docMk/>
            <pc:sldMk cId="53888243" sldId="2147482731"/>
            <ac:spMk id="3" creationId="{A3E06944-C14A-1278-AD50-5A538F817889}"/>
          </ac:spMkLst>
        </pc:spChg>
        <pc:spChg chg="mod">
          <ac:chgData name="Ophelia Godin" userId="69c2f946-247e-4835-9703-57c3cb875340" providerId="ADAL" clId="{E26E6A46-2FC4-4E29-BC7E-B24858D3A0FD}" dt="2026-03-31T15:11:56.884" v="216" actId="20577"/>
          <ac:spMkLst>
            <pc:docMk/>
            <pc:sldMk cId="53888243" sldId="2147482731"/>
            <ac:spMk id="4" creationId="{E7347B29-5FDA-C4D2-1705-14CBD75C1611}"/>
          </ac:spMkLst>
        </pc:spChg>
      </pc:sldChg>
      <pc:sldChg chg="modSp mod">
        <pc:chgData name="Ophelia Godin" userId="69c2f946-247e-4835-9703-57c3cb875340" providerId="ADAL" clId="{E26E6A46-2FC4-4E29-BC7E-B24858D3A0FD}" dt="2026-03-31T15:28:31.262" v="349" actId="20577"/>
        <pc:sldMkLst>
          <pc:docMk/>
          <pc:sldMk cId="3713583705" sldId="2147482735"/>
        </pc:sldMkLst>
        <pc:spChg chg="mod">
          <ac:chgData name="Ophelia Godin" userId="69c2f946-247e-4835-9703-57c3cb875340" providerId="ADAL" clId="{E26E6A46-2FC4-4E29-BC7E-B24858D3A0FD}" dt="2026-03-31T15:28:31.262" v="349" actId="20577"/>
          <ac:spMkLst>
            <pc:docMk/>
            <pc:sldMk cId="3713583705" sldId="2147482735"/>
            <ac:spMk id="3" creationId="{11CDFCF4-F370-C69E-CF25-4DDE54633D42}"/>
          </ac:spMkLst>
        </pc:spChg>
        <pc:spChg chg="mod">
          <ac:chgData name="Ophelia Godin" userId="69c2f946-247e-4835-9703-57c3cb875340" providerId="ADAL" clId="{E26E6A46-2FC4-4E29-BC7E-B24858D3A0FD}" dt="2026-03-31T15:11:00.877" v="209" actId="20577"/>
          <ac:spMkLst>
            <pc:docMk/>
            <pc:sldMk cId="3713583705" sldId="2147482735"/>
            <ac:spMk id="4" creationId="{1BCE43BD-784A-998E-9EED-B1120ADD419F}"/>
          </ac:spMkLst>
        </pc:spChg>
      </pc:sldChg>
      <pc:sldChg chg="modSp mod">
        <pc:chgData name="Ophelia Godin" userId="69c2f946-247e-4835-9703-57c3cb875340" providerId="ADAL" clId="{E26E6A46-2FC4-4E29-BC7E-B24858D3A0FD}" dt="2026-03-31T15:27:15.558" v="259" actId="20577"/>
        <pc:sldMkLst>
          <pc:docMk/>
          <pc:sldMk cId="1426816069" sldId="2147482738"/>
        </pc:sldMkLst>
        <pc:spChg chg="mod">
          <ac:chgData name="Ophelia Godin" userId="69c2f946-247e-4835-9703-57c3cb875340" providerId="ADAL" clId="{E26E6A46-2FC4-4E29-BC7E-B24858D3A0FD}" dt="2026-03-31T15:27:15.558" v="259" actId="20577"/>
          <ac:spMkLst>
            <pc:docMk/>
            <pc:sldMk cId="1426816069" sldId="2147482738"/>
            <ac:spMk id="3" creationId="{FEC2D31D-739B-E2A1-8144-0B34035C660A}"/>
          </ac:spMkLst>
        </pc:spChg>
        <pc:spChg chg="mod">
          <ac:chgData name="Ophelia Godin" userId="69c2f946-247e-4835-9703-57c3cb875340" providerId="ADAL" clId="{E26E6A46-2FC4-4E29-BC7E-B24858D3A0FD}" dt="2026-03-31T15:10:06.472" v="179" actId="20577"/>
          <ac:spMkLst>
            <pc:docMk/>
            <pc:sldMk cId="1426816069" sldId="2147482738"/>
            <ac:spMk id="4" creationId="{59F8077A-BA17-5FCE-DDC4-C58226177731}"/>
          </ac:spMkLst>
        </pc:spChg>
        <pc:spChg chg="mod">
          <ac:chgData name="Ophelia Godin" userId="69c2f946-247e-4835-9703-57c3cb875340" providerId="ADAL" clId="{E26E6A46-2FC4-4E29-BC7E-B24858D3A0FD}" dt="2026-03-31T15:26:14.619" v="228" actId="20577"/>
          <ac:spMkLst>
            <pc:docMk/>
            <pc:sldMk cId="1426816069" sldId="2147482738"/>
            <ac:spMk id="7" creationId="{2933EC83-A8F1-C6A4-28DB-398610735797}"/>
          </ac:spMkLst>
        </pc:spChg>
        <pc:spChg chg="mod">
          <ac:chgData name="Ophelia Godin" userId="69c2f946-247e-4835-9703-57c3cb875340" providerId="ADAL" clId="{E26E6A46-2FC4-4E29-BC7E-B24858D3A0FD}" dt="2026-03-31T15:00:28.356" v="88" actId="20577"/>
          <ac:spMkLst>
            <pc:docMk/>
            <pc:sldMk cId="1426816069" sldId="2147482738"/>
            <ac:spMk id="8" creationId="{CD289560-60AF-8AF6-827A-31D9C72CF8A1}"/>
          </ac:spMkLst>
        </pc:spChg>
      </pc:sldChg>
      <pc:sldChg chg="modSp add mod">
        <pc:chgData name="Ophelia Godin" userId="69c2f946-247e-4835-9703-57c3cb875340" providerId="ADAL" clId="{E26E6A46-2FC4-4E29-BC7E-B24858D3A0FD}" dt="2026-03-30T13:04:40.547" v="6" actId="207"/>
        <pc:sldMkLst>
          <pc:docMk/>
          <pc:sldMk cId="2140899143" sldId="2147482739"/>
        </pc:sldMkLst>
        <pc:spChg chg="mod">
          <ac:chgData name="Ophelia Godin" userId="69c2f946-247e-4835-9703-57c3cb875340" providerId="ADAL" clId="{E26E6A46-2FC4-4E29-BC7E-B24858D3A0FD}" dt="2026-03-30T13:04:40.547" v="6" actId="207"/>
          <ac:spMkLst>
            <pc:docMk/>
            <pc:sldMk cId="2140899143" sldId="2147482739"/>
            <ac:spMk id="5" creationId="{3CDF7ABC-3704-9AD1-D2F0-783A8FC33C69}"/>
          </ac:spMkLst>
        </pc:spChg>
      </pc:sldChg>
      <pc:sldMasterChg chg="modSldLayout">
        <pc:chgData name="Ophelia Godin" userId="69c2f946-247e-4835-9703-57c3cb875340" providerId="ADAL" clId="{E26E6A46-2FC4-4E29-BC7E-B24858D3A0FD}" dt="2026-03-31T15:26:59.973" v="249" actId="20577"/>
        <pc:sldMasterMkLst>
          <pc:docMk/>
          <pc:sldMasterMk cId="3365647093" sldId="2147483678"/>
        </pc:sldMasterMkLst>
        <pc:sldLayoutChg chg="modSp mod">
          <pc:chgData name="Ophelia Godin" userId="69c2f946-247e-4835-9703-57c3cb875340" providerId="ADAL" clId="{E26E6A46-2FC4-4E29-BC7E-B24858D3A0FD}" dt="2026-03-31T15:26:59.973" v="249" actId="20577"/>
          <pc:sldLayoutMkLst>
            <pc:docMk/>
            <pc:sldMasterMk cId="3365647093" sldId="2147483678"/>
            <pc:sldLayoutMk cId="257901929" sldId="2147483684"/>
          </pc:sldLayoutMkLst>
          <pc:spChg chg="mod">
            <ac:chgData name="Ophelia Godin" userId="69c2f946-247e-4835-9703-57c3cb875340" providerId="ADAL" clId="{E26E6A46-2FC4-4E29-BC7E-B24858D3A0FD}" dt="2026-03-31T15:26:59.973" v="249" actId="20577"/>
            <ac:spMkLst>
              <pc:docMk/>
              <pc:sldMasterMk cId="3365647093" sldId="2147483678"/>
              <pc:sldLayoutMk cId="257901929" sldId="2147483684"/>
              <ac:spMk id="3" creationId="{00000000-0000-0000-0000-000000000000}"/>
            </ac:spMkLst>
          </pc:spChg>
          <pc:spChg chg="mod">
            <ac:chgData name="Ophelia Godin" userId="69c2f946-247e-4835-9703-57c3cb875340" providerId="ADAL" clId="{E26E6A46-2FC4-4E29-BC7E-B24858D3A0FD}" dt="2026-03-31T15:11:27.543" v="211" actId="20577"/>
            <ac:spMkLst>
              <pc:docMk/>
              <pc:sldMasterMk cId="3365647093" sldId="2147483678"/>
              <pc:sldLayoutMk cId="257901929" sldId="2147483684"/>
              <ac:spMk id="4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05527082570913"/>
          <c:y val="2.8553174667113827E-2"/>
          <c:w val="0.66544484419883598"/>
          <c:h val="0.89530502622058261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49-4B7A-BD67-1AEF0594AD18}"/>
              </c:ext>
            </c:extLst>
          </c:dPt>
          <c:dPt>
            <c:idx val="1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49-4B7A-BD67-1AEF0594AD18}"/>
              </c:ext>
            </c:extLst>
          </c:dPt>
          <c:dPt>
            <c:idx val="2"/>
            <c:bubble3D val="0"/>
            <c:spPr>
              <a:solidFill>
                <a:schemeClr val="accent1">
                  <a:shade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49-4B7A-BD67-1AEF0594AD18}"/>
              </c:ext>
            </c:extLst>
          </c:dPt>
          <c:dPt>
            <c:idx val="3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49-4B7A-BD67-1AEF0594AD18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349-4B7A-BD67-1AEF0594AD18}"/>
              </c:ext>
            </c:extLst>
          </c:dPt>
          <c:dPt>
            <c:idx val="5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349-4B7A-BD67-1AEF0594AD18}"/>
              </c:ext>
            </c:extLst>
          </c:dPt>
          <c:dPt>
            <c:idx val="6"/>
            <c:bubble3D val="0"/>
            <c:spPr>
              <a:solidFill>
                <a:schemeClr val="accent1">
                  <a:tint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349-4B7A-BD67-1AEF0594AD18}"/>
              </c:ext>
            </c:extLst>
          </c:dPt>
          <c:dPt>
            <c:idx val="7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349-4B7A-BD67-1AEF0594AD18}"/>
              </c:ext>
            </c:extLst>
          </c:dPt>
          <c:dPt>
            <c:idx val="8"/>
            <c:bubble3D val="0"/>
            <c:spPr>
              <a:solidFill>
                <a:schemeClr val="accent1">
                  <a:tint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349-4B7A-BD67-1AEF0594AD18}"/>
              </c:ext>
            </c:extLst>
          </c:dPt>
          <c:cat>
            <c:strRef>
              <c:f>Feuil1!$A$2:$A$10</c:f>
              <c:strCache>
                <c:ptCount val="9"/>
                <c:pt idx="0">
                  <c:v>Anedonia</c:v>
                </c:pt>
                <c:pt idx="1">
                  <c:v>Cognitive flexibility</c:v>
                </c:pt>
                <c:pt idx="2">
                  <c:v>Negative symptoms</c:v>
                </c:pt>
                <c:pt idx="3">
                  <c:v>Impulsivity</c:v>
                </c:pt>
                <c:pt idx="4">
                  <c:v>Sleep</c:v>
                </c:pt>
                <c:pt idx="5">
                  <c:v>Metabolism</c:v>
                </c:pt>
                <c:pt idx="6">
                  <c:v>Neurodevelopment</c:v>
                </c:pt>
                <c:pt idx="7">
                  <c:v>Sensorial anomalies</c:v>
                </c:pt>
                <c:pt idx="8">
                  <c:v>Severity</c:v>
                </c:pt>
              </c:strCache>
            </c:strRef>
          </c:cat>
          <c:val>
            <c:numRef>
              <c:f>Feuil1!$B$2:$B$10</c:f>
              <c:numCache>
                <c:formatCode>General</c:formatCode>
                <c:ptCount val="9"/>
                <c:pt idx="0">
                  <c:v>0.111111111</c:v>
                </c:pt>
                <c:pt idx="1">
                  <c:v>0.111111111</c:v>
                </c:pt>
                <c:pt idx="2">
                  <c:v>0.111111111</c:v>
                </c:pt>
                <c:pt idx="3">
                  <c:v>0.111111111</c:v>
                </c:pt>
                <c:pt idx="4">
                  <c:v>0.111111111</c:v>
                </c:pt>
                <c:pt idx="5">
                  <c:v>0.111111111</c:v>
                </c:pt>
                <c:pt idx="6">
                  <c:v>0.111111111</c:v>
                </c:pt>
                <c:pt idx="7">
                  <c:v>0.111111111</c:v>
                </c:pt>
                <c:pt idx="8">
                  <c:v>0.111111111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349-4B7A-BD67-1AEF0594A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0.58766</cdr:x>
      <cdr:y>0.47172</cdr:y>
    </cdr:from>
    <cdr:to>
      <cdr:x>0.77295</cdr:x>
      <cdr:y>0.56413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527592D0-C205-5DAF-7861-6D88EFF9499E}"/>
            </a:ext>
          </a:extLst>
        </cdr:cNvPr>
        <cdr:cNvSpPr txBox="1"/>
      </cdr:nvSpPr>
      <cdr:spPr>
        <a:xfrm xmlns:a="http://schemas.openxmlformats.org/drawingml/2006/main">
          <a:off x="2110006" y="1258889"/>
          <a:ext cx="665296" cy="246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300" b="1" kern="1200" dirty="0">
              <a:solidFill>
                <a:schemeClr val="bg1"/>
              </a:solidFill>
            </a:rPr>
            <a:t>Anhédonie</a:t>
          </a:r>
        </a:p>
      </cdr:txBody>
    </cdr:sp>
  </cdr:relSizeAnchor>
  <cdr:relSizeAnchor xmlns:cdr="http://schemas.openxmlformats.org/drawingml/2006/chartDrawing">
    <cdr:from>
      <cdr:x>0.46369</cdr:x>
      <cdr:y>0.10408</cdr:y>
    </cdr:from>
    <cdr:to>
      <cdr:x>0.64898</cdr:x>
      <cdr:y>0.19648</cdr:y>
    </cdr:to>
    <cdr:sp macro="" textlink="">
      <cdr:nvSpPr>
        <cdr:cNvPr id="3" name="ZoneTexte 1">
          <a:extLst xmlns:a="http://schemas.openxmlformats.org/drawingml/2006/main">
            <a:ext uri="{FF2B5EF4-FFF2-40B4-BE49-F238E27FC236}">
              <a16:creationId xmlns:a16="http://schemas.microsoft.com/office/drawing/2014/main" id="{D421C570-4D75-D3A2-CEF3-8E6E167C6463}"/>
            </a:ext>
          </a:extLst>
        </cdr:cNvPr>
        <cdr:cNvSpPr txBox="1"/>
      </cdr:nvSpPr>
      <cdr:spPr>
        <a:xfrm xmlns:a="http://schemas.openxmlformats.org/drawingml/2006/main">
          <a:off x="1664894" y="277747"/>
          <a:ext cx="665296" cy="246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300" b="1" kern="1200" dirty="0">
              <a:solidFill>
                <a:schemeClr val="bg1"/>
              </a:solidFill>
            </a:rPr>
            <a:t>Flexibilité</a:t>
          </a:r>
        </a:p>
        <a:p xmlns:a="http://schemas.openxmlformats.org/drawingml/2006/main">
          <a:pPr algn="ctr"/>
          <a:r>
            <a:rPr lang="fr-FR" sz="1300" b="1" kern="1200" dirty="0">
              <a:solidFill>
                <a:schemeClr val="bg1"/>
              </a:solidFill>
            </a:rPr>
            <a:t>Cognitive</a:t>
          </a:r>
        </a:p>
      </cdr:txBody>
    </cdr:sp>
  </cdr:relSizeAnchor>
  <cdr:relSizeAnchor xmlns:cdr="http://schemas.openxmlformats.org/drawingml/2006/chartDrawing">
    <cdr:from>
      <cdr:x>0.59029</cdr:x>
      <cdr:y>0.26661</cdr:y>
    </cdr:from>
    <cdr:to>
      <cdr:x>0.77558</cdr:x>
      <cdr:y>0.35902</cdr:y>
    </cdr:to>
    <cdr:sp macro="" textlink="">
      <cdr:nvSpPr>
        <cdr:cNvPr id="4" name="ZoneTexte 1">
          <a:extLst xmlns:a="http://schemas.openxmlformats.org/drawingml/2006/main">
            <a:ext uri="{FF2B5EF4-FFF2-40B4-BE49-F238E27FC236}">
              <a16:creationId xmlns:a16="http://schemas.microsoft.com/office/drawing/2014/main" id="{894FC9CA-EE4E-E11F-6533-7D327D1A26C6}"/>
            </a:ext>
          </a:extLst>
        </cdr:cNvPr>
        <cdr:cNvSpPr txBox="1"/>
      </cdr:nvSpPr>
      <cdr:spPr>
        <a:xfrm xmlns:a="http://schemas.openxmlformats.org/drawingml/2006/main">
          <a:off x="2119445" y="711503"/>
          <a:ext cx="665296" cy="246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300" b="1" kern="1200" dirty="0">
              <a:solidFill>
                <a:schemeClr val="bg1"/>
              </a:solidFill>
            </a:rPr>
            <a:t>Symptômes </a:t>
          </a:r>
        </a:p>
        <a:p xmlns:a="http://schemas.openxmlformats.org/drawingml/2006/main">
          <a:pPr algn="ctr"/>
          <a:r>
            <a:rPr lang="fr-FR" sz="1300" b="1" kern="1200" dirty="0">
              <a:solidFill>
                <a:schemeClr val="bg1"/>
              </a:solidFill>
            </a:rPr>
            <a:t>négatifs</a:t>
          </a:r>
        </a:p>
      </cdr:txBody>
    </cdr:sp>
  </cdr:relSizeAnchor>
  <cdr:relSizeAnchor xmlns:cdr="http://schemas.openxmlformats.org/drawingml/2006/chartDrawing">
    <cdr:from>
      <cdr:x>0.29619</cdr:x>
      <cdr:y>0.10492</cdr:y>
    </cdr:from>
    <cdr:to>
      <cdr:x>0.48149</cdr:x>
      <cdr:y>0.19733</cdr:y>
    </cdr:to>
    <cdr:sp macro="" textlink="">
      <cdr:nvSpPr>
        <cdr:cNvPr id="5" name="ZoneTexte 1">
          <a:extLst xmlns:a="http://schemas.openxmlformats.org/drawingml/2006/main">
            <a:ext uri="{FF2B5EF4-FFF2-40B4-BE49-F238E27FC236}">
              <a16:creationId xmlns:a16="http://schemas.microsoft.com/office/drawing/2014/main" id="{A1B0929C-45C1-4F1A-AF83-1DB70575108E}"/>
            </a:ext>
          </a:extLst>
        </cdr:cNvPr>
        <cdr:cNvSpPr txBox="1"/>
      </cdr:nvSpPr>
      <cdr:spPr>
        <a:xfrm xmlns:a="http://schemas.openxmlformats.org/drawingml/2006/main">
          <a:off x="1063497" y="280002"/>
          <a:ext cx="665296" cy="246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300" b="1" kern="1200" dirty="0">
              <a:solidFill>
                <a:schemeClr val="bg1"/>
              </a:solidFill>
            </a:rPr>
            <a:t>Impulsivité</a:t>
          </a:r>
        </a:p>
      </cdr:txBody>
    </cdr:sp>
  </cdr:relSizeAnchor>
  <cdr:relSizeAnchor xmlns:cdr="http://schemas.openxmlformats.org/drawingml/2006/chartDrawing">
    <cdr:from>
      <cdr:x>0.1567</cdr:x>
      <cdr:y>0.4574</cdr:y>
    </cdr:from>
    <cdr:to>
      <cdr:x>0.34199</cdr:x>
      <cdr:y>0.5936</cdr:y>
    </cdr:to>
    <cdr:sp macro="" textlink="">
      <cdr:nvSpPr>
        <cdr:cNvPr id="6" name="ZoneTexte 1">
          <a:extLst xmlns:a="http://schemas.openxmlformats.org/drawingml/2006/main">
            <a:ext uri="{FF2B5EF4-FFF2-40B4-BE49-F238E27FC236}">
              <a16:creationId xmlns:a16="http://schemas.microsoft.com/office/drawing/2014/main" id="{577866A2-852D-A873-52CA-E44F43BD65AF}"/>
            </a:ext>
          </a:extLst>
        </cdr:cNvPr>
        <cdr:cNvSpPr txBox="1"/>
      </cdr:nvSpPr>
      <cdr:spPr>
        <a:xfrm xmlns:a="http://schemas.openxmlformats.org/drawingml/2006/main">
          <a:off x="562629" y="1220674"/>
          <a:ext cx="665296" cy="363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333" b="1" kern="1200" dirty="0">
              <a:solidFill>
                <a:schemeClr val="bg1"/>
              </a:solidFill>
            </a:rPr>
            <a:t>Anomalies</a:t>
          </a:r>
        </a:p>
        <a:p xmlns:a="http://schemas.openxmlformats.org/drawingml/2006/main">
          <a:pPr algn="ctr"/>
          <a:r>
            <a:rPr lang="fr-FR" sz="1333" b="1" kern="1200" dirty="0">
              <a:solidFill>
                <a:schemeClr val="bg1"/>
              </a:solidFill>
            </a:rPr>
            <a:t>Sensorielles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B0C8B-874F-4807-94EC-F598AE1E5451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726EA-CE46-4691-ABA9-3ED2A77DC7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5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7042A87-4CAF-A61B-A863-20152D79AD40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930C7-088C-5933-C0B9-F527D1F0656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5223FC-5A66-84C1-C195-D0EF7D63C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3EAED1-8BED-0313-68C0-383375E843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4EA31-E2A5-857C-145D-3F55F32B3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A7C0-35BD-1095-A4D8-A1D0CA0F5B3E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8028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2DD8C-79E1-C049-4037-055082BCD70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EFAAB0-45AE-1E5D-847D-11311B385B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D2C0AD-F424-07BC-E3C0-95FD2D673D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94E58-948D-04DA-BEE4-69C8C80FF5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A7C0-35BD-1095-A4D8-A1D0CA0F5B3E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4354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048B2-FD7E-BB47-8639-2F0A76EA7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62F81FE-7C74-BB11-1B53-434E579C37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901F597-71BC-C189-1EB1-293E22F87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D410E2-5237-4093-C1CD-0EA809EC6C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55BB87-90AE-9546-87F9-36B120ECAA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00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CB628-9891-AC5B-66A7-0878EBE67FF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1EAF84-0F98-675A-7A0A-C4D8BE3608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466C88-6B82-A671-6D5F-CDB020CB0A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31750-5755-01C0-733E-8323D65DC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A7C0-35BD-1095-A4D8-A1D0CA0F5B3E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1990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27DA6-CCA6-67E4-A91C-5B63F0D23F7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A349EC-91D7-023E-6E8C-F40CB9EBBE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635A5E-4D69-17F6-64C9-527E775189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F7D2C-3532-BF70-2A3B-A64B66946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A7C0-35BD-1095-A4D8-A1D0CA0F5B3E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288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C0A53-20C9-6EBF-3818-8D7FBC20149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9E3B3D-02E7-A36C-579B-8C67DBE540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87A666-556D-2A16-2E2F-57D158E2D8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6B884-F102-A268-ED3B-1133F2724A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A7C0-35BD-1095-A4D8-A1D0CA0F5B3E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563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076B5-BC5F-16C5-3ED7-9222889EB21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60FAC8-AF95-6CB8-E605-103B205126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9EC65E-6839-7B93-6B36-27AE43734D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004B2-1F68-12CA-DD80-89BAAD7112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A7C0-35BD-1095-A4D8-A1D0CA0F5B3E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668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D9A85-EFCB-00BF-5D22-21A8FDD473B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3F3F5A-A688-33F6-904F-EB1BBCC207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ED6DF6-E44F-C49B-E22D-61B88ACD24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CC128-BBF5-79DD-DDAD-0E92CDF33A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A7C0-35BD-1095-A4D8-A1D0CA0F5B3E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317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4C7DC-9E01-3FCF-B87D-7B71069A690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95D7F3-AF4D-0413-7683-EDB37C805B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017DC-05B8-32F0-F8AC-927B6AC575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C2C85-E0CE-DBCC-8982-94B6CC83D3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A7C0-35BD-1095-A4D8-A1D0CA0F5B3E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2816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ECA20-E145-C700-366E-5E9BCA81543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BBC06B-BEED-56B9-C69A-74FF6427FA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EBCB5D-3757-8F08-7E97-2097531815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93B4A-BEB0-391F-C380-CBBA925363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A7C0-35BD-1095-A4D8-A1D0CA0F5B3E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0703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43C01-C069-B887-2A6C-3A7E88BF01E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385F50-DD43-C5C2-881E-7483FD295C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D5B71B-BABE-0B5E-953B-932BA908D1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0DB1D-2286-38F2-A8EF-24E65ADD6E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A7C0-35BD-1095-A4D8-A1D0CA0F5B3E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7951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C27C0-D99E-414B-99CF-E7EDFC21CF7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024F0B-DA53-7CB0-313D-4883665DD0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7F7D47-2B76-6B71-AA22-C6A74A7CAF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E0E22-0A50-F497-0DB3-D89F0B2839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A7C0-35BD-1095-A4D8-A1D0CA0F5B3E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4639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ECD34-D573-E314-86B7-4C7EB5F6E29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78AF08-CFF5-488E-D79B-6C49A2DF09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78908E-46B4-76C6-CA94-ED246168EF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F2EE3-FC51-A775-D6AA-D5FFAF3CC9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A7C0-35BD-1095-A4D8-A1D0CA0F5B3E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3080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2FC7B-C5B1-7CAA-3438-E1E601010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7AACF6F-9DCB-1221-39D1-20B5223D5E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0DD17AA-60E7-99CA-DEF8-C3263CC5A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9F6D00-5263-E512-FC6F-CFC3BEAEF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5B189-452D-DB46-AD69-9747185DCFF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166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6F30601-C204-81C3-5CB5-A69752FB1FF2}" type="slidenum">
              <a:rPr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A2D1C-01AA-9600-096D-55CD506A916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EC4926-07E4-71DF-1164-424E32112C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B29464-2E73-97C6-8D6F-90F80A64DD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AE232-9439-FA4A-A9ED-D6CE10DF86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A7C0-35BD-1095-A4D8-A1D0CA0F5B3E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4632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289D2-3F8F-8BEE-FB89-3039DCFCF21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5748FF-A285-36B9-F089-0522E4501F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E8A788-C92E-1C8C-D729-5BEF4F370B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9A79F-085B-A13D-D91D-59928DB83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A7C0-35BD-1095-A4D8-A1D0CA0F5B3E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165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58CBE-C180-FA21-EAC1-FDE587F8523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37A83A-5B11-11E9-6D85-118C158D60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E84F43-4A15-0352-20A9-C66A635CF7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C30C9-33C4-1B9A-1937-47E6C7C1E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A7C0-35BD-1095-A4D8-A1D0CA0F5B3E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6724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02A98-1A88-AF40-12AD-3221506ACD0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D56185-0D9C-9025-7F00-15C7553CC2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53A33C-5353-E4C6-2EEC-729CDD0FCA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7A126-C8C8-1A1E-1016-CF049F62E1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A7C0-35BD-1095-A4D8-A1D0CA0F5B3E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4157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3BAD4-5955-0F06-636A-ABD8448EAA5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BD54B7-12CE-04B3-38C1-76317697C7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0C2A15-1246-EABE-CCDF-FB1BA012C7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E62BE-5088-2131-89BE-78ABF1609E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A7C0-35BD-1095-A4D8-A1D0CA0F5B3E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1126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31CEC-5F84-ADA0-9B77-B5F5253B7F3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D04C2C-7053-D0A3-2ACF-D173A67F4E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CCAC15-1EE4-CA85-7105-7840ACF3D7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7F5E4-C107-B2F0-4502-1F2CF6FEE5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A7C0-35BD-1095-A4D8-A1D0CA0F5B3E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7465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98344-9603-4C14-9411-0F9B5760A76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CE85C3-D3E4-8B0F-B18C-81612B7057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456D8F-CC35-98FC-416C-722AAB1D39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17653-6ED4-6B24-9D1A-393B354723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 marL="0" marR="0" lvl="0" indent="0" algn="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7A7C0-35BD-1095-A4D8-A1D0CA0F5B3E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137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mobile.twitter.com/BrunoBonnellOff" TargetMode="External"/><Relationship Id="rId3" Type="http://schemas.openxmlformats.org/officeDocument/2006/relationships/image" Target="../media/image5.svg"/><Relationship Id="rId7" Type="http://schemas.openxmlformats.org/officeDocument/2006/relationships/hyperlink" Target="https://www.instagram.com/gouvernementfr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groups/12732443/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hyperlink" Target="https://mobile.twitter.com/BrunoBonnellOff" TargetMode="External"/><Relationship Id="rId3" Type="http://schemas.openxmlformats.org/officeDocument/2006/relationships/image" Target="../media/image5.svg"/><Relationship Id="rId7" Type="http://schemas.openxmlformats.org/officeDocument/2006/relationships/hyperlink" Target="https://www.instagram.com/gouvernementfr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linkedin.com/groups/12732443/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hyperlink" Target="https://mobile.twitter.com/BrunoBonnellOff" TargetMode="External"/><Relationship Id="rId3" Type="http://schemas.openxmlformats.org/officeDocument/2006/relationships/image" Target="../media/image5.svg"/><Relationship Id="rId7" Type="http://schemas.openxmlformats.org/officeDocument/2006/relationships/hyperlink" Target="https://www.instagram.com/gouvernementfr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linkedin.com/groups/12732443/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DED00-0ECA-1F32-08E3-7DB0B6687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C2DF9A6-492F-2252-CFCD-EB93CBE76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3F8473-404D-FD75-D989-2DB4C0DD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148D-E7E7-4E8F-8CFB-F63C0D8D6997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379C2F-A79C-38C1-01CB-A89529AA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F653B5-DDCC-7271-4E90-C5B45424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BFC0-1379-4C1B-A250-FD870EFB2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8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04F0E-981E-7E6D-D23F-A312956F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188B5A-5BBF-A2AE-67F1-CCB981443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40C734-9D24-B186-E8EA-E93F4BCAA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148D-E7E7-4E8F-8CFB-F63C0D8D6997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953F8A-3461-3A5F-6DD3-B4F6B69A4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A58CD5-6F55-FCA3-EE41-4B662A8B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BFC0-1379-4C1B-A250-FD870EFB2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0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C9B7C0D-C249-96E9-43E9-67030A5D9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DF18E5-070D-922C-C5BB-F170E7E38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D89628-0E3F-99BA-48F4-BC4DE4693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148D-E7E7-4E8F-8CFB-F63C0D8D6997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4215FC-8AA4-2E44-D18D-1390E8955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34C5F6-CCB5-2140-9939-09CD8F77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BFC0-1379-4C1B-A250-FD870EFB2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552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ature, lumière, objet d’extérieur, ciel nocturne&#10;&#10;Description générée automatiquement"/>
          <p:cNvPicPr>
            <a:picLocks noChangeAspect="1"/>
          </p:cNvPicPr>
          <p:nvPr userDrawn="1"/>
        </p:nvPicPr>
        <p:blipFill>
          <a:blip r:embed="rId2"/>
          <a:srcRect l="786" r="1" b="444"/>
          <a:stretch/>
        </p:blipFill>
        <p:spPr bwMode="gray">
          <a:xfrm>
            <a:off x="493184" y="1431462"/>
            <a:ext cx="11698816" cy="4948172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2849053" y="3362901"/>
            <a:ext cx="8862947" cy="769441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 extrusionOk="0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lIns="468000" anchor="ctr" anchorCtr="0">
            <a:spAutoFit/>
          </a:bodyPr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la présentation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86DA40E-957B-824A-8EF1-CA26ACD8029B}" type="datetime1">
              <a:rPr lang="fr-FR"/>
              <a:t>31/03/2026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2112000" y="567601"/>
            <a:ext cx="9600000" cy="480000"/>
          </a:xfrm>
        </p:spPr>
        <p:txBody>
          <a:bodyPr/>
          <a:lstStyle>
            <a:lvl1pPr>
              <a:defRPr sz="1467"/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480000" y="326172"/>
            <a:ext cx="856811" cy="936457"/>
          </a:xfrm>
          <a:prstGeom prst="rect">
            <a:avLst/>
          </a:prstGeom>
        </p:spPr>
      </p:pic>
      <p:sp>
        <p:nvSpPr>
          <p:cNvPr id="4" name="Espace réservé du texte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503712" y="4431865"/>
            <a:ext cx="7584843" cy="16319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 de la présentation</a:t>
            </a:r>
            <a:endParaRPr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93911" y="3263853"/>
            <a:ext cx="1915421" cy="10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56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Derniè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nature, ciel nocturne&#10;&#10;Description générée automatiquement"/>
          <p:cNvPicPr>
            <a:picLocks noChangeAspect="1"/>
          </p:cNvPicPr>
          <p:nvPr userDrawn="1"/>
        </p:nvPicPr>
        <p:blipFill>
          <a:blip r:embed="rId2"/>
          <a:srcRect l="822" b="200"/>
          <a:stretch/>
        </p:blipFill>
        <p:spPr bwMode="gray">
          <a:xfrm>
            <a:off x="493184" y="1431461"/>
            <a:ext cx="11698816" cy="4948171"/>
          </a:xfrm>
          <a:prstGeom prst="rect">
            <a:avLst/>
          </a:prstGeom>
        </p:spPr>
      </p:pic>
      <p:pic>
        <p:nvPicPr>
          <p:cNvPr id="16" name="Graphique 15"/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5590884" y="3826939"/>
            <a:ext cx="254400" cy="2544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4267924" y="3232141"/>
            <a:ext cx="6028723" cy="868948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 extrusionOk="0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468000" tIns="144000" bIns="432000" anchor="t" anchorCtr="0">
            <a:spAutoFit/>
          </a:bodyPr>
          <a:lstStyle>
            <a:lvl1pPr>
              <a:lnSpc>
                <a:spcPct val="100000"/>
              </a:lnSpc>
              <a:defRPr sz="1867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Retrouvez toutes nos actualités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1A4E996-1EB3-3147-8FBB-D3718A61DC7D}" type="datetime1">
              <a:rPr lang="fr-FR"/>
              <a:t>31/03/2026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2112000" y="560344"/>
            <a:ext cx="9600000" cy="480000"/>
          </a:xfrm>
        </p:spPr>
        <p:txBody>
          <a:bodyPr/>
          <a:lstStyle>
            <a:lvl1pPr>
              <a:defRPr sz="1467"/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pic>
        <p:nvPicPr>
          <p:cNvPr id="12" name="Image 11" descr="Une image contenant texte, clipart&#10;&#10;Description générée automatiquement"/>
          <p:cNvPicPr>
            <a:picLocks noChangeAspect="1"/>
          </p:cNvPicPr>
          <p:nvPr userDrawn="1"/>
        </p:nvPicPr>
        <p:blipFill>
          <a:blip r:embed="rId4"/>
          <a:srcRect r="69997"/>
          <a:stretch/>
        </p:blipFill>
        <p:spPr bwMode="gray">
          <a:xfrm>
            <a:off x="4900663" y="3810339"/>
            <a:ext cx="288032" cy="28881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/>
          <a:stretch/>
        </p:blipFill>
        <p:spPr bwMode="gray">
          <a:xfrm>
            <a:off x="480000" y="326172"/>
            <a:ext cx="856811" cy="936457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/>
          <p:cNvPicPr>
            <a:picLocks noChangeAspect="1"/>
          </p:cNvPicPr>
          <p:nvPr userDrawn="1"/>
        </p:nvPicPr>
        <p:blipFill>
          <a:blip r:embed="rId4"/>
          <a:srcRect l="35004" r="34992"/>
          <a:stretch/>
        </p:blipFill>
        <p:spPr bwMode="gray">
          <a:xfrm>
            <a:off x="5236700" y="3810339"/>
            <a:ext cx="288032" cy="288813"/>
          </a:xfrm>
          <a:prstGeom prst="rect">
            <a:avLst/>
          </a:prstGeom>
        </p:spPr>
      </p:pic>
      <p:sp>
        <p:nvSpPr>
          <p:cNvPr id="5" name="Rectangle 4">
            <a:hlinkClick r:id="rId6"/>
          </p:cNvPr>
          <p:cNvSpPr/>
          <p:nvPr userDrawn="1"/>
        </p:nvSpPr>
        <p:spPr bwMode="auto">
          <a:xfrm>
            <a:off x="5569092" y="3810338"/>
            <a:ext cx="288032" cy="288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10" name="Rectangle 9">
            <a:hlinkClick r:id="rId7"/>
          </p:cNvPr>
          <p:cNvSpPr/>
          <p:nvPr userDrawn="1"/>
        </p:nvSpPr>
        <p:spPr bwMode="auto">
          <a:xfrm>
            <a:off x="5236701" y="3810337"/>
            <a:ext cx="287924" cy="288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11" name="Rectangle 10">
            <a:hlinkClick r:id="rId8"/>
          </p:cNvPr>
          <p:cNvSpPr/>
          <p:nvPr userDrawn="1"/>
        </p:nvSpPr>
        <p:spPr bwMode="auto">
          <a:xfrm>
            <a:off x="4898871" y="3813043"/>
            <a:ext cx="289717" cy="286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692937" y="2852936"/>
            <a:ext cx="3203868" cy="177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3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ature, lumière, objet d’extérieur, ciel nocturne&#10;&#10;Description générée automatiquement">
            <a:extLst>
              <a:ext uri="{FF2B5EF4-FFF2-40B4-BE49-F238E27FC236}">
                <a16:creationId xmlns:a16="http://schemas.microsoft.com/office/drawing/2014/main" id="{BE591817-8203-832D-A7E5-2EB63E42EC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6" r="1" b="445"/>
          <a:stretch/>
        </p:blipFill>
        <p:spPr bwMode="gray">
          <a:xfrm>
            <a:off x="493184" y="1431462"/>
            <a:ext cx="11698816" cy="4948172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2849053" y="3491141"/>
            <a:ext cx="8862947" cy="512961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lIns="468000" anchor="ctr" anchorCtr="0">
            <a:spAutoFit/>
          </a:bodyPr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Marianne Medium" panose="02000000000000000000" pitchFamily="50" charset="0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3F41D9-DFBE-7528-A09F-B6B5DA04061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E86DA40E-957B-824A-8EF1-CA26ACD8029B}" type="datetime1">
              <a:rPr lang="fr-FR" smtClean="0"/>
              <a:t>31/03/2026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4D144D-632A-1EB8-C21B-24B990A8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2112000" y="567601"/>
            <a:ext cx="9600000" cy="480000"/>
          </a:xfrm>
        </p:spPr>
        <p:txBody>
          <a:bodyPr/>
          <a:lstStyle>
            <a:lvl1pPr>
              <a:defRPr sz="1467"/>
            </a:lvl1pPr>
          </a:lstStyle>
          <a:p>
            <a:pPr algn="r"/>
            <a:r>
              <a:rPr lang="fr-FR"/>
              <a:t>Secrétariat général pour l'investissement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77612D0-3A08-6094-C3D7-8130556B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A7857B-20DF-7064-FD17-CBCE82B124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80000" y="326172"/>
            <a:ext cx="856811" cy="936457"/>
          </a:xfrm>
          <a:prstGeom prst="rect">
            <a:avLst/>
          </a:prstGeom>
        </p:spPr>
      </p:pic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74806B71-7C79-7530-B038-954142DEB6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3712" y="4431865"/>
            <a:ext cx="7584843" cy="16319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Sous-titre de la présentation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8D24907-C15E-1A14-22E9-07D2D02529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1" y="3263853"/>
            <a:ext cx="1915421" cy="10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8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014">
          <p15:clr>
            <a:srgbClr val="FBAE40"/>
          </p15:clr>
        </p15:guide>
        <p15:guide id="4" pos="23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06AA737-3987-F261-F4FF-2514263E79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517" y="2336412"/>
            <a:ext cx="3360000" cy="3600000"/>
          </a:xfrm>
        </p:spPr>
        <p:txBody>
          <a:bodyPr/>
          <a:lstStyle>
            <a:lvl1pPr marL="357708" indent="-357708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599002" indent="-241294">
              <a:spcAft>
                <a:spcPts val="1067"/>
              </a:spcAft>
              <a:buFont typeface="+mj-lt"/>
              <a:buAutoNum type="arabicPeriod"/>
              <a:defRPr/>
            </a:lvl2pPr>
            <a:lvl3pPr marL="715415" indent="0">
              <a:buNone/>
              <a:defRPr/>
            </a:lvl3pPr>
            <a:lvl4pPr marL="715415" indent="0">
              <a:buNone/>
              <a:defRPr/>
            </a:lvl4pPr>
            <a:lvl5pPr marL="715415" indent="0">
              <a:buNone/>
              <a:defRPr/>
            </a:lvl5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206DD2-7D81-8562-9038-393E55153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999" y="1161600"/>
            <a:ext cx="1123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C76F9F3-618C-F46A-E81F-42F59575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C439659-9259-BA44-B592-6AD8704D0F33}" type="datetime1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24E070-0173-FAC7-1448-EE06C8D6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B95EE2-3AFE-DA07-BDA5-E407C08A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49057D4E-0D75-AC6E-3D12-B4958F40D6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5759" y="2336412"/>
            <a:ext cx="3360000" cy="3600000"/>
          </a:xfrm>
        </p:spPr>
        <p:txBody>
          <a:bodyPr/>
          <a:lstStyle>
            <a:lvl1pPr marL="357708" indent="-357708">
              <a:spcBef>
                <a:spcPts val="533"/>
              </a:spcBef>
              <a:spcAft>
                <a:spcPts val="1067"/>
              </a:spcAft>
              <a:buFont typeface="+mj-lt"/>
              <a:buAutoNum type="arabicPeriod" startAt="2"/>
              <a:defRPr b="1"/>
            </a:lvl1pPr>
            <a:lvl2pPr marL="662501" indent="-304792">
              <a:spcAft>
                <a:spcPts val="1067"/>
              </a:spcAft>
              <a:buFont typeface="+mj-lt"/>
              <a:buAutoNum type="arabicPeriod"/>
              <a:defRPr/>
            </a:lvl2pPr>
            <a:lvl3pPr marL="715415" indent="0">
              <a:buNone/>
              <a:defRPr/>
            </a:lvl3pPr>
            <a:lvl4pPr marL="715415" indent="0">
              <a:buNone/>
              <a:defRPr/>
            </a:lvl4pPr>
            <a:lvl5pPr marL="715415" indent="0">
              <a:buNone/>
              <a:defRPr/>
            </a:lvl5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84302239-674A-C477-892F-115154E66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336412"/>
            <a:ext cx="3360000" cy="3600000"/>
          </a:xfrm>
        </p:spPr>
        <p:txBody>
          <a:bodyPr/>
          <a:lstStyle>
            <a:lvl1pPr marL="357708" indent="-357708">
              <a:spcBef>
                <a:spcPts val="533"/>
              </a:spcBef>
              <a:spcAft>
                <a:spcPts val="1067"/>
              </a:spcAft>
              <a:buFont typeface="+mj-lt"/>
              <a:buAutoNum type="arabicPeriod" startAt="3"/>
              <a:defRPr b="1"/>
            </a:lvl1pPr>
            <a:lvl2pPr marL="662501" indent="-304792">
              <a:spcAft>
                <a:spcPts val="1067"/>
              </a:spcAft>
              <a:buFont typeface="+mj-lt"/>
              <a:buAutoNum type="arabicPeriod"/>
              <a:defRPr/>
            </a:lvl2pPr>
            <a:lvl3pPr marL="715415" indent="0">
              <a:buNone/>
              <a:defRPr/>
            </a:lvl3pPr>
            <a:lvl4pPr marL="715415" indent="0">
              <a:buNone/>
              <a:defRPr/>
            </a:lvl4pPr>
            <a:lvl5pPr marL="715415" indent="0">
              <a:buNone/>
              <a:defRPr/>
            </a:lvl5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526410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4D476C-3253-9F42-8E14-3D027026B8A9}"/>
              </a:ext>
            </a:extLst>
          </p:cNvPr>
          <p:cNvSpPr/>
          <p:nvPr userDrawn="1"/>
        </p:nvSpPr>
        <p:spPr bwMode="gray">
          <a:xfrm>
            <a:off x="0" y="941917"/>
            <a:ext cx="12192000" cy="59160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B27D6D-508E-2817-7D11-1064067E1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999" y="1228876"/>
            <a:ext cx="11232000" cy="4448253"/>
          </a:xfrm>
        </p:spPr>
        <p:txBody>
          <a:bodyPr anchor="ctr" anchorCtr="0"/>
          <a:lstStyle>
            <a:lvl1pPr marL="719982" indent="-719982">
              <a:buFont typeface="+mj-lt"/>
              <a:buAutoNum type="arabicPeriod"/>
              <a:defRPr sz="4400" b="0">
                <a:solidFill>
                  <a:schemeClr val="bg1"/>
                </a:solidFill>
                <a:latin typeface="Marianne Medium" panose="02000000000000000000" pitchFamily="50" charset="0"/>
              </a:defRPr>
            </a:lvl1pPr>
          </a:lstStyle>
          <a:p>
            <a:r>
              <a:rPr lang="fr-FR"/>
              <a:t>Titre de partie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2E1C6F-3528-6BAE-1B8F-4215D43107E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74FDF2-B9D1-D340-8240-2D547E49A0F2}" type="datetime1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CF9C70-9441-1A31-2B9B-82529087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805E73-37D4-E877-89C4-F50BA4A0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5DB4B37-8921-4CDC-F899-5E4E781441A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81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44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AC7E9F4-168A-7346-DE2C-AA2EF59760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940816"/>
            <a:ext cx="12192000" cy="59171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8B27D6D-508E-2817-7D11-1064067E1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999" y="1228876"/>
            <a:ext cx="11232000" cy="4448253"/>
          </a:xfrm>
        </p:spPr>
        <p:txBody>
          <a:bodyPr anchor="ctr" anchorCtr="0"/>
          <a:lstStyle>
            <a:lvl1pPr marL="719982" indent="-719982">
              <a:buFont typeface="+mj-lt"/>
              <a:buAutoNum type="arabicPeriod"/>
              <a:defRPr sz="4400" b="0">
                <a:solidFill>
                  <a:schemeClr val="bg1"/>
                </a:solidFill>
                <a:latin typeface="Marianne Medium" panose="02000000000000000000" pitchFamily="50" charset="0"/>
              </a:defRPr>
            </a:lvl1pPr>
          </a:lstStyle>
          <a:p>
            <a:r>
              <a:rPr lang="fr-FR"/>
              <a:t>Titre de partie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2E1C6F-3528-6BAE-1B8F-4215D43107E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B4243E-5BFC-EB40-923F-E0D0C8E9CC1F}" type="datetime1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CF9C70-9441-1A31-2B9B-82529087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805E73-37D4-E877-89C4-F50BA4A0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8B5D9E3-62C4-DE11-CAB4-A34FD6EC0DF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180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CFCD422-33CB-8938-8277-EB716F97B4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" r="114"/>
          <a:stretch/>
        </p:blipFill>
        <p:spPr bwMode="gray">
          <a:xfrm>
            <a:off x="2" y="939600"/>
            <a:ext cx="12191999" cy="59184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8B27D6D-508E-2817-7D11-1064067E1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999" y="1228800"/>
            <a:ext cx="11232000" cy="4449600"/>
          </a:xfrm>
        </p:spPr>
        <p:txBody>
          <a:bodyPr anchor="ctr" anchorCtr="0"/>
          <a:lstStyle>
            <a:lvl1pPr marL="719982" indent="-719982">
              <a:buFont typeface="+mj-lt"/>
              <a:buAutoNum type="arabicPeriod"/>
              <a:defRPr sz="4400" b="0">
                <a:solidFill>
                  <a:schemeClr val="bg1"/>
                </a:solidFill>
                <a:latin typeface="Marianne Medium" panose="02000000000000000000" pitchFamily="50" charset="0"/>
              </a:defRPr>
            </a:lvl1pPr>
          </a:lstStyle>
          <a:p>
            <a:r>
              <a:rPr lang="fr-FR"/>
              <a:t>Titre de partie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2E1C6F-3528-6BAE-1B8F-4215D43107E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E0EE09-3A95-B84F-BD35-5EE9339016AC}" type="datetime1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CF9C70-9441-1A31-2B9B-82529087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805E73-37D4-E877-89C4-F50BA4A0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FF3853F-B1F6-D449-BD36-210D923B09A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834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18D742-097A-24FF-8042-38B9CC5B2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975C1F-851A-E3BA-3108-F40DB845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7304A09-C513-A949-92D2-729F48DA7B3B}" type="datetime1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00D454-0DEA-E8C2-834B-0750E610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F71611-FAB8-5C43-215D-2E3BBB8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6F24484-8447-0C6E-7B2A-C7CF801B3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8" y="1885209"/>
            <a:ext cx="11232000" cy="600000"/>
          </a:xfrm>
        </p:spPr>
        <p:txBody>
          <a:bodyPr/>
          <a:lstStyle>
            <a:lvl1pPr>
              <a:spcAft>
                <a:spcPts val="0"/>
              </a:spcAft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6EB7D7-65F1-6B8E-5AF5-4239075B4D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368" y="2524800"/>
            <a:ext cx="11233149" cy="360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3074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7A682-6DFF-2FAB-3F92-F3B5E974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6DA400-2420-BAFC-00E0-E8C279E8E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0C76FE-3EE7-8DBE-6390-32EC75A51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148D-E7E7-4E8F-8CFB-F63C0D8D6997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606817-DA7F-B472-D767-C8CEAFC12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E7075E-A611-5339-3032-0D3A3F7DB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BFC0-1379-4C1B-A250-FD870EFB2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938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sur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18D742-097A-24FF-8042-38B9CC5B2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975C1F-851A-E3BA-3108-F40DB845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F892652-7149-CC4F-A4DC-0DCC12314012}" type="datetime1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00D454-0DEA-E8C2-834B-0750E610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/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F71611-FAB8-5C43-215D-2E3BBB8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6EB7D7-65F1-6B8E-5AF5-4239075B4D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368" y="2524800"/>
            <a:ext cx="3360000" cy="360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88803912-4071-9F79-A27D-2DB1F52F3A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4368" y="2524800"/>
            <a:ext cx="3360000" cy="360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8CEA19CE-7F2F-A891-9CD8-BC3BD07EA0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0368" y="2524800"/>
            <a:ext cx="3360000" cy="3600000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813651C2-0B74-DA3A-53B9-E1D72C423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8" y="1885209"/>
            <a:ext cx="11232000" cy="600000"/>
          </a:xfrm>
        </p:spPr>
        <p:txBody>
          <a:bodyPr/>
          <a:lstStyle>
            <a:lvl1pPr>
              <a:spcAft>
                <a:spcPts val="0"/>
              </a:spcAft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838297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avec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18D742-097A-24FF-8042-38B9CC5B2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975C1F-851A-E3BA-3108-F40DB845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92D429E-49CE-1D4A-975D-C9FFE0829B28}" type="datetime1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00D454-0DEA-E8C2-834B-0750E610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2112000" y="259200"/>
            <a:ext cx="9600000" cy="480000"/>
          </a:xfrm>
        </p:spPr>
        <p:txBody>
          <a:bodyPr/>
          <a:lstStyle/>
          <a:p>
            <a:pPr algn="r"/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F71611-FAB8-5C43-215D-2E3BBB8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pour une image  10">
            <a:extLst>
              <a:ext uri="{FF2B5EF4-FFF2-40B4-BE49-F238E27FC236}">
                <a16:creationId xmlns:a16="http://schemas.microsoft.com/office/drawing/2014/main" id="{31321762-CCD7-8767-0D39-27A762F14B3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72000" y="2524800"/>
            <a:ext cx="7440000" cy="3600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33" b="1"/>
            </a:lvl1pPr>
          </a:lstStyle>
          <a:p>
            <a:r>
              <a:rPr lang="fr-FR" noProof="0"/>
              <a:t>Sélectionner l’icône pour insérer une image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915C2781-143D-B477-2591-EABF5D89A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368" y="2524799"/>
            <a:ext cx="3360000" cy="3599999"/>
          </a:xfrm>
        </p:spPr>
        <p:txBody>
          <a:bodyPr/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F2C84D93-C1BE-9CFF-E67C-BD9698C27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8" y="1885209"/>
            <a:ext cx="11232000" cy="600000"/>
          </a:xfrm>
        </p:spPr>
        <p:txBody>
          <a:bodyPr/>
          <a:lstStyle>
            <a:lvl1pPr>
              <a:spcAft>
                <a:spcPts val="0"/>
              </a:spcAft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96365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avec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18D742-097A-24FF-8042-38B9CC5B2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999" y="1161540"/>
            <a:ext cx="1123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975C1F-851A-E3BA-3108-F40DB845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480000" y="6379200"/>
            <a:ext cx="1632000" cy="360000"/>
          </a:xfrm>
        </p:spPr>
        <p:txBody>
          <a:bodyPr/>
          <a:lstStyle/>
          <a:p>
            <a:fld id="{369953E5-BB8B-E343-940B-4E8411618F11}" type="datetime1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00D454-0DEA-E8C2-834B-0750E610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2112000" y="259200"/>
            <a:ext cx="9600000" cy="480000"/>
          </a:xfrm>
        </p:spPr>
        <p:txBody>
          <a:bodyPr/>
          <a:lstStyle/>
          <a:p>
            <a:pPr algn="r"/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F71611-FAB8-5C43-215D-2E3BBB8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graphique 8">
            <a:extLst>
              <a:ext uri="{FF2B5EF4-FFF2-40B4-BE49-F238E27FC236}">
                <a16:creationId xmlns:a16="http://schemas.microsoft.com/office/drawing/2014/main" id="{C566DB2C-6195-51DF-30D2-BB833662ECEE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480000" y="2084851"/>
            <a:ext cx="5232912" cy="4032316"/>
          </a:xfrm>
        </p:spPr>
        <p:txBody>
          <a:bodyPr tIns="900000" anchor="ctr" anchorCtr="0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Sélectionner l’icône pour insérer une image</a:t>
            </a:r>
          </a:p>
        </p:txBody>
      </p:sp>
      <p:sp>
        <p:nvSpPr>
          <p:cNvPr id="11" name="Espace réservé du graphique 8">
            <a:extLst>
              <a:ext uri="{FF2B5EF4-FFF2-40B4-BE49-F238E27FC236}">
                <a16:creationId xmlns:a16="http://schemas.microsoft.com/office/drawing/2014/main" id="{6A93FE4E-87DD-3EDC-4DA1-58EFE4618A2E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6479087" y="2084851"/>
            <a:ext cx="5232912" cy="4032316"/>
          </a:xfrm>
        </p:spPr>
        <p:txBody>
          <a:bodyPr tIns="900000" anchor="ctr" anchorCtr="0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Sélectionner l’icône 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294655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nature, ciel nocturne&#10;&#10;Description générée automatiquement">
            <a:extLst>
              <a:ext uri="{FF2B5EF4-FFF2-40B4-BE49-F238E27FC236}">
                <a16:creationId xmlns:a16="http://schemas.microsoft.com/office/drawing/2014/main" id="{E5CF2076-BF42-5581-0160-6368CA9416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22" b="200"/>
          <a:stretch/>
        </p:blipFill>
        <p:spPr bwMode="gray">
          <a:xfrm>
            <a:off x="493184" y="1431461"/>
            <a:ext cx="11698816" cy="4948171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6FE0620A-8C0D-5F82-ABB2-35ACA2408C8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0884" y="3826939"/>
            <a:ext cx="254400" cy="2544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4267924" y="3232141"/>
            <a:ext cx="6028723" cy="868948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468000" tIns="144000" bIns="432000" anchor="t" anchorCtr="0">
            <a:spAutoFit/>
          </a:bodyPr>
          <a:lstStyle>
            <a:lvl1pPr>
              <a:lnSpc>
                <a:spcPct val="100000"/>
              </a:lnSpc>
              <a:defRPr sz="1867" b="0">
                <a:solidFill>
                  <a:schemeClr val="bg1"/>
                </a:solidFill>
                <a:latin typeface="Marianne Medium" panose="02000000000000000000" pitchFamily="50" charset="0"/>
              </a:defRPr>
            </a:lvl1pPr>
          </a:lstStyle>
          <a:p>
            <a:r>
              <a:rPr lang="fr-FR"/>
              <a:t>Retrouvez toutes nos actualités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3F41D9-DFBE-7528-A09F-B6B5DA04061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E1A4E996-1EB3-3147-8FBB-D3718A61DC7D}" type="datetime1">
              <a:rPr lang="fr-FR" smtClean="0"/>
              <a:t>31/03/2026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4D144D-632A-1EB8-C21B-24B990A8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2112000" y="560344"/>
            <a:ext cx="9600000" cy="480000"/>
          </a:xfrm>
        </p:spPr>
        <p:txBody>
          <a:bodyPr/>
          <a:lstStyle>
            <a:lvl1pPr>
              <a:defRPr sz="1467"/>
            </a:lvl1pPr>
          </a:lstStyle>
          <a:p>
            <a:pPr algn="r"/>
            <a:r>
              <a:rPr lang="fr-FR"/>
              <a:t>Secrétariat général pour l'investissement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77612D0-3A08-6094-C3D7-8130556B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29B01D5-ABF4-7E46-60E0-6EB273AF2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9997"/>
          <a:stretch/>
        </p:blipFill>
        <p:spPr bwMode="gray">
          <a:xfrm>
            <a:off x="4900663" y="3810339"/>
            <a:ext cx="288032" cy="28881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712EFCE-9C74-4A1A-D52C-E7C80CF58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80000" y="326172"/>
            <a:ext cx="856811" cy="936457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D39E13B-C318-3C6A-B069-46C955842A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004" r="34993"/>
          <a:stretch/>
        </p:blipFill>
        <p:spPr bwMode="gray">
          <a:xfrm>
            <a:off x="5236700" y="3810339"/>
            <a:ext cx="288032" cy="288813"/>
          </a:xfrm>
          <a:prstGeom prst="rect">
            <a:avLst/>
          </a:prstGeom>
        </p:spPr>
      </p:pic>
      <p:sp>
        <p:nvSpPr>
          <p:cNvPr id="5" name="Rectangle 4">
            <a:hlinkClick r:id="rId6"/>
            <a:extLst>
              <a:ext uri="{FF2B5EF4-FFF2-40B4-BE49-F238E27FC236}">
                <a16:creationId xmlns:a16="http://schemas.microsoft.com/office/drawing/2014/main" id="{510FD913-EBE9-547D-8503-AF6A698D2630}"/>
              </a:ext>
            </a:extLst>
          </p:cNvPr>
          <p:cNvSpPr/>
          <p:nvPr userDrawn="1"/>
        </p:nvSpPr>
        <p:spPr>
          <a:xfrm>
            <a:off x="5569092" y="3810338"/>
            <a:ext cx="288032" cy="288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Rectangle 9">
            <a:hlinkClick r:id="rId7"/>
            <a:extLst>
              <a:ext uri="{FF2B5EF4-FFF2-40B4-BE49-F238E27FC236}">
                <a16:creationId xmlns:a16="http://schemas.microsoft.com/office/drawing/2014/main" id="{68F0D5B8-C391-7154-49C0-7345B81F1777}"/>
              </a:ext>
            </a:extLst>
          </p:cNvPr>
          <p:cNvSpPr/>
          <p:nvPr userDrawn="1"/>
        </p:nvSpPr>
        <p:spPr>
          <a:xfrm>
            <a:off x="5236700" y="3810337"/>
            <a:ext cx="287925" cy="288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" name="Rectangle 10">
            <a:hlinkClick r:id="rId8"/>
            <a:extLst>
              <a:ext uri="{FF2B5EF4-FFF2-40B4-BE49-F238E27FC236}">
                <a16:creationId xmlns:a16="http://schemas.microsoft.com/office/drawing/2014/main" id="{D0EBA8ED-96F3-636E-0A55-6C52696734BF}"/>
              </a:ext>
            </a:extLst>
          </p:cNvPr>
          <p:cNvSpPr/>
          <p:nvPr userDrawn="1"/>
        </p:nvSpPr>
        <p:spPr>
          <a:xfrm>
            <a:off x="4898871" y="3813043"/>
            <a:ext cx="289717" cy="286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3E1E606-9E47-2D0C-442B-EF466678AC8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37" y="2852937"/>
            <a:ext cx="3203868" cy="17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3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5865BDDB-9A10-195C-4060-DABBCC02CD79}"/>
              </a:ext>
            </a:extLst>
          </p:cNvPr>
          <p:cNvSpPr/>
          <p:nvPr userDrawn="1"/>
        </p:nvSpPr>
        <p:spPr>
          <a:xfrm>
            <a:off x="11333400" y="6286116"/>
            <a:ext cx="572400" cy="57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B0FB0E-75C7-667D-940F-E5AF7FF4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9600" y="6286116"/>
            <a:ext cx="572400" cy="572400"/>
          </a:xfrm>
          <a:solidFill>
            <a:schemeClr val="accent1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B8AE07A-3A18-FA40-912D-B9E2BF91D803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7A8C39-DA7D-897B-76FE-442C7694AE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63" y="6234747"/>
            <a:ext cx="1708591" cy="435360"/>
          </a:xfrm>
          <a:prstGeom prst="rect">
            <a:avLst/>
          </a:prstGeom>
        </p:spPr>
      </p:pic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B2464E2D-F27C-7864-20D2-C070A8A3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68761"/>
            <a:ext cx="12191999" cy="280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31D1530D-EDD6-07E9-79AF-C3C75C66B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604049"/>
            <a:ext cx="9144000" cy="280443"/>
          </a:xfr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09FEB1F-EB13-94A1-77FB-4920EA8D1467}"/>
              </a:ext>
            </a:extLst>
          </p:cNvPr>
          <p:cNvCxnSpPr>
            <a:cxnSpLocks/>
          </p:cNvCxnSpPr>
          <p:nvPr userDrawn="1"/>
        </p:nvCxnSpPr>
        <p:spPr>
          <a:xfrm>
            <a:off x="5252327" y="1020723"/>
            <a:ext cx="168734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955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ature, lumière, objet d’extérieur, ciel nocturne&#10;&#10;Description générée automatiquement"/>
          <p:cNvPicPr>
            <a:picLocks noChangeAspect="1"/>
          </p:cNvPicPr>
          <p:nvPr userDrawn="1"/>
        </p:nvPicPr>
        <p:blipFill>
          <a:blip r:embed="rId2"/>
          <a:srcRect l="786" r="1" b="444"/>
          <a:stretch/>
        </p:blipFill>
        <p:spPr bwMode="gray">
          <a:xfrm>
            <a:off x="493184" y="1431462"/>
            <a:ext cx="11698816" cy="4948172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2849053" y="3491141"/>
            <a:ext cx="8862947" cy="512961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 extrusionOk="0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lIns="468000" anchor="ctr" anchorCtr="0">
            <a:spAutoFit/>
          </a:bodyPr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la présentation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86DA40E-957B-824A-8EF1-CA26ACD8029B}" type="datetime1">
              <a:rPr lang="fr-FR"/>
              <a:t>31/03/2026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2112000" y="567601"/>
            <a:ext cx="9600000" cy="480000"/>
          </a:xfrm>
        </p:spPr>
        <p:txBody>
          <a:bodyPr/>
          <a:lstStyle>
            <a:lvl1pPr>
              <a:defRPr sz="1467"/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/>
        </p:blipFill>
        <p:spPr bwMode="gray">
          <a:xfrm>
            <a:off x="480000" y="326172"/>
            <a:ext cx="856811" cy="936457"/>
          </a:xfrm>
          <a:prstGeom prst="rect">
            <a:avLst/>
          </a:prstGeom>
        </p:spPr>
      </p:pic>
      <p:sp>
        <p:nvSpPr>
          <p:cNvPr id="4" name="Espace réservé du texte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503712" y="4431865"/>
            <a:ext cx="7584843" cy="16319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 de la présentation</a:t>
            </a:r>
            <a:endParaRPr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93911" y="3263853"/>
            <a:ext cx="1915421" cy="10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24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517" y="2336412"/>
            <a:ext cx="3360000" cy="3600000"/>
          </a:xfrm>
        </p:spPr>
        <p:txBody>
          <a:bodyPr/>
          <a:lstStyle>
            <a:lvl1pPr marL="357708" indent="-357708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599002" indent="-241294">
              <a:spcAft>
                <a:spcPts val="1067"/>
              </a:spcAft>
              <a:buFont typeface="+mj-lt"/>
              <a:buAutoNum type="arabicPeriod"/>
              <a:defRPr/>
            </a:lvl2pPr>
            <a:lvl3pPr marL="715415" indent="0">
              <a:buNone/>
              <a:defRPr/>
            </a:lvl3pPr>
            <a:lvl4pPr marL="715415" indent="0">
              <a:buNone/>
              <a:defRPr/>
            </a:lvl4pPr>
            <a:lvl5pPr marL="71541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161600"/>
            <a:ext cx="11232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Sommaire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9C439659-9259-BA44-B592-6AD8704D0F33}" type="datetime1">
              <a:rPr lang="fr-FR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5759" y="2336412"/>
            <a:ext cx="3360000" cy="3600000"/>
          </a:xfrm>
        </p:spPr>
        <p:txBody>
          <a:bodyPr/>
          <a:lstStyle>
            <a:lvl1pPr marL="357708" indent="-357708">
              <a:spcBef>
                <a:spcPts val="533"/>
              </a:spcBef>
              <a:spcAft>
                <a:spcPts val="1067"/>
              </a:spcAft>
              <a:buFont typeface="+mj-lt"/>
              <a:buAutoNum type="arabicPeriod" startAt="2"/>
              <a:defRPr b="1"/>
            </a:lvl1pPr>
            <a:lvl2pPr marL="662501" indent="-304792">
              <a:spcAft>
                <a:spcPts val="1067"/>
              </a:spcAft>
              <a:buFont typeface="+mj-lt"/>
              <a:buAutoNum type="arabicPeriod"/>
              <a:defRPr/>
            </a:lvl2pPr>
            <a:lvl3pPr marL="715415" indent="0">
              <a:buNone/>
              <a:defRPr/>
            </a:lvl3pPr>
            <a:lvl4pPr marL="715415" indent="0">
              <a:buNone/>
              <a:defRPr/>
            </a:lvl4pPr>
            <a:lvl5pPr marL="71541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336412"/>
            <a:ext cx="3360000" cy="3600000"/>
          </a:xfrm>
        </p:spPr>
        <p:txBody>
          <a:bodyPr/>
          <a:lstStyle>
            <a:lvl1pPr marL="357708" indent="-357708">
              <a:spcBef>
                <a:spcPts val="533"/>
              </a:spcBef>
              <a:spcAft>
                <a:spcPts val="1067"/>
              </a:spcAft>
              <a:buFont typeface="+mj-lt"/>
              <a:buAutoNum type="arabicPeriod" startAt="3"/>
              <a:defRPr b="1"/>
            </a:lvl1pPr>
            <a:lvl2pPr marL="662501" indent="-304792">
              <a:spcAft>
                <a:spcPts val="1067"/>
              </a:spcAft>
              <a:buFont typeface="+mj-lt"/>
              <a:buAutoNum type="arabicPeriod"/>
              <a:defRPr/>
            </a:lvl2pPr>
            <a:lvl3pPr marL="715415" indent="0">
              <a:buNone/>
              <a:defRPr/>
            </a:lvl3pPr>
            <a:lvl4pPr marL="715415" indent="0">
              <a:buNone/>
              <a:defRPr/>
            </a:lvl4pPr>
            <a:lvl5pPr marL="715415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25492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941917"/>
            <a:ext cx="12192000" cy="59160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28876"/>
            <a:ext cx="11232000" cy="4448253"/>
          </a:xfrm>
        </p:spPr>
        <p:txBody>
          <a:bodyPr anchor="ctr" anchorCtr="0"/>
          <a:lstStyle>
            <a:lvl1pPr marL="719982" indent="-719982">
              <a:buFont typeface="+mj-lt"/>
              <a:buAutoNum type="arabicPeriod"/>
              <a:defRPr sz="44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F74FDF2-B9D1-D340-8240-2D547E49A0F2}" type="datetime1">
              <a:rPr lang="fr-FR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6" name="Connecteur droit 5"/>
          <p:cNvCxnSpPr>
            <a:cxnSpLocks/>
          </p:cNvCxnSpPr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693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gray">
          <a:xfrm>
            <a:off x="0" y="940815"/>
            <a:ext cx="12192000" cy="59171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28876"/>
            <a:ext cx="11232000" cy="4448253"/>
          </a:xfrm>
        </p:spPr>
        <p:txBody>
          <a:bodyPr anchor="ctr" anchorCtr="0"/>
          <a:lstStyle>
            <a:lvl1pPr marL="719982" indent="-719982">
              <a:buFont typeface="+mj-lt"/>
              <a:buAutoNum type="arabicPeriod"/>
              <a:defRPr sz="44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B4243E-5BFC-EB40-923F-E0D0C8E9CC1F}" type="datetime1">
              <a:rPr lang="fr-FR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457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 -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rcRect l="114" r="114"/>
          <a:stretch/>
        </p:blipFill>
        <p:spPr bwMode="gray">
          <a:xfrm>
            <a:off x="2" y="939600"/>
            <a:ext cx="12191999" cy="59184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28800"/>
            <a:ext cx="11232000" cy="4449600"/>
          </a:xfrm>
        </p:spPr>
        <p:txBody>
          <a:bodyPr anchor="ctr" anchorCtr="0"/>
          <a:lstStyle>
            <a:lvl1pPr marL="719982" indent="-719982">
              <a:buFont typeface="+mj-lt"/>
              <a:buAutoNum type="arabicPeriod"/>
              <a:defRPr sz="4400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Titre de partie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E0EE09-3A95-B84F-BD35-5EE9339016AC}" type="datetime1">
              <a:rPr lang="fr-FR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6" name="Connecteur droit 5"/>
          <p:cNvCxnSpPr>
            <a:cxnSpLocks/>
          </p:cNvCxnSpPr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8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7E649E-D549-2C25-A3A7-B6C76E49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88F089-C153-FA00-DE76-EF352175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9647B0-97A2-8640-BC3A-64F973BF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148D-E7E7-4E8F-8CFB-F63C0D8D6997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E02E6D-0551-2F35-47AA-11592742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33ECAB-95C6-C7A7-48AB-17663666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BFC0-1379-4C1B-A250-FD870EFB2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442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01/04/2026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8" y="1885209"/>
            <a:ext cx="11232000" cy="600000"/>
          </a:xfrm>
        </p:spPr>
        <p:txBody>
          <a:bodyPr/>
          <a:lstStyle>
            <a:lvl1pPr>
              <a:spcAft>
                <a:spcPts val="0"/>
              </a:spcAft>
              <a:defRPr sz="20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368" y="2524800"/>
            <a:ext cx="11233149" cy="36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901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sur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AF892652-7149-CC4F-A4DC-0DCC12314012}" type="datetime1">
              <a:rPr lang="fr-FR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368" y="2524800"/>
            <a:ext cx="3360000" cy="36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4368" y="2524800"/>
            <a:ext cx="3360000" cy="36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0368" y="2524800"/>
            <a:ext cx="3360000" cy="3600000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8" y="1885209"/>
            <a:ext cx="11232000" cy="600000"/>
          </a:xfrm>
        </p:spPr>
        <p:txBody>
          <a:bodyPr/>
          <a:lstStyle>
            <a:lvl1pPr>
              <a:spcAft>
                <a:spcPts val="0"/>
              </a:spcAft>
              <a:defRPr sz="20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9970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 avec visuel dro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492D429E-49CE-1D4A-975D-C9FFE0829B28}" type="datetime1">
              <a:rPr lang="fr-FR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2112000" y="259200"/>
            <a:ext cx="9600000" cy="480000"/>
          </a:xfrm>
        </p:spPr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72000" y="2524800"/>
            <a:ext cx="7440000" cy="36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12191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333" b="1"/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8368" y="2524799"/>
            <a:ext cx="3360000" cy="3599999"/>
          </a:xfrm>
        </p:spPr>
        <p:txBody>
          <a:bodyPr/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8368" y="1885209"/>
            <a:ext cx="11232000" cy="600000"/>
          </a:xfrm>
        </p:spPr>
        <p:txBody>
          <a:bodyPr/>
          <a:lstStyle>
            <a:lvl1pPr>
              <a:spcAft>
                <a:spcPts val="0"/>
              </a:spcAft>
              <a:defRPr sz="2000" b="1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0232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et texte avec visuel dro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161540"/>
            <a:ext cx="11232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480000" y="6379200"/>
            <a:ext cx="1632000" cy="360000"/>
          </a:xfrm>
        </p:spPr>
        <p:txBody>
          <a:bodyPr/>
          <a:lstStyle/>
          <a:p>
            <a:pPr>
              <a:defRPr/>
            </a:pPr>
            <a:fld id="{369953E5-BB8B-E343-940B-4E8411618F11}" type="datetime1">
              <a:rPr lang="fr-FR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2112000" y="259200"/>
            <a:ext cx="9600000" cy="480000"/>
          </a:xfrm>
        </p:spPr>
        <p:txBody>
          <a:bodyPr/>
          <a:lstStyle/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6" hasCustomPrompt="1"/>
          </p:nvPr>
        </p:nvSpPr>
        <p:spPr bwMode="auto">
          <a:xfrm>
            <a:off x="480000" y="2084851"/>
            <a:ext cx="5232912" cy="4032316"/>
          </a:xfrm>
        </p:spPr>
        <p:txBody>
          <a:bodyPr tIns="900000" anchor="ctr" anchorCtr="0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  <p:sp>
        <p:nvSpPr>
          <p:cNvPr id="11" name="Espace réservé du graphique 8"/>
          <p:cNvSpPr>
            <a:spLocks noGrp="1"/>
          </p:cNvSpPr>
          <p:nvPr>
            <p:ph type="chart" sz="quarter" idx="17" hasCustomPrompt="1"/>
          </p:nvPr>
        </p:nvSpPr>
        <p:spPr bwMode="auto">
          <a:xfrm>
            <a:off x="6479087" y="2084851"/>
            <a:ext cx="5232912" cy="4032316"/>
          </a:xfrm>
        </p:spPr>
        <p:txBody>
          <a:bodyPr tIns="900000" anchor="ctr" anchorCtr="0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Sélectionner l’icône pour insérer une 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4669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erniè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nature, ciel nocturne&#10;&#10;Description générée automatiquement"/>
          <p:cNvPicPr>
            <a:picLocks noChangeAspect="1"/>
          </p:cNvPicPr>
          <p:nvPr userDrawn="1"/>
        </p:nvPicPr>
        <p:blipFill>
          <a:blip r:embed="rId2"/>
          <a:srcRect l="822" b="200"/>
          <a:stretch/>
        </p:blipFill>
        <p:spPr bwMode="gray">
          <a:xfrm>
            <a:off x="493184" y="1431461"/>
            <a:ext cx="11698816" cy="4948171"/>
          </a:xfrm>
          <a:prstGeom prst="rect">
            <a:avLst/>
          </a:prstGeom>
        </p:spPr>
      </p:pic>
      <p:pic>
        <p:nvPicPr>
          <p:cNvPr id="16" name="Graphique 15"/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5590884" y="3826939"/>
            <a:ext cx="254400" cy="2544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4267924" y="3232141"/>
            <a:ext cx="6028723" cy="868948"/>
          </a:xfrm>
          <a:custGeom>
            <a:avLst/>
            <a:gdLst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0" fmla="*/ 6660272 w 6660272"/>
              <a:gd name="connsiteY0" fmla="*/ 792088 h 792088"/>
              <a:gd name="connsiteX1" fmla="*/ 0 w 6660272"/>
              <a:gd name="connsiteY1" fmla="*/ 792080 h 792088"/>
              <a:gd name="connsiteX2" fmla="*/ 0 w 6660272"/>
              <a:gd name="connsiteY2" fmla="*/ 8 h 792088"/>
              <a:gd name="connsiteX3" fmla="*/ 6660272 w 6660272"/>
              <a:gd name="connsiteY3" fmla="*/ 0 h 792088"/>
              <a:gd name="connsiteX4" fmla="*/ 6660272 w 6660272"/>
              <a:gd name="connsiteY4" fmla="*/ 792088 h 792088"/>
              <a:gd name="connsiteX0" fmla="*/ 0 w 6660272"/>
              <a:gd name="connsiteY0" fmla="*/ 792080 h 792088"/>
              <a:gd name="connsiteX1" fmla="*/ 0 w 6660272"/>
              <a:gd name="connsiteY1" fmla="*/ 8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272" h="792088" stroke="0" extrusionOk="0">
                <a:moveTo>
                  <a:pt x="6660272" y="792088"/>
                </a:moveTo>
                <a:lnTo>
                  <a:pt x="0" y="792080"/>
                </a:lnTo>
                <a:lnTo>
                  <a:pt x="0" y="8"/>
                </a:lnTo>
                <a:cubicBezTo>
                  <a:pt x="0" y="4"/>
                  <a:pt x="2981905" y="0"/>
                  <a:pt x="6660272" y="0"/>
                </a:cubicBezTo>
                <a:lnTo>
                  <a:pt x="6660272" y="792088"/>
                </a:lnTo>
                <a:close/>
              </a:path>
              <a:path w="6660272" h="792088" fill="none" extrusionOk="0">
                <a:moveTo>
                  <a:pt x="0" y="792080"/>
                </a:moveTo>
                <a:lnTo>
                  <a:pt x="0" y="8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468000" tIns="144000" bIns="432000" anchor="t" anchorCtr="0">
            <a:spAutoFit/>
          </a:bodyPr>
          <a:lstStyle>
            <a:lvl1pPr>
              <a:lnSpc>
                <a:spcPct val="100000"/>
              </a:lnSpc>
              <a:defRPr sz="1867" b="0">
                <a:solidFill>
                  <a:schemeClr val="bg1"/>
                </a:solidFill>
                <a:latin typeface="Marianne Medium"/>
              </a:defRPr>
            </a:lvl1pPr>
          </a:lstStyle>
          <a:p>
            <a:pPr>
              <a:defRPr/>
            </a:pPr>
            <a:r>
              <a:rPr lang="fr-FR"/>
              <a:t>Retrouvez toutes nos actualités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1A4E996-1EB3-3147-8FBB-D3718A61DC7D}" type="datetime1">
              <a:rPr lang="fr-FR"/>
              <a:t>31/03/2026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2112000" y="560344"/>
            <a:ext cx="9600000" cy="480000"/>
          </a:xfrm>
        </p:spPr>
        <p:txBody>
          <a:bodyPr/>
          <a:lstStyle>
            <a:lvl1pPr>
              <a:defRPr sz="1467"/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pic>
        <p:nvPicPr>
          <p:cNvPr id="12" name="Image 11" descr="Une image contenant texte, clipart&#10;&#10;Description générée automatiquement"/>
          <p:cNvPicPr>
            <a:picLocks noChangeAspect="1"/>
          </p:cNvPicPr>
          <p:nvPr userDrawn="1"/>
        </p:nvPicPr>
        <p:blipFill>
          <a:blip r:embed="rId4"/>
          <a:srcRect r="69997"/>
          <a:stretch/>
        </p:blipFill>
        <p:spPr bwMode="gray">
          <a:xfrm>
            <a:off x="4900663" y="3810339"/>
            <a:ext cx="288032" cy="28881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/>
          <a:stretch/>
        </p:blipFill>
        <p:spPr bwMode="gray">
          <a:xfrm>
            <a:off x="480000" y="326172"/>
            <a:ext cx="856811" cy="936457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/>
          <p:cNvPicPr>
            <a:picLocks noChangeAspect="1"/>
          </p:cNvPicPr>
          <p:nvPr userDrawn="1"/>
        </p:nvPicPr>
        <p:blipFill>
          <a:blip r:embed="rId4"/>
          <a:srcRect l="35004" r="34992"/>
          <a:stretch/>
        </p:blipFill>
        <p:spPr bwMode="gray">
          <a:xfrm>
            <a:off x="5236700" y="3810339"/>
            <a:ext cx="288032" cy="288813"/>
          </a:xfrm>
          <a:prstGeom prst="rect">
            <a:avLst/>
          </a:prstGeom>
        </p:spPr>
      </p:pic>
      <p:sp>
        <p:nvSpPr>
          <p:cNvPr id="5" name="Rectangle 4">
            <a:hlinkClick r:id="rId6"/>
          </p:cNvPr>
          <p:cNvSpPr/>
          <p:nvPr userDrawn="1"/>
        </p:nvSpPr>
        <p:spPr bwMode="auto">
          <a:xfrm>
            <a:off x="5569092" y="3810338"/>
            <a:ext cx="288032" cy="288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10" name="Rectangle 9">
            <a:hlinkClick r:id="rId7"/>
          </p:cNvPr>
          <p:cNvSpPr/>
          <p:nvPr userDrawn="1"/>
        </p:nvSpPr>
        <p:spPr bwMode="auto">
          <a:xfrm>
            <a:off x="5236701" y="3810337"/>
            <a:ext cx="287924" cy="288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11" name="Rectangle 10">
            <a:hlinkClick r:id="rId8"/>
          </p:cNvPr>
          <p:cNvSpPr/>
          <p:nvPr userDrawn="1"/>
        </p:nvSpPr>
        <p:spPr bwMode="auto">
          <a:xfrm>
            <a:off x="4898871" y="3813043"/>
            <a:ext cx="289717" cy="286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692937" y="2852936"/>
            <a:ext cx="3203868" cy="177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93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Slide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0" y="268762"/>
            <a:ext cx="12191999" cy="280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18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3999" y="604049"/>
            <a:ext cx="9144000" cy="280442"/>
          </a:xfr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74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A48E8A8-3F25-844B-998A-A97808DEBA6C}" type="datetimeFigureOut">
              <a:rPr lang="fr-FR"/>
              <a:t>31/03/2026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91AEDE-092D-2347-BE94-3738431AEE29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21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7BC415-FA5F-D133-A2A2-C529AB406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424BB4-57E5-48E5-3861-41E2CE224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C78F5E-F3EB-6BFF-D38F-C63828DBA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6B3657-4CC6-DB15-5BCB-C4E97D9C9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148D-E7E7-4E8F-8CFB-F63C0D8D6997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9E5C56-D0AE-573D-794F-45865E1E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625A7B-EDD6-26E9-089C-9BA531024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BFC0-1379-4C1B-A250-FD870EFB2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49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FCADC-FFC5-59E3-7AFF-F56B98C4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F6C78F-62C8-DA0E-2D9E-9FDB28B7D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F66030-7959-4786-D9CE-6E42B7FB4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7B70CD1-A4E7-CBDA-5AA9-CD2A79D58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ED9DAC3-5996-A33B-4758-CAE3EEFAA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C40C6DB-9E53-898A-648B-75DEDFEE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148D-E7E7-4E8F-8CFB-F63C0D8D6997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9B39737-CBC0-DABD-40D2-4A559CD81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AE6CF0D-3F8D-4C7B-96FE-A1EB1160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BFC0-1379-4C1B-A250-FD870EFB2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83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9AC89E-F04B-2F05-2378-6E947A529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4A8B047-DFF1-7054-F7EA-B6446A0F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148D-E7E7-4E8F-8CFB-F63C0D8D6997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9FF63F-F07F-FB10-E5FE-69EB0265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ED9062-7FEC-CFE5-A34E-84F3F4D9A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BFC0-1379-4C1B-A250-FD870EFB2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10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24BF9C-03E2-13FC-73CE-823A99D8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148D-E7E7-4E8F-8CFB-F63C0D8D6997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4E6138-0A66-5BD0-0116-EE31A88E4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3D32D5-6FFC-7796-7D27-A2C3744F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BFC0-1379-4C1B-A250-FD870EFB2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8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7231A-2F30-EDC0-DDBB-F176E428D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593536-F823-B6AA-A8C7-C4552768C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B89ADB-05E5-9FA9-F57D-61FAA93D2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93FCDF-80B4-143D-3B37-48F1CD930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148D-E7E7-4E8F-8CFB-F63C0D8D6997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BD2E35-7D1C-20F3-9AF6-225C75DF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C58004-0B49-FF23-7B66-B277D9C7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BFC0-1379-4C1B-A250-FD870EFB2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33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C0D166-CE09-2B76-DDA8-753F7481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6BE1B82-E1E8-96BB-9952-D00A3D983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F0BEE6-2E81-94DB-0A65-4EC14D6B9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E39224-627A-0FFA-2267-E4D5B7FB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148D-E7E7-4E8F-8CFB-F63C0D8D6997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F5255D-56C6-0763-4773-848ACF9C6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5D37E0-5421-1DC7-59B4-F7045BDFF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BFC0-1379-4C1B-A250-FD870EFB2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43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1C06160-1325-F379-3DDB-06163802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E52445-887B-BBF1-D290-1753839AF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1BCA53-5FAE-6E59-063F-AAF2A2D04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00148D-E7E7-4E8F-8CFB-F63C0D8D6997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3192E6-830F-BC09-0E8D-A29EAC37C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105D64-70B3-55A3-3BDA-16F50A8F4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D3BFC0-1379-4C1B-A250-FD870EFB2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03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161540"/>
            <a:ext cx="1123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80000" y="2524740"/>
            <a:ext cx="11232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480000" y="6379200"/>
            <a:ext cx="1632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33" b="1">
                <a:solidFill>
                  <a:schemeClr val="accent1"/>
                </a:solidFill>
              </a:defRPr>
            </a:lvl1pPr>
          </a:lstStyle>
          <a:p>
            <a:fld id="{3EC2EA24-8B9E-4246-A3D8-242A650C417C}" type="datetime1">
              <a:rPr lang="fr-FR" smtClean="0"/>
              <a:t>31/03/2026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274291" y="259200"/>
            <a:ext cx="9437709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67" b="1">
                <a:solidFill>
                  <a:schemeClr val="accent1"/>
                </a:solidFill>
              </a:defRPr>
            </a:lvl1pPr>
          </a:lstStyle>
          <a:p>
            <a:pPr algn="r"/>
            <a:r>
              <a:rPr lang="fr-FR"/>
              <a:t>Secrétariat général pour l'investissement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1088555" y="6379200"/>
            <a:ext cx="623445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33" b="1">
                <a:solidFill>
                  <a:schemeClr val="accent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3FDD885-E79E-4515-89C0-6E3DA503D30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86E0E27F-64FB-4999-FC79-5F4EA0AE05E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80001" y="275398"/>
            <a:ext cx="460695" cy="5035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00F7CAC-0071-7A18-C56B-3EFD8B32FD4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4" y="181837"/>
            <a:ext cx="1247999" cy="69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0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</p:sldLayoutIdLst>
  <p:hf hdr="0"/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3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4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69398" indent="-228594" algn="l" defTabSz="121914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570" indent="-228594" algn="l" defTabSz="121914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anose="05000000000000000000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948558" indent="-228594" algn="l" defTabSz="121914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188546" indent="-228594" algn="l" defTabSz="121914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anose="05000000000000000000" pitchFamily="2" charset="2"/>
        <a:buChar char="§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161540"/>
            <a:ext cx="1123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80000" y="2524740"/>
            <a:ext cx="11232000" cy="36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480000" y="6379200"/>
            <a:ext cx="1632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33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EC2EA24-8B9E-4246-A3D8-242A650C417C}" type="datetime1">
              <a:rPr lang="fr-FR"/>
              <a:t>31/03/2026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274291" y="259200"/>
            <a:ext cx="9437709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67" b="1">
                <a:solidFill>
                  <a:schemeClr val="accent1"/>
                </a:solidFill>
              </a:defRPr>
            </a:lvl1pPr>
          </a:lstStyle>
          <a:p>
            <a:pPr algn="r">
              <a:defRPr/>
            </a:pPr>
            <a:r>
              <a:rPr lang="fr-FR"/>
              <a:t>Secrétariat général pour l'investissement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1088555" y="6379200"/>
            <a:ext cx="623445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33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9" name="Connecteur droit 8"/>
          <p:cNvCxnSpPr>
            <a:cxnSpLocks/>
          </p:cNvCxnSpPr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4"/>
          <a:stretch/>
        </p:blipFill>
        <p:spPr bwMode="gray">
          <a:xfrm>
            <a:off x="480001" y="275398"/>
            <a:ext cx="460695" cy="5035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1007434" y="181837"/>
            <a:ext cx="1247999" cy="69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4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/>
  <p:txStyles>
    <p:titleStyle>
      <a:lvl1pPr algn="l" defTabSz="1219140">
        <a:lnSpc>
          <a:spcPct val="90000"/>
        </a:lnSpc>
        <a:spcBef>
          <a:spcPts val="0"/>
        </a:spcBef>
        <a:buNone/>
        <a:defRPr sz="3333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40">
        <a:lnSpc>
          <a:spcPct val="100000"/>
        </a:lnSpc>
        <a:spcBef>
          <a:spcPts val="0"/>
        </a:spcBef>
        <a:spcAft>
          <a:spcPts val="667"/>
        </a:spcAft>
        <a:buFont typeface="Arial"/>
        <a:buNone/>
        <a:defRPr sz="1867">
          <a:solidFill>
            <a:schemeClr val="tx1"/>
          </a:solidFill>
          <a:latin typeface="+mn-lt"/>
          <a:ea typeface="+mn-ea"/>
          <a:cs typeface="+mn-cs"/>
        </a:defRPr>
      </a:lvl1pPr>
      <a:lvl2pPr marL="469398" indent="-228594" algn="l" defTabSz="1219140">
        <a:lnSpc>
          <a:spcPct val="100000"/>
        </a:lnSpc>
        <a:spcBef>
          <a:spcPts val="800"/>
        </a:spcBef>
        <a:spcAft>
          <a:spcPts val="80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08570" indent="-228594" algn="l" defTabSz="1219140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/>
        <a:buChar char="§"/>
        <a:defRPr sz="1333">
          <a:solidFill>
            <a:schemeClr val="tx1"/>
          </a:solidFill>
          <a:latin typeface="+mn-lt"/>
          <a:ea typeface="+mn-ea"/>
          <a:cs typeface="+mn-cs"/>
        </a:defRPr>
      </a:lvl3pPr>
      <a:lvl4pPr marL="948558" indent="-228594" algn="l" defTabSz="1219140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/>
        <a:buChar char="•"/>
        <a:defRPr sz="1067">
          <a:solidFill>
            <a:schemeClr val="tx1"/>
          </a:solidFill>
          <a:latin typeface="+mn-lt"/>
          <a:ea typeface="+mn-ea"/>
          <a:cs typeface="+mn-cs"/>
        </a:defRPr>
      </a:lvl4pPr>
      <a:lvl5pPr marL="1188546" indent="-228594" algn="l" defTabSz="1219140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/>
        <a:buChar char="§"/>
        <a:defRPr sz="933">
          <a:solidFill>
            <a:schemeClr val="tx1"/>
          </a:solidFill>
          <a:latin typeface="+mn-lt"/>
          <a:ea typeface="+mn-ea"/>
          <a:cs typeface="+mn-cs"/>
        </a:defRPr>
      </a:lvl5pPr>
      <a:lvl6pPr marL="3352631" indent="-304784" algn="l" defTabSz="1219140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>
        <a:spcBef>
          <a:spcPts val="0"/>
        </a:spcBef>
        <a:buFont typeface="Arial"/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8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3.png"/><Relationship Id="rId11" Type="http://schemas.openxmlformats.org/officeDocument/2006/relationships/image" Target="../media/image31.png"/><Relationship Id="rId5" Type="http://schemas.openxmlformats.org/officeDocument/2006/relationships/image" Target="../media/image62.png"/><Relationship Id="rId15" Type="http://schemas.openxmlformats.org/officeDocument/2006/relationships/image" Target="../media/image55.png"/><Relationship Id="rId10" Type="http://schemas.openxmlformats.org/officeDocument/2006/relationships/image" Target="../media/image33.png"/><Relationship Id="rId4" Type="http://schemas.openxmlformats.org/officeDocument/2006/relationships/image" Target="../media/image61.png"/><Relationship Id="rId9" Type="http://schemas.openxmlformats.org/officeDocument/2006/relationships/image" Target="../media/image66.jpeg"/><Relationship Id="rId1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svg"/><Relationship Id="rId3" Type="http://schemas.openxmlformats.org/officeDocument/2006/relationships/image" Target="../media/image11.png"/><Relationship Id="rId7" Type="http://schemas.openxmlformats.org/officeDocument/2006/relationships/image" Target="../media/image18.sv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3.xml"/><Relationship Id="rId16" Type="http://schemas.openxmlformats.org/officeDocument/2006/relationships/chart" Target="../charts/chart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sv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svg"/><Relationship Id="rId4" Type="http://schemas.openxmlformats.org/officeDocument/2006/relationships/image" Target="../media/image12.png"/><Relationship Id="rId9" Type="http://schemas.openxmlformats.org/officeDocument/2006/relationships/image" Target="../media/image20.svg"/><Relationship Id="rId1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7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12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1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2725350" y="2742369"/>
            <a:ext cx="9080570" cy="1354217"/>
          </a:xfrm>
        </p:spPr>
        <p:txBody>
          <a:bodyPr/>
          <a:lstStyle/>
          <a:p>
            <a:pPr algn="ctr">
              <a:defRPr/>
            </a:pPr>
            <a:r>
              <a:rPr lang="fr-FR" sz="2800" b="1" noProof="0" dirty="0">
                <a:latin typeface="Marianne"/>
                <a:ea typeface="MS Mincho" panose="02020609040205080304" pitchFamily="49" charset="-128"/>
                <a:cs typeface="Calibri" panose="020F0502020204030204" pitchFamily="34" charset="0"/>
              </a:rPr>
              <a:t>Protocole Cohorte French Minds</a:t>
            </a:r>
            <a:br>
              <a:rPr lang="fr-FR" sz="2800" b="1" noProof="0" dirty="0">
                <a:latin typeface="Marianne"/>
                <a:ea typeface="MS Mincho" panose="02020609040205080304" pitchFamily="49" charset="-128"/>
                <a:cs typeface="Calibri" panose="020F0502020204030204" pitchFamily="34" charset="0"/>
              </a:rPr>
            </a:br>
            <a:r>
              <a:rPr lang="fr-FR" sz="1800" b="1" dirty="0">
                <a:latin typeface="Marianne"/>
              </a:rPr>
              <a:t>Cohorte française longitudinale et multimodale de patients atteints de troubles majeurs de l’humeur, de troubles psychotiques, de troubles du spectre de l’autisme et de témoins</a:t>
            </a:r>
            <a:endParaRPr lang="fr-FR" sz="4800" b="1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D76542D8-E69D-D84E-ACDE-8364E31CC891}" type="datetime1">
              <a:rPr lang="fr-FR"/>
              <a:t>31/03/2026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</a:t>
            </a:fld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 bwMode="auto">
          <a:xfrm>
            <a:off x="2950774" y="4635066"/>
            <a:ext cx="8391781" cy="96975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  <a:defRPr/>
            </a:pPr>
            <a:r>
              <a:rPr lang="fr-FR" sz="2000" dirty="0"/>
              <a:t>Ophélia Godin, Chercheuse CR</a:t>
            </a:r>
          </a:p>
          <a:p>
            <a:pPr marL="0" indent="0" algn="ctr">
              <a:buNone/>
              <a:defRPr/>
            </a:pPr>
            <a:r>
              <a:rPr lang="fr-FR" altLang="fr-FR" sz="2000" dirty="0"/>
              <a:t>Inserm U955, IMRB, Equipe Psychiatrie Translationnelle, Fondation </a:t>
            </a:r>
            <a:r>
              <a:rPr lang="fr-FR" altLang="fr-FR" sz="2000" dirty="0" err="1"/>
              <a:t>FondaMental</a:t>
            </a:r>
            <a:endParaRPr lang="fr-FR" altLang="fr-FR" sz="2000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2000" b="1" dirty="0"/>
              <a:t>ophelia.godin@inserm.fr</a:t>
            </a:r>
          </a:p>
          <a:p>
            <a:pPr marL="0" indent="0">
              <a:buNone/>
              <a:defRPr/>
            </a:pPr>
            <a:endParaRPr lang="fr-FR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8D4C4FF-7886-BE57-ED95-ECD75A909D4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ED9D3D-6C3C-0383-4136-19B052B3B56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defTabSz="1219140">
              <a:defRPr/>
            </a:pPr>
            <a:r>
              <a:rPr lang="fr-FR" kern="0" dirty="0">
                <a:solidFill>
                  <a:srgbClr val="000091"/>
                </a:solidFill>
                <a:latin typeface="Marianne"/>
                <a:cs typeface="Arial"/>
              </a:rPr>
              <a:t>01/04/2026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E3B6BF-DE6B-D989-D1EC-52E0E8441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 defTabSz="1219140">
              <a:defRPr/>
            </a:pPr>
            <a:endParaRPr lang="fr-FR" kern="0" dirty="0">
              <a:solidFill>
                <a:srgbClr val="000091"/>
              </a:solidFill>
              <a:latin typeface="Marianne"/>
              <a:cs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9497E0-0400-886E-DD5F-8D587B12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40">
              <a:defRPr/>
            </a:pPr>
            <a:fld id="{733122C9-A0B9-462F-8757-0847AD287B63}" type="slidenum">
              <a:rPr lang="fr-FR" kern="0">
                <a:solidFill>
                  <a:srgbClr val="000091"/>
                </a:solidFill>
                <a:latin typeface="Marianne"/>
                <a:cs typeface="Arial"/>
              </a:rPr>
              <a:pPr defTabSz="1219140">
                <a:defRPr/>
              </a:pPr>
              <a:t>10</a:t>
            </a:fld>
            <a:endParaRPr lang="fr-FR" kern="0">
              <a:solidFill>
                <a:srgbClr val="000091"/>
              </a:solidFill>
              <a:latin typeface="Marianne"/>
              <a:cs typeface="Arial"/>
            </a:endParaRPr>
          </a:p>
        </p:txBody>
      </p:sp>
      <p:pic>
        <p:nvPicPr>
          <p:cNvPr id="2083915187" name="Image 2083915186">
            <a:extLst>
              <a:ext uri="{FF2B5EF4-FFF2-40B4-BE49-F238E27FC236}">
                <a16:creationId xmlns:a16="http://schemas.microsoft.com/office/drawing/2014/main" id="{3B0B6F54-36A6-3B14-87E2-7C88D2C49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69413" y="6457404"/>
            <a:ext cx="1606823" cy="281792"/>
          </a:xfrm>
          <a:prstGeom prst="rect">
            <a:avLst/>
          </a:prstGeom>
        </p:spPr>
      </p:pic>
      <p:pic>
        <p:nvPicPr>
          <p:cNvPr id="15" name="Image 14" descr="Une image contenant Graphique, graphis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AB0417C1-E8A0-57CF-D9B0-29BF10680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021" y="-80498"/>
            <a:ext cx="976219" cy="976219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EAF86654-4E9A-D1A0-3086-4FEBAB8A370F}"/>
              </a:ext>
            </a:extLst>
          </p:cNvPr>
          <p:cNvSpPr txBox="1">
            <a:spLocks/>
          </p:cNvSpPr>
          <p:nvPr/>
        </p:nvSpPr>
        <p:spPr bwMode="auto">
          <a:xfrm>
            <a:off x="4433710" y="268379"/>
            <a:ext cx="4543647" cy="479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40">
              <a:lnSpc>
                <a:spcPct val="90000"/>
              </a:lnSpc>
              <a:spcBef>
                <a:spcPts val="0"/>
              </a:spcBef>
              <a:buNone/>
              <a:defRPr sz="3333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kern="0">
                <a:solidFill>
                  <a:srgbClr val="002060"/>
                </a:solidFill>
                <a:latin typeface="+mn-lt"/>
              </a:rPr>
              <a:t>Clinical evaluation</a:t>
            </a:r>
            <a:endParaRPr lang="fr-FR" sz="28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934528-5F54-417B-5262-677CCD4FFF5F}"/>
              </a:ext>
            </a:extLst>
          </p:cNvPr>
          <p:cNvSpPr txBox="1"/>
          <p:nvPr/>
        </p:nvSpPr>
        <p:spPr>
          <a:xfrm>
            <a:off x="135933" y="1383218"/>
            <a:ext cx="63161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Aptos" panose="02110004020202020204"/>
              </a:rPr>
              <a:t>Attention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prstClr val="black"/>
                </a:solidFill>
                <a:latin typeface="Aptos" panose="02110004020202020204"/>
              </a:rPr>
              <a:t>Executive</a:t>
            </a:r>
            <a:r>
              <a:rPr lang="fr-FR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Aptos" panose="02110004020202020204"/>
              </a:rPr>
              <a:t>function</a:t>
            </a:r>
            <a:endParaRPr lang="fr-FR" dirty="0">
              <a:solidFill>
                <a:prstClr val="black"/>
              </a:solidFill>
              <a:latin typeface="Aptos" panose="021100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Aptos" panose="02110004020202020204"/>
              </a:rPr>
              <a:t>Global cognitive </a:t>
            </a:r>
            <a:r>
              <a:rPr lang="fr-FR" dirty="0" err="1">
                <a:solidFill>
                  <a:prstClr val="black"/>
                </a:solidFill>
                <a:latin typeface="Aptos" panose="02110004020202020204"/>
              </a:rPr>
              <a:t>functioning</a:t>
            </a:r>
            <a:endParaRPr lang="fr-FR" dirty="0">
              <a:solidFill>
                <a:prstClr val="black"/>
              </a:solidFill>
              <a:latin typeface="Aptos" panose="021100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Aptos" panose="02110004020202020204"/>
              </a:rPr>
              <a:t>Verbal </a:t>
            </a:r>
            <a:r>
              <a:rPr lang="fr-FR" dirty="0" err="1">
                <a:solidFill>
                  <a:prstClr val="black"/>
                </a:solidFill>
                <a:latin typeface="Aptos" panose="02110004020202020204"/>
              </a:rPr>
              <a:t>Fluency</a:t>
            </a:r>
            <a:r>
              <a:rPr lang="fr-FR" dirty="0">
                <a:solidFill>
                  <a:prstClr val="black"/>
                </a:solidFill>
                <a:latin typeface="Aptos" panose="02110004020202020204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Aptos" panose="02110004020202020204"/>
              </a:rPr>
              <a:t>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prstClr val="black"/>
                </a:solidFill>
                <a:latin typeface="Aptos" panose="02110004020202020204"/>
              </a:rPr>
              <a:t>Processing</a:t>
            </a:r>
            <a:r>
              <a:rPr lang="fr-FR" dirty="0">
                <a:solidFill>
                  <a:prstClr val="black"/>
                </a:solidFill>
                <a:latin typeface="Aptos" panose="02110004020202020204"/>
              </a:rPr>
              <a:t>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Aptos" panose="02110004020202020204"/>
              </a:rPr>
              <a:t>Social cognition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1B21B68-6A39-4E95-9626-F7CD93F7FE2B}"/>
              </a:ext>
            </a:extLst>
          </p:cNvPr>
          <p:cNvSpPr/>
          <p:nvPr/>
        </p:nvSpPr>
        <p:spPr>
          <a:xfrm>
            <a:off x="125584" y="1075405"/>
            <a:ext cx="6316103" cy="2288937"/>
          </a:xfrm>
          <a:prstGeom prst="roundRect">
            <a:avLst/>
          </a:prstGeom>
          <a:noFill/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ACBE895-DE46-A4D2-157A-3CA8C77CD199}"/>
              </a:ext>
            </a:extLst>
          </p:cNvPr>
          <p:cNvSpPr/>
          <p:nvPr/>
        </p:nvSpPr>
        <p:spPr>
          <a:xfrm>
            <a:off x="197756" y="5071965"/>
            <a:ext cx="6244120" cy="667767"/>
          </a:xfrm>
          <a:prstGeom prst="roundRect">
            <a:avLst/>
          </a:prstGeom>
          <a:noFill/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E15FE0F-A8A2-5E2B-FC2E-BF630532418F}"/>
              </a:ext>
            </a:extLst>
          </p:cNvPr>
          <p:cNvSpPr txBox="1"/>
          <p:nvPr/>
        </p:nvSpPr>
        <p:spPr>
          <a:xfrm>
            <a:off x="690881" y="5185260"/>
            <a:ext cx="379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Aptos" panose="02110004020202020204"/>
              </a:rPr>
              <a:t>Minor </a:t>
            </a:r>
            <a:r>
              <a:rPr lang="fr-FR" b="1" dirty="0" err="1">
                <a:solidFill>
                  <a:srgbClr val="FF0000"/>
                </a:solidFill>
                <a:latin typeface="Aptos" panose="02110004020202020204"/>
              </a:rPr>
              <a:t>Neurological</a:t>
            </a:r>
            <a:r>
              <a:rPr lang="fr-FR" b="1" dirty="0">
                <a:solidFill>
                  <a:srgbClr val="FF0000"/>
                </a:solidFill>
                <a:latin typeface="Aptos" panose="02110004020202020204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Aptos" panose="02110004020202020204"/>
              </a:rPr>
              <a:t>sign</a:t>
            </a:r>
            <a:endParaRPr lang="fr-FR" b="1" dirty="0">
              <a:solidFill>
                <a:srgbClr val="FF0000"/>
              </a:solidFill>
              <a:latin typeface="Aptos" panose="02110004020202020204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D85A788-6B9F-A286-202F-05862EF940B5}"/>
              </a:ext>
            </a:extLst>
          </p:cNvPr>
          <p:cNvSpPr/>
          <p:nvPr/>
        </p:nvSpPr>
        <p:spPr>
          <a:xfrm>
            <a:off x="6687649" y="5434139"/>
            <a:ext cx="5397343" cy="718527"/>
          </a:xfrm>
          <a:prstGeom prst="roundRect">
            <a:avLst/>
          </a:prstGeom>
          <a:noFill/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69B700E-F7AC-F2D2-3BE1-F99C9ECC06FD}"/>
              </a:ext>
            </a:extLst>
          </p:cNvPr>
          <p:cNvSpPr txBox="1"/>
          <p:nvPr/>
        </p:nvSpPr>
        <p:spPr>
          <a:xfrm>
            <a:off x="6935486" y="5584150"/>
            <a:ext cx="485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Aptos" panose="02110004020202020204"/>
              </a:rPr>
              <a:t>Family </a:t>
            </a:r>
            <a:r>
              <a:rPr lang="fr-FR" b="1" dirty="0" err="1">
                <a:solidFill>
                  <a:srgbClr val="FF0000"/>
                </a:solidFill>
                <a:latin typeface="Aptos" panose="02110004020202020204"/>
              </a:rPr>
              <a:t>history</a:t>
            </a:r>
            <a:r>
              <a:rPr lang="fr-FR" b="1" dirty="0">
                <a:solidFill>
                  <a:srgbClr val="FF0000"/>
                </a:solidFill>
                <a:latin typeface="Aptos" panose="02110004020202020204"/>
              </a:rPr>
              <a:t>: </a:t>
            </a:r>
            <a:r>
              <a:rPr lang="fr-FR" b="1" dirty="0" err="1">
                <a:solidFill>
                  <a:srgbClr val="FF0000"/>
                </a:solidFill>
                <a:latin typeface="Aptos" panose="02110004020202020204"/>
              </a:rPr>
              <a:t>psychiatric</a:t>
            </a:r>
            <a:r>
              <a:rPr lang="fr-FR" b="1" dirty="0">
                <a:solidFill>
                  <a:srgbClr val="FF0000"/>
                </a:solidFill>
                <a:latin typeface="Aptos" panose="02110004020202020204"/>
              </a:rPr>
              <a:t> and </a:t>
            </a:r>
            <a:r>
              <a:rPr lang="fr-FR" b="1" dirty="0" err="1">
                <a:solidFill>
                  <a:srgbClr val="FF0000"/>
                </a:solidFill>
                <a:latin typeface="Aptos" panose="02110004020202020204"/>
              </a:rPr>
              <a:t>medical</a:t>
            </a:r>
            <a:endParaRPr lang="fr-FR" b="1" dirty="0">
              <a:solidFill>
                <a:srgbClr val="FF0000"/>
              </a:solidFill>
              <a:latin typeface="Aptos" panose="02110004020202020204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4380EA8-4F2E-E349-8E9D-95381A595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414" y="1317621"/>
            <a:ext cx="5318653" cy="3834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41A52694-10D3-8E11-DCEA-00545B32E9E4}"/>
              </a:ext>
            </a:extLst>
          </p:cNvPr>
          <p:cNvSpPr/>
          <p:nvPr/>
        </p:nvSpPr>
        <p:spPr>
          <a:xfrm>
            <a:off x="207916" y="3558047"/>
            <a:ext cx="6233771" cy="1357077"/>
          </a:xfrm>
          <a:prstGeom prst="roundRect">
            <a:avLst/>
          </a:prstGeom>
          <a:noFill/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4EF95F1-8FCA-A123-81E3-2737427992C0}"/>
              </a:ext>
            </a:extLst>
          </p:cNvPr>
          <p:cNvSpPr txBox="1"/>
          <p:nvPr/>
        </p:nvSpPr>
        <p:spPr>
          <a:xfrm>
            <a:off x="522759" y="3954708"/>
            <a:ext cx="5384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Medical conditions</a:t>
            </a: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: Cardiovascular, neurological, </a:t>
            </a:r>
          </a:p>
          <a:p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Endocrine &amp; metabolic disorders, dermatological, </a:t>
            </a:r>
          </a:p>
          <a:p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auto-immune, Liver and gastrointestinal disorders…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6C31AE2-CA24-AE71-08FC-626F35FF5849}"/>
              </a:ext>
            </a:extLst>
          </p:cNvPr>
          <p:cNvSpPr txBox="1"/>
          <p:nvPr/>
        </p:nvSpPr>
        <p:spPr>
          <a:xfrm>
            <a:off x="1650275" y="3589660"/>
            <a:ext cx="258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Aptos" panose="02110004020202020204"/>
              </a:rPr>
              <a:t>Physical </a:t>
            </a:r>
            <a:r>
              <a:rPr lang="fr-FR" b="1" dirty="0" err="1">
                <a:solidFill>
                  <a:srgbClr val="FF0000"/>
                </a:solidFill>
                <a:latin typeface="Aptos" panose="02110004020202020204"/>
              </a:rPr>
              <a:t>comorbidities</a:t>
            </a:r>
            <a:endParaRPr lang="fr-FR" b="1" dirty="0">
              <a:solidFill>
                <a:srgbClr val="FF0000"/>
              </a:solidFill>
              <a:latin typeface="Aptos" panose="02110004020202020204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0AF4EB9-AEEE-DFB8-8518-43BC0124B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7397" y="5087721"/>
            <a:ext cx="431472" cy="60075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C9FC0E2-C4B6-5531-3754-3FDFDE44FB9C}"/>
              </a:ext>
            </a:extLst>
          </p:cNvPr>
          <p:cNvSpPr txBox="1"/>
          <p:nvPr/>
        </p:nvSpPr>
        <p:spPr>
          <a:xfrm>
            <a:off x="2071830" y="1125292"/>
            <a:ext cx="280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Neuropsychological</a:t>
            </a:r>
            <a:r>
              <a:rPr lang="fr-FR" b="1" dirty="0">
                <a:solidFill>
                  <a:srgbClr val="FF0000"/>
                </a:solidFill>
              </a:rPr>
              <a:t> data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618FD1DF-3B94-3F0C-DB01-7B4622965508}"/>
              </a:ext>
            </a:extLst>
          </p:cNvPr>
          <p:cNvSpPr/>
          <p:nvPr/>
        </p:nvSpPr>
        <p:spPr bwMode="auto">
          <a:xfrm>
            <a:off x="207916" y="5818782"/>
            <a:ext cx="6244120" cy="667767"/>
          </a:xfrm>
          <a:prstGeom prst="roundRect">
            <a:avLst/>
          </a:prstGeom>
          <a:noFill/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C67798-8AA5-2D03-09C8-982ED691BE60}"/>
              </a:ext>
            </a:extLst>
          </p:cNvPr>
          <p:cNvSpPr txBox="1"/>
          <p:nvPr/>
        </p:nvSpPr>
        <p:spPr bwMode="auto">
          <a:xfrm>
            <a:off x="701041" y="5932077"/>
            <a:ext cx="379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FF0000"/>
                </a:solidFill>
                <a:latin typeface="Aptos" panose="02110004020202020204"/>
              </a:rPr>
              <a:t>Chainage Données SNDS</a:t>
            </a:r>
            <a:endParaRPr lang="fr-FR" b="1" dirty="0">
              <a:solidFill>
                <a:srgbClr val="FF0000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9655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3E203C0-F19E-BBC0-91D6-3E3486970E8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3CFE63C-CDA4-0F29-04B4-9C53036AB98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defTabSz="1219140">
              <a:defRPr/>
            </a:pPr>
            <a:r>
              <a:rPr lang="fr-FR" kern="0" dirty="0">
                <a:solidFill>
                  <a:srgbClr val="000091"/>
                </a:solidFill>
                <a:latin typeface="Marianne"/>
                <a:cs typeface="Arial"/>
              </a:rPr>
              <a:t>01/04/2026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963F5F-7451-DE30-9738-9C11D1DC7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 defTabSz="1219140">
              <a:defRPr/>
            </a:pPr>
            <a:endParaRPr lang="fr-FR" kern="0" dirty="0">
              <a:solidFill>
                <a:srgbClr val="000091"/>
              </a:solidFill>
              <a:latin typeface="Marianne"/>
              <a:cs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F88D50-54F6-8789-DB61-86E53163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40">
              <a:defRPr/>
            </a:pPr>
            <a:fld id="{733122C9-A0B9-462F-8757-0847AD287B63}" type="slidenum">
              <a:rPr lang="fr-FR" kern="0">
                <a:solidFill>
                  <a:srgbClr val="000091"/>
                </a:solidFill>
                <a:latin typeface="Marianne"/>
                <a:cs typeface="Arial"/>
              </a:rPr>
              <a:pPr defTabSz="1219140">
                <a:defRPr/>
              </a:pPr>
              <a:t>11</a:t>
            </a:fld>
            <a:endParaRPr lang="fr-FR" kern="0">
              <a:solidFill>
                <a:srgbClr val="000091"/>
              </a:solidFill>
              <a:latin typeface="Marianne"/>
              <a:cs typeface="Arial"/>
            </a:endParaRPr>
          </a:p>
        </p:txBody>
      </p:sp>
      <p:pic>
        <p:nvPicPr>
          <p:cNvPr id="2083915187" name="Image 2083915186">
            <a:extLst>
              <a:ext uri="{FF2B5EF4-FFF2-40B4-BE49-F238E27FC236}">
                <a16:creationId xmlns:a16="http://schemas.microsoft.com/office/drawing/2014/main" id="{DF4AC486-776A-DD53-C7BC-A34AE665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69413" y="6457404"/>
            <a:ext cx="1606823" cy="281792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DD0AF547-ED11-C6D0-1EAA-4086E152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259195"/>
            <a:ext cx="5508847" cy="479999"/>
          </a:xfrm>
        </p:spPr>
        <p:txBody>
          <a:bodyPr>
            <a:noAutofit/>
          </a:bodyPr>
          <a:lstStyle/>
          <a:p>
            <a:r>
              <a:rPr lang="fr-FR" sz="2800" dirty="0" err="1">
                <a:solidFill>
                  <a:srgbClr val="002060"/>
                </a:solidFill>
                <a:latin typeface="+mn-lt"/>
              </a:rPr>
              <a:t>Integratives</a:t>
            </a:r>
            <a:r>
              <a:rPr lang="fr-FR" sz="2800" dirty="0">
                <a:solidFill>
                  <a:srgbClr val="002060"/>
                </a:solidFill>
                <a:latin typeface="+mn-lt"/>
              </a:rPr>
              <a:t> multi-</a:t>
            </a:r>
            <a:r>
              <a:rPr lang="fr-FR" sz="2800" dirty="0" err="1">
                <a:solidFill>
                  <a:srgbClr val="002060"/>
                </a:solidFill>
                <a:latin typeface="+mn-lt"/>
              </a:rPr>
              <a:t>omics</a:t>
            </a:r>
            <a:r>
              <a:rPr lang="fr-FR" sz="2800" dirty="0">
                <a:solidFill>
                  <a:srgbClr val="002060"/>
                </a:solidFill>
                <a:latin typeface="+mn-lt"/>
              </a:rPr>
              <a:t> analyses</a:t>
            </a:r>
          </a:p>
        </p:txBody>
      </p:sp>
      <p:pic>
        <p:nvPicPr>
          <p:cNvPr id="15" name="Image 14" descr="Une image contenant Graphique, graphis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6A8B9235-662F-4089-2391-F0196FCAD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021" y="-80498"/>
            <a:ext cx="976219" cy="976219"/>
          </a:xfrm>
          <a:prstGeom prst="rect">
            <a:avLst/>
          </a:prstGeom>
        </p:spPr>
      </p:pic>
      <p:pic>
        <p:nvPicPr>
          <p:cNvPr id="2" name="Espace réservé du contenu 3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A42A23FE-E332-EB97-F3A4-C18C61EE3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1" y="917282"/>
            <a:ext cx="6901543" cy="525507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B35548B-50A6-F822-FCF3-D42D29AFFFC6}"/>
              </a:ext>
            </a:extLst>
          </p:cNvPr>
          <p:cNvSpPr txBox="1"/>
          <p:nvPr/>
        </p:nvSpPr>
        <p:spPr>
          <a:xfrm>
            <a:off x="7249886" y="1225370"/>
            <a:ext cx="43923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Aptos" panose="02110004020202020204"/>
              </a:rPr>
              <a:t>Génotypage (</a:t>
            </a:r>
            <a:r>
              <a:rPr lang="fr-FR" dirty="0" err="1">
                <a:solidFill>
                  <a:prstClr val="black"/>
                </a:solidFill>
                <a:latin typeface="Aptos" panose="02110004020202020204"/>
              </a:rPr>
              <a:t>ImmunoChip</a:t>
            </a:r>
            <a:r>
              <a:rPr lang="fr-FR" dirty="0">
                <a:solidFill>
                  <a:prstClr val="black"/>
                </a:solidFill>
                <a:latin typeface="Aptos" panose="02110004020202020204"/>
              </a:rPr>
              <a:t> et GSA)
Séquençage du génome entier 30X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1326299-FAE6-84CF-287E-1E6ADABE42A2}"/>
              </a:ext>
            </a:extLst>
          </p:cNvPr>
          <p:cNvSpPr txBox="1"/>
          <p:nvPr/>
        </p:nvSpPr>
        <p:spPr>
          <a:xfrm>
            <a:off x="7315201" y="2477226"/>
            <a:ext cx="43923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Aptos" panose="02110004020202020204"/>
              </a:rPr>
              <a:t>Méthylation de l’ADN (EPIC v2)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22D3244-3FF6-E64B-5AF6-CA7B9A74C2BA}"/>
              </a:ext>
            </a:extLst>
          </p:cNvPr>
          <p:cNvSpPr txBox="1"/>
          <p:nvPr/>
        </p:nvSpPr>
        <p:spPr>
          <a:xfrm>
            <a:off x="7315201" y="3446054"/>
            <a:ext cx="43923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Aptos" panose="02110004020202020204"/>
              </a:rPr>
              <a:t>Séquençage de l’ARN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0DF65AE-B8BC-2E04-24E8-3B42B51026A5}"/>
              </a:ext>
            </a:extLst>
          </p:cNvPr>
          <p:cNvSpPr txBox="1"/>
          <p:nvPr/>
        </p:nvSpPr>
        <p:spPr>
          <a:xfrm>
            <a:off x="7358742" y="4164513"/>
            <a:ext cx="439238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Aptos" panose="02110004020202020204"/>
              </a:rPr>
              <a:t>Bilan spécifique (cytokines, auto-anticorps, stress oxydatif, marqueurs barrières, cellules immunitaires...)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83D9C4B-A941-93B2-4F62-069C7298E1C0}"/>
              </a:ext>
            </a:extLst>
          </p:cNvPr>
          <p:cNvSpPr txBox="1"/>
          <p:nvPr/>
        </p:nvSpPr>
        <p:spPr>
          <a:xfrm>
            <a:off x="7369629" y="5285740"/>
            <a:ext cx="45883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Aptos" panose="02110004020202020204"/>
              </a:rPr>
              <a:t>Spectrométrie de masse (métabolites, lipides)
Niveaux de cortisol diurne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740D0A3-0B6E-6DFD-5CCD-D485390EF814}"/>
              </a:ext>
            </a:extLst>
          </p:cNvPr>
          <p:cNvSpPr txBox="1"/>
          <p:nvPr/>
        </p:nvSpPr>
        <p:spPr>
          <a:xfrm>
            <a:off x="128450" y="6232797"/>
            <a:ext cx="118273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Aptos" panose="02110004020202020204"/>
              </a:rPr>
              <a:t>Matériel biologique stocké pour analyses futures (PBMC pour culture cellulaire, </a:t>
            </a:r>
            <a:r>
              <a:rPr lang="fr-FR" dirty="0" err="1">
                <a:solidFill>
                  <a:prstClr val="black"/>
                </a:solidFill>
                <a:latin typeface="Aptos" panose="02110004020202020204"/>
              </a:rPr>
              <a:t>microRNA</a:t>
            </a:r>
            <a:r>
              <a:rPr lang="fr-FR" dirty="0">
                <a:solidFill>
                  <a:prstClr val="black"/>
                </a:solidFill>
                <a:latin typeface="Aptos" panose="02110004020202020204"/>
              </a:rPr>
              <a:t>...)</a:t>
            </a:r>
          </a:p>
        </p:txBody>
      </p:sp>
    </p:spTree>
    <p:extLst>
      <p:ext uri="{BB962C8B-B14F-4D97-AF65-F5344CB8AC3E}">
        <p14:creationId xmlns:p14="http://schemas.microsoft.com/office/powerpoint/2010/main" val="2824136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DB589-0A21-AF77-BD48-B598EF8FA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7">
            <a:extLst>
              <a:ext uri="{FF2B5EF4-FFF2-40B4-BE49-F238E27FC236}">
                <a16:creationId xmlns:a16="http://schemas.microsoft.com/office/drawing/2014/main" id="{CB9A382D-0AC6-7EB4-A18D-24244DD4906B}"/>
              </a:ext>
            </a:extLst>
          </p:cNvPr>
          <p:cNvSpPr txBox="1">
            <a:spLocks/>
          </p:cNvSpPr>
          <p:nvPr/>
        </p:nvSpPr>
        <p:spPr>
          <a:xfrm>
            <a:off x="93684" y="83347"/>
            <a:ext cx="11785451" cy="72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8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AF6FE1D4-4F6A-E23D-50FE-1041A7DBC5E4}"/>
              </a:ext>
            </a:extLst>
          </p:cNvPr>
          <p:cNvSpPr txBox="1"/>
          <p:nvPr/>
        </p:nvSpPr>
        <p:spPr>
          <a:xfrm>
            <a:off x="216998" y="1719274"/>
            <a:ext cx="1880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Anatomical Imaging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29413A8C-1D10-F2D5-0258-78D43AB0D6DF}"/>
              </a:ext>
            </a:extLst>
          </p:cNvPr>
          <p:cNvSpPr txBox="1"/>
          <p:nvPr/>
        </p:nvSpPr>
        <p:spPr>
          <a:xfrm>
            <a:off x="2296830" y="1720390"/>
            <a:ext cx="2884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functional MRI 
</a:t>
            </a:r>
            <a:r>
              <a:rPr lang="en-US" sz="1600" dirty="0"/>
              <a:t>Watching a film
Measurement of eye movement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7A215-C71B-792B-5D99-A4A86FD17EC2}"/>
              </a:ext>
            </a:extLst>
          </p:cNvPr>
          <p:cNvSpPr txBox="1"/>
          <p:nvPr/>
        </p:nvSpPr>
        <p:spPr>
          <a:xfrm>
            <a:off x="5056772" y="1736622"/>
            <a:ext cx="2977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functional MRI </a:t>
            </a:r>
          </a:p>
          <a:p>
            <a:pPr algn="ctr"/>
            <a:r>
              <a:rPr lang="en-US" sz="1600" dirty="0"/>
              <a:t>Performing an MRI task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600D2D18-D0F3-4F06-195B-0B0AD345E40B}"/>
              </a:ext>
            </a:extLst>
          </p:cNvPr>
          <p:cNvSpPr txBox="1"/>
          <p:nvPr/>
        </p:nvSpPr>
        <p:spPr>
          <a:xfrm>
            <a:off x="8059249" y="1719274"/>
            <a:ext cx="1428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diffusion MRI  
Tractography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7DAA8176-5D39-4FE2-E479-6DC5D2FF2475}"/>
              </a:ext>
            </a:extLst>
          </p:cNvPr>
          <p:cNvSpPr txBox="1"/>
          <p:nvPr/>
        </p:nvSpPr>
        <p:spPr>
          <a:xfrm>
            <a:off x="9958117" y="1746273"/>
            <a:ext cx="1720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Lithium 7 IRM
MRI Spectroscopy</a:t>
            </a:r>
          </a:p>
        </p:txBody>
      </p:sp>
      <p:pic>
        <p:nvPicPr>
          <p:cNvPr id="12" name="Picture 13" descr="Capture d’écran 2020-12-08 à 21.59.15.png">
            <a:extLst>
              <a:ext uri="{FF2B5EF4-FFF2-40B4-BE49-F238E27FC236}">
                <a16:creationId xmlns:a16="http://schemas.microsoft.com/office/drawing/2014/main" id="{2255849C-780B-88F9-7545-982082CAE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857" y="2826093"/>
            <a:ext cx="1986441" cy="804743"/>
          </a:xfrm>
          <a:prstGeom prst="rect">
            <a:avLst/>
          </a:prstGeom>
        </p:spPr>
      </p:pic>
      <p:pic>
        <p:nvPicPr>
          <p:cNvPr id="13" name="Picture 15" descr="A picture containing coelenterate&#10;&#10;Description automatically generated">
            <a:extLst>
              <a:ext uri="{FF2B5EF4-FFF2-40B4-BE49-F238E27FC236}">
                <a16:creationId xmlns:a16="http://schemas.microsoft.com/office/drawing/2014/main" id="{C679C496-D26B-A9B3-17CB-83AC2BA124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265" y="2669334"/>
            <a:ext cx="1559827" cy="1117791"/>
          </a:xfrm>
          <a:prstGeom prst="rect">
            <a:avLst/>
          </a:prstGeom>
        </p:spPr>
      </p:pic>
      <p:pic>
        <p:nvPicPr>
          <p:cNvPr id="14" name="Picture 17" descr="A close-up of a human skull&#10;&#10;Description automatically generated with low confidence">
            <a:extLst>
              <a:ext uri="{FF2B5EF4-FFF2-40B4-BE49-F238E27FC236}">
                <a16:creationId xmlns:a16="http://schemas.microsoft.com/office/drawing/2014/main" id="{633B792A-0AE6-D6C9-29AA-260F98FD1F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84" y="2871536"/>
            <a:ext cx="744429" cy="895736"/>
          </a:xfrm>
          <a:prstGeom prst="rect">
            <a:avLst/>
          </a:prstGeom>
        </p:spPr>
      </p:pic>
      <p:pic>
        <p:nvPicPr>
          <p:cNvPr id="18" name="Picture 21" descr="A picture containing indoor, decorated&#10;&#10;Description automatically generated">
            <a:extLst>
              <a:ext uri="{FF2B5EF4-FFF2-40B4-BE49-F238E27FC236}">
                <a16:creationId xmlns:a16="http://schemas.microsoft.com/office/drawing/2014/main" id="{18AA77A1-3DCC-A61F-0C50-3BF809F5A6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17" y="2713608"/>
            <a:ext cx="2022203" cy="957885"/>
          </a:xfrm>
          <a:prstGeom prst="rect">
            <a:avLst/>
          </a:prstGeom>
        </p:spPr>
      </p:pic>
      <p:pic>
        <p:nvPicPr>
          <p:cNvPr id="19" name="Picture 25">
            <a:extLst>
              <a:ext uri="{FF2B5EF4-FFF2-40B4-BE49-F238E27FC236}">
                <a16:creationId xmlns:a16="http://schemas.microsoft.com/office/drawing/2014/main" id="{AD91CA54-D51C-1D71-ABD2-83412589C6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64" y="3004519"/>
            <a:ext cx="963949" cy="70105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E5A6E1C5-6F74-82F5-35B6-DC2486970146}"/>
              </a:ext>
            </a:extLst>
          </p:cNvPr>
          <p:cNvSpPr txBox="1"/>
          <p:nvPr/>
        </p:nvSpPr>
        <p:spPr>
          <a:xfrm>
            <a:off x="805079" y="4199528"/>
            <a:ext cx="2739853" cy="1221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67" b="1" dirty="0"/>
              <a:t>3 Tesla </a:t>
            </a:r>
            <a:r>
              <a:rPr lang="fr-FR" sz="1467" b="1" dirty="0" err="1"/>
              <a:t>sequences</a:t>
            </a:r>
            <a:r>
              <a:rPr lang="fr-FR" sz="1467" b="1" dirty="0"/>
              <a:t> (1h)
at all </a:t>
            </a:r>
            <a:r>
              <a:rPr lang="fr-FR" sz="1467" b="1" dirty="0" err="1"/>
              <a:t>imaging</a:t>
            </a:r>
            <a:r>
              <a:rPr lang="fr-FR" sz="1467" b="1" dirty="0"/>
              <a:t> inclusion sites</a:t>
            </a:r>
          </a:p>
          <a:p>
            <a:r>
              <a:rPr lang="fr-FR" sz="1467" b="1" dirty="0"/>
              <a:t>
7 </a:t>
            </a:r>
            <a:r>
              <a:rPr lang="fr-FR" sz="1467" b="1" dirty="0" err="1"/>
              <a:t>advanced</a:t>
            </a:r>
            <a:r>
              <a:rPr lang="fr-FR" sz="1467" b="1" dirty="0"/>
              <a:t> Tesla </a:t>
            </a:r>
            <a:r>
              <a:rPr lang="fr-FR" sz="1467" b="1" dirty="0" err="1"/>
              <a:t>sequences</a:t>
            </a:r>
            <a:r>
              <a:rPr lang="fr-FR" sz="1467" b="1" dirty="0"/>
              <a:t> (1h)
In Paris, Marseille, Lille and Lyon</a:t>
            </a:r>
            <a:endParaRPr lang="fr-FR" sz="1467" dirty="0"/>
          </a:p>
        </p:txBody>
      </p:sp>
      <p:pic>
        <p:nvPicPr>
          <p:cNvPr id="23" name="Image 22" descr="Une image contenant diagramme, ligne, capture d’écran, texte&#10;&#10;Description générée automatiquement">
            <a:extLst>
              <a:ext uri="{FF2B5EF4-FFF2-40B4-BE49-F238E27FC236}">
                <a16:creationId xmlns:a16="http://schemas.microsoft.com/office/drawing/2014/main" id="{2292636C-3AA3-B6F3-3F15-E9A8FF7ED1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23" y="3919036"/>
            <a:ext cx="5350667" cy="173407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479D2492-6CAC-CCAD-48DC-A35A55D4ABB4}"/>
              </a:ext>
            </a:extLst>
          </p:cNvPr>
          <p:cNvSpPr txBox="1"/>
          <p:nvPr/>
        </p:nvSpPr>
        <p:spPr>
          <a:xfrm>
            <a:off x="5245661" y="5702093"/>
            <a:ext cx="179889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67" dirty="0"/>
              <a:t>Normative </a:t>
            </a:r>
            <a:r>
              <a:rPr lang="fr-FR" sz="1467" dirty="0" err="1"/>
              <a:t>modelling</a:t>
            </a:r>
            <a:endParaRPr lang="fr-FR" sz="1467" dirty="0"/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3CDF7ABC-3704-9AD1-D2F0-783A8FC33C69}"/>
              </a:ext>
            </a:extLst>
          </p:cNvPr>
          <p:cNvSpPr txBox="1">
            <a:spLocks/>
          </p:cNvSpPr>
          <p:nvPr/>
        </p:nvSpPr>
        <p:spPr>
          <a:xfrm>
            <a:off x="2352696" y="229118"/>
            <a:ext cx="7486608" cy="72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002060"/>
                </a:solidFill>
                <a:latin typeface="Mariann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Brain imaging</a:t>
            </a:r>
          </a:p>
          <a:p>
            <a:r>
              <a:rPr lang="en-GB" sz="2000" dirty="0">
                <a:solidFill>
                  <a:schemeClr val="tx1"/>
                </a:solidFill>
                <a:latin typeface="Mariann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
</a:t>
            </a:r>
            <a:r>
              <a:rPr lang="en-GB" sz="2533" dirty="0" err="1">
                <a:solidFill>
                  <a:schemeClr val="tx1"/>
                </a:solidFill>
                <a:latin typeface="Mariann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Coordonnated</a:t>
            </a:r>
            <a:r>
              <a:rPr lang="en-GB" sz="2533" dirty="0">
                <a:solidFill>
                  <a:schemeClr val="tx1"/>
                </a:solidFill>
                <a:latin typeface="Mariann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by Charles Laidi et Marie </a:t>
            </a:r>
            <a:r>
              <a:rPr lang="en-GB" sz="2533" dirty="0" err="1">
                <a:solidFill>
                  <a:schemeClr val="tx1"/>
                </a:solidFill>
                <a:latin typeface="Mariann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Chupin</a:t>
            </a:r>
            <a:r>
              <a:rPr lang="en-GB" sz="2533" dirty="0">
                <a:solidFill>
                  <a:schemeClr val="tx1"/>
                </a:solidFill>
                <a:latin typeface="Mariann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CEA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B95131-428B-12B9-D383-5D323F2E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F158-E357-44F9-B076-B34E016941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Image 14" descr="Une image contenant capture d’écran, personne, violet&#10;&#10;Description générée automatiquement">
            <a:extLst>
              <a:ext uri="{FF2B5EF4-FFF2-40B4-BE49-F238E27FC236}">
                <a16:creationId xmlns:a16="http://schemas.microsoft.com/office/drawing/2014/main" id="{CB377F87-9E7C-F80D-BC49-5882FD07BA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0057" y="3143751"/>
            <a:ext cx="985127" cy="829988"/>
          </a:xfrm>
          <a:prstGeom prst="rect">
            <a:avLst/>
          </a:prstGeom>
        </p:spPr>
      </p:pic>
      <p:pic>
        <p:nvPicPr>
          <p:cNvPr id="22" name="Image 21" descr="Une image contenant art&#10;&#10;Description générée automatiquement avec une confiance faible">
            <a:extLst>
              <a:ext uri="{FF2B5EF4-FFF2-40B4-BE49-F238E27FC236}">
                <a16:creationId xmlns:a16="http://schemas.microsoft.com/office/drawing/2014/main" id="{3E31F259-DA98-0A4C-C4ED-AB3AB7755B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5637" y="2898744"/>
            <a:ext cx="849651" cy="860544"/>
          </a:xfrm>
          <a:prstGeom prst="rect">
            <a:avLst/>
          </a:prstGeom>
        </p:spPr>
      </p:pic>
      <p:pic>
        <p:nvPicPr>
          <p:cNvPr id="27" name="Image 26" descr="Une image contenant lunettes, accessoire, lunettes de soleil, Équipement de protection individuelle&#10;&#10;Description générée automatiquement">
            <a:extLst>
              <a:ext uri="{FF2B5EF4-FFF2-40B4-BE49-F238E27FC236}">
                <a16:creationId xmlns:a16="http://schemas.microsoft.com/office/drawing/2014/main" id="{93FA3908-3759-DA67-0B5E-82DA2F67C9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5984" y="2639466"/>
            <a:ext cx="744429" cy="624636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89FAAC85-A0C2-4516-B156-BEAAF358FAEA}"/>
              </a:ext>
            </a:extLst>
          </p:cNvPr>
          <p:cNvSpPr txBox="1"/>
          <p:nvPr/>
        </p:nvSpPr>
        <p:spPr>
          <a:xfrm>
            <a:off x="572713" y="5794425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Van der </a:t>
            </a:r>
            <a:r>
              <a:rPr lang="fr-FR" sz="1200" dirty="0" err="1"/>
              <a:t>Meer</a:t>
            </a:r>
            <a:r>
              <a:rPr lang="fr-FR" sz="1200" dirty="0"/>
              <a:t> et al. 2022</a:t>
            </a:r>
          </a:p>
          <a:p>
            <a:r>
              <a:rPr lang="fr-FR" sz="1200" dirty="0"/>
              <a:t>Frey et al. 2021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0449EEE5-15DE-6421-2D58-4AABDD3D47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8049" y="2135852"/>
            <a:ext cx="523291" cy="523291"/>
          </a:xfrm>
          <a:prstGeom prst="rect">
            <a:avLst/>
          </a:prstGeom>
        </p:spPr>
      </p:pic>
      <p:pic>
        <p:nvPicPr>
          <p:cNvPr id="11" name="Image 10" descr="Une image contenant texte, Police, logo, capture d’écran&#10;&#10;Le contenu généré par l’IA peut être incorrect.">
            <a:extLst>
              <a:ext uri="{FF2B5EF4-FFF2-40B4-BE49-F238E27FC236}">
                <a16:creationId xmlns:a16="http://schemas.microsoft.com/office/drawing/2014/main" id="{DC915809-05E1-3AB7-47F0-FC4E5F1347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77672" y="17724"/>
            <a:ext cx="2553457" cy="764741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970D2FB5-E288-B7DD-43AC-0EBD51B94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196" y="6425486"/>
            <a:ext cx="2150533" cy="37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472E41A-8466-3B1A-AFBA-2943A3CCE6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76001" y="620776"/>
            <a:ext cx="819831" cy="60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99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074216D-BDBE-1971-64E7-9FEE8935893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414D90-63B2-FFFE-514D-60C87EB8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defTabSz="1219140">
              <a:defRPr/>
            </a:pPr>
            <a:r>
              <a:rPr lang="fr-FR" kern="0" dirty="0">
                <a:solidFill>
                  <a:srgbClr val="000091"/>
                </a:solidFill>
                <a:latin typeface="Marianne"/>
                <a:cs typeface="Arial"/>
              </a:rPr>
              <a:t>01/04/2026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B13D058-ED73-DF07-01CC-811200319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 defTabSz="1219140">
              <a:defRPr/>
            </a:pPr>
            <a:r>
              <a:rPr lang="fr-FR" kern="0" dirty="0">
                <a:solidFill>
                  <a:srgbClr val="000091"/>
                </a:solidFill>
                <a:latin typeface="Marianne"/>
                <a:cs typeface="Arial"/>
              </a:rPr>
              <a:t>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6FA7C4-A7B9-4E5D-C7EF-C641750B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40">
              <a:defRPr/>
            </a:pPr>
            <a:fld id="{733122C9-A0B9-462F-8757-0847AD287B63}" type="slidenum">
              <a:rPr lang="fr-FR" kern="0">
                <a:solidFill>
                  <a:srgbClr val="000091"/>
                </a:solidFill>
                <a:latin typeface="Marianne"/>
                <a:cs typeface="Arial"/>
              </a:rPr>
              <a:pPr defTabSz="1219140">
                <a:defRPr/>
              </a:pPr>
              <a:t>13</a:t>
            </a:fld>
            <a:endParaRPr lang="fr-FR" kern="0">
              <a:solidFill>
                <a:srgbClr val="000091"/>
              </a:solidFill>
              <a:latin typeface="Marianne"/>
              <a:cs typeface="Arial"/>
            </a:endParaRPr>
          </a:p>
        </p:txBody>
      </p:sp>
      <p:pic>
        <p:nvPicPr>
          <p:cNvPr id="2083915187" name="Image 2083915186">
            <a:extLst>
              <a:ext uri="{FF2B5EF4-FFF2-40B4-BE49-F238E27FC236}">
                <a16:creationId xmlns:a16="http://schemas.microsoft.com/office/drawing/2014/main" id="{66B341DD-462A-9E98-3A9F-97BB5B7A2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69413" y="6457404"/>
            <a:ext cx="1606823" cy="281792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D8ED4A51-F55C-6844-8A35-9C2BDA34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59195"/>
            <a:ext cx="4543647" cy="479999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+mn-lt"/>
              </a:rPr>
              <a:t>Common data </a:t>
            </a:r>
            <a:r>
              <a:rPr lang="fr-FR" sz="2800" dirty="0" err="1">
                <a:solidFill>
                  <a:srgbClr val="002060"/>
                </a:solidFill>
                <a:latin typeface="+mn-lt"/>
              </a:rPr>
              <a:t>elements</a:t>
            </a:r>
            <a:endParaRPr lang="fr-FR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5" name="Image 14" descr="Une image contenant Graphique, graphis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9CCC6204-1B98-D55C-C27A-18847BD16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021" y="-80498"/>
            <a:ext cx="976219" cy="976219"/>
          </a:xfrm>
          <a:prstGeom prst="rect">
            <a:avLst/>
          </a:prstGeom>
        </p:spPr>
      </p:pic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id="{AA41BFD2-0C73-D4E7-A110-25DFC5C6C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61" y="336440"/>
            <a:ext cx="10095199" cy="450191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44FC2F66-0704-53C2-192B-2289D260FFA2}"/>
              </a:ext>
            </a:extLst>
          </p:cNvPr>
          <p:cNvSpPr txBox="1">
            <a:spLocks/>
          </p:cNvSpPr>
          <p:nvPr/>
        </p:nvSpPr>
        <p:spPr>
          <a:xfrm>
            <a:off x="1116248" y="4602030"/>
            <a:ext cx="11777253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prstClr val="black"/>
                </a:solidFill>
                <a:latin typeface="Aptos Display" panose="02110004020202020204"/>
              </a:rPr>
              <a:t>DZPG Common data elements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883B2A1-37C1-DE9F-768A-DCEA78D9FE1D}"/>
              </a:ext>
            </a:extLst>
          </p:cNvPr>
          <p:cNvSpPr txBox="1"/>
          <p:nvPr/>
        </p:nvSpPr>
        <p:spPr>
          <a:xfrm>
            <a:off x="6096000" y="4602030"/>
            <a:ext cx="38587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Aptos" panose="02110004020202020204"/>
              </a:rPr>
              <a:t>DSM5 </a:t>
            </a:r>
            <a:r>
              <a:rPr lang="fr-FR" dirty="0" err="1">
                <a:solidFill>
                  <a:prstClr val="black"/>
                </a:solidFill>
                <a:latin typeface="Aptos" panose="02110004020202020204"/>
              </a:rPr>
              <a:t>Crosscutting</a:t>
            </a:r>
            <a:r>
              <a:rPr lang="fr-FR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Aptos" panose="02110004020202020204"/>
              </a:rPr>
              <a:t>assessment</a:t>
            </a:r>
            <a:endParaRPr lang="fr-FR" dirty="0">
              <a:solidFill>
                <a:prstClr val="black"/>
              </a:solidFill>
              <a:latin typeface="Aptos" panose="021100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Aptos" panose="02110004020202020204"/>
              </a:rPr>
              <a:t>WHODAS 2.0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Aptos" panose="02110004020202020204"/>
              </a:rPr>
              <a:t>PHQ4/9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Aptos" panose="02110004020202020204"/>
              </a:rPr>
              <a:t>GAD7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Aptos" panose="02110004020202020204"/>
              </a:rPr>
              <a:t>PANAS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Aptos" panose="02110004020202020204"/>
              </a:rPr>
              <a:t>CGI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Aptos" panose="02110004020202020204"/>
              </a:rPr>
              <a:t>EQ5D</a:t>
            </a:r>
          </a:p>
        </p:txBody>
      </p:sp>
      <p:pic>
        <p:nvPicPr>
          <p:cNvPr id="8" name="Image 7" descr="Une image contenant texte, Police, carte&#10;&#10;Description générée automatiquement">
            <a:extLst>
              <a:ext uri="{FF2B5EF4-FFF2-40B4-BE49-F238E27FC236}">
                <a16:creationId xmlns:a16="http://schemas.microsoft.com/office/drawing/2014/main" id="{A8E7D2F5-A059-2C7C-3487-FEC7CD5CBA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9166" y="3840383"/>
            <a:ext cx="1833046" cy="230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21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8054F2E-07D8-2E1A-1E1D-0CAA301BED8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A87B49-F169-71AE-408A-1D817F0D186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defTabSz="1219140">
              <a:defRPr/>
            </a:pPr>
            <a:r>
              <a:rPr lang="fr-FR" kern="0" dirty="0">
                <a:solidFill>
                  <a:srgbClr val="000091"/>
                </a:solidFill>
                <a:latin typeface="Marianne"/>
                <a:cs typeface="Arial"/>
              </a:rPr>
              <a:t>01/04/2026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9ECBB5-DC93-062F-C4A0-1C57E846F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 defTabSz="1219140">
              <a:defRPr/>
            </a:pPr>
            <a:endParaRPr lang="fr-FR" kern="0" dirty="0">
              <a:solidFill>
                <a:srgbClr val="000091"/>
              </a:solidFill>
              <a:latin typeface="Marianne"/>
              <a:cs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AC6936-BD1B-DE18-F6E6-E0BDF6AF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40">
              <a:defRPr/>
            </a:pPr>
            <a:fld id="{733122C9-A0B9-462F-8757-0847AD287B63}" type="slidenum">
              <a:rPr lang="fr-FR" kern="0">
                <a:solidFill>
                  <a:srgbClr val="000091"/>
                </a:solidFill>
                <a:latin typeface="Marianne"/>
                <a:cs typeface="Arial"/>
              </a:rPr>
              <a:pPr defTabSz="1219140">
                <a:defRPr/>
              </a:pPr>
              <a:t>14</a:t>
            </a:fld>
            <a:endParaRPr lang="fr-FR" kern="0">
              <a:solidFill>
                <a:srgbClr val="000091"/>
              </a:solidFill>
              <a:latin typeface="Marianne"/>
              <a:cs typeface="Arial"/>
            </a:endParaRPr>
          </a:p>
        </p:txBody>
      </p:sp>
      <p:pic>
        <p:nvPicPr>
          <p:cNvPr id="2083915187" name="Image 2083915186">
            <a:extLst>
              <a:ext uri="{FF2B5EF4-FFF2-40B4-BE49-F238E27FC236}">
                <a16:creationId xmlns:a16="http://schemas.microsoft.com/office/drawing/2014/main" id="{DAC7F454-D753-E0CD-3CCE-64A0A6AD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69413" y="6457404"/>
            <a:ext cx="1606823" cy="281792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374A9F83-9DA3-DEAF-FA53-1A3D0121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59195"/>
            <a:ext cx="4543647" cy="479999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+mn-lt"/>
              </a:rPr>
              <a:t>Focus on self-questionnaire</a:t>
            </a:r>
          </a:p>
        </p:txBody>
      </p:sp>
      <p:pic>
        <p:nvPicPr>
          <p:cNvPr id="15" name="Image 14" descr="Une image contenant Graphique, graphis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B7926D10-F62C-B8AF-2A10-626BE1A0B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461" y="-80498"/>
            <a:ext cx="976219" cy="9762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F635F3-A444-4E9C-283B-B2F1D855DBFA}"/>
              </a:ext>
            </a:extLst>
          </p:cNvPr>
          <p:cNvSpPr/>
          <p:nvPr/>
        </p:nvSpPr>
        <p:spPr>
          <a:xfrm>
            <a:off x="176415" y="672553"/>
            <a:ext cx="11348948" cy="5712327"/>
          </a:xfrm>
          <a:prstGeom prst="rect">
            <a:avLst/>
          </a:prstGeom>
          <a:solidFill>
            <a:srgbClr val="FF8679">
              <a:alpha val="9804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Behavioural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Inhibition System –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Behavioural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Activation System (BIS/BAS):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Motivation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Snaith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- Hamilton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Pleasure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(SHAPS):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Anhedonia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IDS-SR30: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depressive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symptoms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Barratt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Impulsiveness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(BIS10)/Agression Questionnaire (AQ12) 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Impulsivity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/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Irritability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PPP VAS: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Intensity of physical and psychological pain and suicidal ideation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Glasgow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sensori-motrice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evaluation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CAPE15: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Delusional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ideas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ISI/HSI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Insomnia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/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Hypersomnia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ESS (Epworth):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sleepiness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STOP-BANG: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Sleep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apnea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DTD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Neurodevelopmental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disorders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UCLA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Loneliness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social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withdrawn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Self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evaluation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of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Negative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Symptoms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(SNS)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Negative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symptoms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Behavior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Rating Inventory of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Executive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Function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(BRIEF):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Executive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functions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Multidimensional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Fatigue Inventory (MFI-10) 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Fatigue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FFQ14: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Food questionnaire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Presenteeism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presenteeism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at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work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Adult ADHD Self-Report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ADHD</a:t>
            </a:r>
          </a:p>
        </p:txBody>
      </p:sp>
    </p:spTree>
    <p:extLst>
      <p:ext uri="{BB962C8B-B14F-4D97-AF65-F5344CB8AC3E}">
        <p14:creationId xmlns:p14="http://schemas.microsoft.com/office/powerpoint/2010/main" val="1490214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FC28DCB-54E5-259A-349A-01CF1AE3F03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CDFCF4-F370-C69E-CF25-4DDE54633D4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33" b="1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Marianne"/>
                <a:cs typeface="Arial"/>
              </a:rPr>
              <a:t>01/04/2026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CE43BD-784A-998E-9EED-B1120ADD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67" b="1" i="0" u="none" strike="noStrike" kern="0" cap="none" spc="0" normalizeH="0" baseline="0" noProof="0" dirty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Marianne"/>
              <a:cs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0963F2-DE16-405A-197A-83C41557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933" b="1" i="0" u="none" strike="noStrike" kern="0" cap="none" spc="0" normalizeH="0" baseline="0" noProof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Marianne"/>
                <a:cs typeface="Arial"/>
              </a:rPr>
              <a:pPr marL="0" marR="0" lvl="0" indent="0" algn="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933" b="1" i="0" u="none" strike="noStrike" kern="0" cap="none" spc="0" normalizeH="0" baseline="0" noProof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Marianne"/>
              <a:cs typeface="Arial"/>
            </a:endParaRPr>
          </a:p>
        </p:txBody>
      </p:sp>
      <p:pic>
        <p:nvPicPr>
          <p:cNvPr id="2083915187" name="Image 2083915186">
            <a:extLst>
              <a:ext uri="{FF2B5EF4-FFF2-40B4-BE49-F238E27FC236}">
                <a16:creationId xmlns:a16="http://schemas.microsoft.com/office/drawing/2014/main" id="{92991AA8-A22D-31C1-13FC-8F3855C9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69413" y="6457404"/>
            <a:ext cx="1606823" cy="281792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12D726B2-C3E6-7CE6-E136-6B48B8F8A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59195"/>
            <a:ext cx="4543647" cy="479999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+mn-lt"/>
              </a:rPr>
              <a:t>Focus on self-questionnaire</a:t>
            </a:r>
          </a:p>
        </p:txBody>
      </p:sp>
      <p:pic>
        <p:nvPicPr>
          <p:cNvPr id="15" name="Image 14" descr="Une image contenant Graphique, graphis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9914B0F3-D0B4-052E-6C8A-740512766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461" y="-80498"/>
            <a:ext cx="976219" cy="9762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9E5E59-E2F4-311D-7049-BC8C5ACDF6BF}"/>
              </a:ext>
            </a:extLst>
          </p:cNvPr>
          <p:cNvSpPr/>
          <p:nvPr/>
        </p:nvSpPr>
        <p:spPr>
          <a:xfrm>
            <a:off x="176415" y="662393"/>
            <a:ext cx="11348948" cy="5712327"/>
          </a:xfrm>
          <a:prstGeom prst="rect">
            <a:avLst/>
          </a:prstGeom>
          <a:solidFill>
            <a:srgbClr val="FF8679">
              <a:alpha val="9804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Behavioural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Inhibition System –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Behavioural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Activation System (BIS/BAS):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Motivation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Snaith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- Hamilton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Pleasure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(SHAPS):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Anhedonia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IDS-SR30: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depressive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symptoms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Barratt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Impulsiveness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(BIS10)/Agression Questionnaire (AQ12) 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Impulsivity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/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Irritability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PPP VAS: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Intensity of physical and psychological pain and suicidal ideation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Glasgow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sensori-motrice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evaluation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CAPE15: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Delusional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ideas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ISI/HSI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Insomnia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/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Hypersomnia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ESS (Epworth):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sleepiness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STOP-BANG: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Sleep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apnea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DTD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Neurodevelopmental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disorders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UCLA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Loneliness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social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withdrawn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Self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evaluation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of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Negative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Symptoms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(SNS)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Negative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symptoms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Behavior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Rating Inventory of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Executive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Function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(BRIEF):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Executive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functions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Multidimensional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Fatigue Inventory (MFI-10)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Fatigue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FFQ14: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Food questionnaire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Presenteeism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presenteeism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at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work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Adult ADHD Self-Report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ADHD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790D04-2BD6-825F-29B9-AA535AD7F383}"/>
              </a:ext>
            </a:extLst>
          </p:cNvPr>
          <p:cNvSpPr/>
          <p:nvPr/>
        </p:nvSpPr>
        <p:spPr>
          <a:xfrm>
            <a:off x="176415" y="662393"/>
            <a:ext cx="7751449" cy="976219"/>
          </a:xfrm>
          <a:prstGeom prst="rect">
            <a:avLst/>
          </a:prstGeom>
          <a:noFill/>
          <a:ln w="19050" cap="flat" cmpd="sng" algn="ctr">
            <a:solidFill>
              <a:srgbClr val="E9713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08F363-EDDD-84F1-15B6-D46E40722831}"/>
              </a:ext>
            </a:extLst>
          </p:cNvPr>
          <p:cNvSpPr txBox="1"/>
          <p:nvPr/>
        </p:nvSpPr>
        <p:spPr>
          <a:xfrm>
            <a:off x="8415974" y="952361"/>
            <a:ext cx="327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C00000"/>
                </a:solidFill>
                <a:latin typeface="Aptos" panose="02110004020202020204"/>
              </a:rPr>
              <a:t>Anhedonia</a:t>
            </a:r>
            <a:endParaRPr lang="fr-FR" b="1" dirty="0">
              <a:solidFill>
                <a:srgbClr val="C00000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13583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2516A35-FF77-019B-7901-1AFFD447648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D311A0-9A75-2A00-584D-E3D9CAAC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defTabSz="1219140">
              <a:defRPr/>
            </a:pPr>
            <a:r>
              <a:rPr lang="fr-FR" kern="0" dirty="0">
                <a:solidFill>
                  <a:srgbClr val="000091"/>
                </a:solidFill>
                <a:latin typeface="Marianne"/>
                <a:cs typeface="Arial"/>
              </a:rPr>
              <a:t>01/04/2026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720752-B260-F930-0C15-1123E753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 defTabSz="1219140">
              <a:defRPr/>
            </a:pPr>
            <a:endParaRPr lang="fr-FR" kern="0" dirty="0">
              <a:solidFill>
                <a:srgbClr val="000091"/>
              </a:solidFill>
              <a:latin typeface="Marianne"/>
              <a:cs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9A78F2-C1DE-6FA5-5FB9-1A259261C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40">
              <a:defRPr/>
            </a:pPr>
            <a:fld id="{733122C9-A0B9-462F-8757-0847AD287B63}" type="slidenum">
              <a:rPr lang="fr-FR" kern="0">
                <a:solidFill>
                  <a:srgbClr val="000091"/>
                </a:solidFill>
                <a:latin typeface="Marianne"/>
                <a:cs typeface="Arial"/>
              </a:rPr>
              <a:pPr defTabSz="1219140">
                <a:defRPr/>
              </a:pPr>
              <a:t>16</a:t>
            </a:fld>
            <a:endParaRPr lang="fr-FR" kern="0">
              <a:solidFill>
                <a:srgbClr val="000091"/>
              </a:solidFill>
              <a:latin typeface="Marianne"/>
              <a:cs typeface="Arial"/>
            </a:endParaRPr>
          </a:p>
        </p:txBody>
      </p:sp>
      <p:pic>
        <p:nvPicPr>
          <p:cNvPr id="2083915187" name="Image 2083915186">
            <a:extLst>
              <a:ext uri="{FF2B5EF4-FFF2-40B4-BE49-F238E27FC236}">
                <a16:creationId xmlns:a16="http://schemas.microsoft.com/office/drawing/2014/main" id="{E292C72A-BA89-1C07-690A-706EE7BA4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69413" y="6457404"/>
            <a:ext cx="1606823" cy="281792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FDC6A060-5E83-9C8B-1A91-14EB0D497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59195"/>
            <a:ext cx="4543647" cy="479999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+mn-lt"/>
              </a:rPr>
              <a:t>Focus on self-questionnaire</a:t>
            </a:r>
          </a:p>
        </p:txBody>
      </p:sp>
      <p:pic>
        <p:nvPicPr>
          <p:cNvPr id="15" name="Image 14" descr="Une image contenant Graphique, graphis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4A607D8D-FCE1-A523-21C4-882DB167F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461" y="-80498"/>
            <a:ext cx="976219" cy="9762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6EB44D-6562-B771-FDE5-B3EA7EF4E630}"/>
              </a:ext>
            </a:extLst>
          </p:cNvPr>
          <p:cNvSpPr/>
          <p:nvPr/>
        </p:nvSpPr>
        <p:spPr>
          <a:xfrm>
            <a:off x="176415" y="662393"/>
            <a:ext cx="11348948" cy="5712327"/>
          </a:xfrm>
          <a:prstGeom prst="rect">
            <a:avLst/>
          </a:prstGeom>
          <a:solidFill>
            <a:srgbClr val="FF8679">
              <a:alpha val="9804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Behavioural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Inhibition System –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Behavioural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Activation System (BIS/BAS):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Motivation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Snaith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- Hamilton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Pleasure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(SHAPS):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Anhedonia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IDS-SR30: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depressive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symptoms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Barratt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Impulsiveness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(BIS10)/Agression Questionnaire (AQ12) 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Impulsivity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/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Irritability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PPP VAS: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Intensity of physical and psychological pain and suicidal ideation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Glasgow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sensori-motrice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evaluation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CAPE15: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Delusional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ideas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ISI/HSI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Insomnia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/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Hypersomnia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ESS (Epworth):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sleepiness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STOP-BANG: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Sleep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apnea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DTD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Neurodevelopmental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disorders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UCLA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Loneliness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social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withdrawn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Self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evaluation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of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Negative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Symptoms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(SNS)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Negative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symptoms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Behavior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Rating Inventory of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Executive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Function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(BRIEF):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Executive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functions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Multidimensional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Fatigue Inventory (MFI-10)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Fatigue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FFQ14: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Food questionnaire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Presenteeism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presenteeism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at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work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Adult ADHD Self-Report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ADHD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6375E0-F147-5A38-2CE0-C33B16C33446}"/>
              </a:ext>
            </a:extLst>
          </p:cNvPr>
          <p:cNvSpPr/>
          <p:nvPr/>
        </p:nvSpPr>
        <p:spPr>
          <a:xfrm>
            <a:off x="176415" y="1322793"/>
            <a:ext cx="8368145" cy="976219"/>
          </a:xfrm>
          <a:prstGeom prst="rect">
            <a:avLst/>
          </a:prstGeom>
          <a:noFill/>
          <a:ln w="19050" cap="flat" cmpd="sng" algn="ctr">
            <a:solidFill>
              <a:srgbClr val="E9713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B9D422B-7B55-CDB4-B35B-8FB951B387F4}"/>
              </a:ext>
            </a:extLst>
          </p:cNvPr>
          <p:cNvSpPr txBox="1"/>
          <p:nvPr/>
        </p:nvSpPr>
        <p:spPr>
          <a:xfrm>
            <a:off x="8680777" y="1595756"/>
            <a:ext cx="401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C00000"/>
                </a:solidFill>
                <a:latin typeface="Aptos" panose="02110004020202020204"/>
              </a:rPr>
              <a:t>Impulsivity</a:t>
            </a:r>
            <a:r>
              <a:rPr lang="fr-FR" b="1" dirty="0">
                <a:solidFill>
                  <a:srgbClr val="C00000"/>
                </a:solidFill>
                <a:latin typeface="Aptos" panose="02110004020202020204"/>
              </a:rPr>
              <a:t> / </a:t>
            </a:r>
            <a:r>
              <a:rPr lang="fr-FR" b="1" dirty="0" err="1">
                <a:solidFill>
                  <a:srgbClr val="C00000"/>
                </a:solidFill>
                <a:latin typeface="Aptos" panose="02110004020202020204"/>
              </a:rPr>
              <a:t>suicidal</a:t>
            </a:r>
            <a:r>
              <a:rPr lang="fr-FR" b="1" dirty="0">
                <a:solidFill>
                  <a:srgbClr val="C00000"/>
                </a:solidFill>
                <a:latin typeface="Aptos" panose="02110004020202020204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Aptos" panose="02110004020202020204"/>
              </a:rPr>
              <a:t>behaviours</a:t>
            </a:r>
            <a:endParaRPr lang="fr-FR" b="1" dirty="0">
              <a:solidFill>
                <a:srgbClr val="C00000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58717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B30A910-91A7-78AA-CD8F-036B098F144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AAB1430-8544-891F-8612-D96A8467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defTabSz="1219140">
              <a:defRPr/>
            </a:pPr>
            <a:r>
              <a:rPr lang="fr-FR" kern="0" dirty="0">
                <a:solidFill>
                  <a:srgbClr val="000091"/>
                </a:solidFill>
                <a:latin typeface="Marianne"/>
                <a:cs typeface="Arial"/>
              </a:rPr>
              <a:t>01/04/2026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21EAB4-355E-48F0-7F7B-F8376443A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 defTabSz="1219140">
              <a:defRPr/>
            </a:pPr>
            <a:endParaRPr lang="fr-FR" kern="0" dirty="0">
              <a:solidFill>
                <a:srgbClr val="000091"/>
              </a:solidFill>
              <a:latin typeface="Marianne"/>
              <a:cs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C7715F-47AC-B431-360B-F36BE1ED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40">
              <a:defRPr/>
            </a:pPr>
            <a:fld id="{733122C9-A0B9-462F-8757-0847AD287B63}" type="slidenum">
              <a:rPr lang="fr-FR" kern="0">
                <a:solidFill>
                  <a:srgbClr val="000091"/>
                </a:solidFill>
                <a:latin typeface="Marianne"/>
                <a:cs typeface="Arial"/>
              </a:rPr>
              <a:pPr defTabSz="1219140">
                <a:defRPr/>
              </a:pPr>
              <a:t>17</a:t>
            </a:fld>
            <a:endParaRPr lang="fr-FR" kern="0">
              <a:solidFill>
                <a:srgbClr val="000091"/>
              </a:solidFill>
              <a:latin typeface="Marianne"/>
              <a:cs typeface="Arial"/>
            </a:endParaRPr>
          </a:p>
        </p:txBody>
      </p:sp>
      <p:pic>
        <p:nvPicPr>
          <p:cNvPr id="2083915187" name="Image 2083915186">
            <a:extLst>
              <a:ext uri="{FF2B5EF4-FFF2-40B4-BE49-F238E27FC236}">
                <a16:creationId xmlns:a16="http://schemas.microsoft.com/office/drawing/2014/main" id="{6DECA5FF-E4B5-9DE0-1B63-586D69781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69413" y="6457404"/>
            <a:ext cx="1606823" cy="281792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5E64539F-909B-241F-C924-24F70ABD5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59195"/>
            <a:ext cx="4543647" cy="479999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+mn-lt"/>
              </a:rPr>
              <a:t>Focus on self-questionnaire</a:t>
            </a:r>
          </a:p>
        </p:txBody>
      </p:sp>
      <p:pic>
        <p:nvPicPr>
          <p:cNvPr id="15" name="Image 14" descr="Une image contenant Graphique, graphis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4A5137BF-FD38-4386-8402-5ADEBB7AF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461" y="-80498"/>
            <a:ext cx="976219" cy="9762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2B9FBB-996E-F1E2-9880-C0AF30AA352F}"/>
              </a:ext>
            </a:extLst>
          </p:cNvPr>
          <p:cNvSpPr/>
          <p:nvPr/>
        </p:nvSpPr>
        <p:spPr>
          <a:xfrm>
            <a:off x="176415" y="662393"/>
            <a:ext cx="11348948" cy="5712327"/>
          </a:xfrm>
          <a:prstGeom prst="rect">
            <a:avLst/>
          </a:prstGeom>
          <a:solidFill>
            <a:srgbClr val="FF8679">
              <a:alpha val="9804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Behavioural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Inhibition System –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Behavioural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Activation System (BIS/BAS):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Motivation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Snaith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- Hamilton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Pleasure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(SHAPS):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Anhedonia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IDS-SR30: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depressive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symptoms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Barratt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Impulsiveness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(BIS10)/Agression Questionnaire (AQ12) 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Impulsivity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/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Irritability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PPP VAS: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Intensity of physical and psychological pain and suicidal ideation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Glasgow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sensori-motrice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evaluation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CAPE15: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Delusional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ideas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ISI/HSI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Insomnia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/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Hypersomnia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ESS (Epworth):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sleepiness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STOP-BANG: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Sleep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apnea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DTD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Neurodevelopmental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disorders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UCLA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Loneliness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social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withdrawn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Self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evaluation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of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Negative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Symptoms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(SNS)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Negative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symptoms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Behavior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Rating Inventory of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Executive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Function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(BRIEF):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Executive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functions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Multidimensional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Fatigue Inventory (MFI-10)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Fatigue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FFQ14: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Food questionnaire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Presenteeism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presenteeism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at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work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Adult ADHD Self-Report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ADHD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B7C418-D1DD-3F42-334C-A861336951ED}"/>
              </a:ext>
            </a:extLst>
          </p:cNvPr>
          <p:cNvSpPr/>
          <p:nvPr/>
        </p:nvSpPr>
        <p:spPr>
          <a:xfrm>
            <a:off x="176415" y="1965088"/>
            <a:ext cx="6559665" cy="1011792"/>
          </a:xfrm>
          <a:prstGeom prst="rect">
            <a:avLst/>
          </a:prstGeom>
          <a:noFill/>
          <a:ln w="19050" cap="flat" cmpd="sng" algn="ctr">
            <a:solidFill>
              <a:srgbClr val="E9713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CA53BAC-B9C4-C758-F343-843D8E4B8829}"/>
              </a:ext>
            </a:extLst>
          </p:cNvPr>
          <p:cNvSpPr txBox="1"/>
          <p:nvPr/>
        </p:nvSpPr>
        <p:spPr>
          <a:xfrm>
            <a:off x="6862138" y="2125184"/>
            <a:ext cx="401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C00000"/>
                </a:solidFill>
                <a:latin typeface="Aptos" panose="02110004020202020204"/>
              </a:rPr>
              <a:t>Abnormal</a:t>
            </a:r>
            <a:r>
              <a:rPr lang="fr-FR" b="1" dirty="0">
                <a:solidFill>
                  <a:srgbClr val="C00000"/>
                </a:solidFill>
                <a:latin typeface="Aptos" panose="02110004020202020204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Aptos" panose="02110004020202020204"/>
              </a:rPr>
              <a:t>sensory</a:t>
            </a:r>
            <a:r>
              <a:rPr lang="fr-FR" b="1" dirty="0">
                <a:solidFill>
                  <a:srgbClr val="C00000"/>
                </a:solidFill>
                <a:latin typeface="Aptos" panose="02110004020202020204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Aptos" panose="02110004020202020204"/>
              </a:rPr>
              <a:t>processing</a:t>
            </a:r>
            <a:endParaRPr lang="fr-FR" b="1" dirty="0">
              <a:solidFill>
                <a:srgbClr val="C00000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92272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0D86FB8-99A6-3E63-D828-437CB165C58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9A3BD1-E5D8-3A7C-315D-9F58E392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defTabSz="1219140">
              <a:defRPr/>
            </a:pPr>
            <a:r>
              <a:rPr lang="fr-FR" kern="0" dirty="0">
                <a:solidFill>
                  <a:srgbClr val="000091"/>
                </a:solidFill>
                <a:latin typeface="Marianne"/>
                <a:cs typeface="Arial"/>
              </a:rPr>
              <a:t>01/04/2026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0CE6B9-A168-497D-8DDC-A0E19897C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 defTabSz="1219140">
              <a:defRPr/>
            </a:pPr>
            <a:endParaRPr lang="fr-FR" kern="0" dirty="0">
              <a:solidFill>
                <a:srgbClr val="000091"/>
              </a:solidFill>
              <a:latin typeface="Marianne"/>
              <a:cs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E3E34F-478A-3072-F503-E8D6F8A4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40">
              <a:defRPr/>
            </a:pPr>
            <a:fld id="{733122C9-A0B9-462F-8757-0847AD287B63}" type="slidenum">
              <a:rPr lang="fr-FR" kern="0">
                <a:solidFill>
                  <a:srgbClr val="000091"/>
                </a:solidFill>
                <a:latin typeface="Marianne"/>
                <a:cs typeface="Arial"/>
              </a:rPr>
              <a:pPr defTabSz="1219140">
                <a:defRPr/>
              </a:pPr>
              <a:t>18</a:t>
            </a:fld>
            <a:endParaRPr lang="fr-FR" kern="0">
              <a:solidFill>
                <a:srgbClr val="000091"/>
              </a:solidFill>
              <a:latin typeface="Marianne"/>
              <a:cs typeface="Arial"/>
            </a:endParaRPr>
          </a:p>
        </p:txBody>
      </p:sp>
      <p:pic>
        <p:nvPicPr>
          <p:cNvPr id="2083915187" name="Image 2083915186">
            <a:extLst>
              <a:ext uri="{FF2B5EF4-FFF2-40B4-BE49-F238E27FC236}">
                <a16:creationId xmlns:a16="http://schemas.microsoft.com/office/drawing/2014/main" id="{9E4BB7F0-CF8F-1F4B-AB67-58BAE078B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69413" y="6457404"/>
            <a:ext cx="1606823" cy="281792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13A389BA-C42A-66FD-8BB2-7D1E818B6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59195"/>
            <a:ext cx="4543647" cy="479999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+mn-lt"/>
              </a:rPr>
              <a:t>Focus on self-questionnaire</a:t>
            </a:r>
          </a:p>
        </p:txBody>
      </p:sp>
      <p:pic>
        <p:nvPicPr>
          <p:cNvPr id="15" name="Image 14" descr="Une image contenant Graphique, graphis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99DE7F2B-CAA6-20BE-254B-67676A39E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461" y="-80498"/>
            <a:ext cx="976219" cy="9762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446E3A-BACF-B129-4B2A-C8D753EDF73D}"/>
              </a:ext>
            </a:extLst>
          </p:cNvPr>
          <p:cNvSpPr/>
          <p:nvPr/>
        </p:nvSpPr>
        <p:spPr>
          <a:xfrm>
            <a:off x="176415" y="662393"/>
            <a:ext cx="11348948" cy="5712327"/>
          </a:xfrm>
          <a:prstGeom prst="rect">
            <a:avLst/>
          </a:prstGeom>
          <a:solidFill>
            <a:srgbClr val="FF8679">
              <a:alpha val="9804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Behavioural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Inhibition System –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Behavioural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Activation System (BIS/BAS):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Motivation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Snaith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- Hamilton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Pleasure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(SHAPS):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Anhedonia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IDS-SR30: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depressive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symptoms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Barratt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Impulsiveness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(BIS10)/Agression Questionnaire (AQ12) 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Impulsivity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/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Irritability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PPP VAS: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Intensity of physical and psychological pain and suicidal ideation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Glasgow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sensori-motrice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evaluation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CAPE15: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Delusional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ideas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ISI/HSI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Insomnia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/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Hypersomnia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ESS (Epworth):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sleepiness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STOP-BANG: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Sleep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apnea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DTD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Neurodevelopmental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disorders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UCLA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Loneliness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social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withdrawn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Self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evaluation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of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Negative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Symptoms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(SNS)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Negative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symptoms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Behavior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Rating Inventory of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Executive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Function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(BRIEF):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Executive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functions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Multidimensional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Fatigue Inventory (MFI-10):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Fatigue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FFQ14: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Food questionnaire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Presenteeism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presenteeism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at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work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Adult ADHD Self-Report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ADHD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DA7944-CFED-9C0E-BFBD-E192AA51C9A4}"/>
              </a:ext>
            </a:extLst>
          </p:cNvPr>
          <p:cNvSpPr/>
          <p:nvPr/>
        </p:nvSpPr>
        <p:spPr>
          <a:xfrm>
            <a:off x="176415" y="2950608"/>
            <a:ext cx="6559665" cy="966072"/>
          </a:xfrm>
          <a:prstGeom prst="rect">
            <a:avLst/>
          </a:prstGeom>
          <a:noFill/>
          <a:ln w="19050" cap="flat" cmpd="sng" algn="ctr">
            <a:solidFill>
              <a:srgbClr val="E9713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8819C5-29A4-D214-8E29-99F6258BABF0}"/>
              </a:ext>
            </a:extLst>
          </p:cNvPr>
          <p:cNvSpPr txBox="1"/>
          <p:nvPr/>
        </p:nvSpPr>
        <p:spPr>
          <a:xfrm>
            <a:off x="6912495" y="3222464"/>
            <a:ext cx="401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C00000"/>
                </a:solidFill>
                <a:latin typeface="Aptos" panose="02110004020202020204"/>
              </a:rPr>
              <a:t>Sleep</a:t>
            </a:r>
            <a:r>
              <a:rPr lang="fr-FR" b="1" dirty="0">
                <a:solidFill>
                  <a:srgbClr val="C00000"/>
                </a:solidFill>
                <a:latin typeface="Aptos" panose="02110004020202020204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Aptos" panose="02110004020202020204"/>
              </a:rPr>
              <a:t>disorders</a:t>
            </a:r>
            <a:endParaRPr lang="fr-FR" b="1" dirty="0">
              <a:solidFill>
                <a:srgbClr val="C00000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64845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6D7CF59-5B12-31F3-8358-0BC402068812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9719E3-1B41-91FF-EABC-ED0A984B009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defTabSz="1219140">
              <a:defRPr/>
            </a:pPr>
            <a:r>
              <a:rPr lang="fr-FR" kern="0" dirty="0">
                <a:solidFill>
                  <a:srgbClr val="000091"/>
                </a:solidFill>
                <a:latin typeface="Marianne"/>
                <a:cs typeface="Arial"/>
              </a:rPr>
              <a:t>01/04/2026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09E81E-D413-3643-DE30-1B6ABEF0C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 defTabSz="1219140">
              <a:defRPr/>
            </a:pPr>
            <a:endParaRPr lang="fr-FR" kern="0" dirty="0">
              <a:solidFill>
                <a:srgbClr val="000091"/>
              </a:solidFill>
              <a:latin typeface="Marianne"/>
              <a:cs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585460-9B9B-C3EA-15C4-118D07D9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40">
              <a:defRPr/>
            </a:pPr>
            <a:fld id="{733122C9-A0B9-462F-8757-0847AD287B63}" type="slidenum">
              <a:rPr lang="fr-FR" kern="0">
                <a:solidFill>
                  <a:srgbClr val="000091"/>
                </a:solidFill>
                <a:latin typeface="Marianne"/>
                <a:cs typeface="Arial"/>
              </a:rPr>
              <a:pPr defTabSz="1219140">
                <a:defRPr/>
              </a:pPr>
              <a:t>19</a:t>
            </a:fld>
            <a:endParaRPr lang="fr-FR" kern="0">
              <a:solidFill>
                <a:srgbClr val="000091"/>
              </a:solidFill>
              <a:latin typeface="Marianne"/>
              <a:cs typeface="Arial"/>
            </a:endParaRPr>
          </a:p>
        </p:txBody>
      </p:sp>
      <p:pic>
        <p:nvPicPr>
          <p:cNvPr id="2083915187" name="Image 2083915186">
            <a:extLst>
              <a:ext uri="{FF2B5EF4-FFF2-40B4-BE49-F238E27FC236}">
                <a16:creationId xmlns:a16="http://schemas.microsoft.com/office/drawing/2014/main" id="{3FD094E3-2415-8E7C-8C89-117B08809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69413" y="6457404"/>
            <a:ext cx="1606823" cy="281792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C06CEC34-68D0-F6DD-04E0-CF7AFE03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59195"/>
            <a:ext cx="4543647" cy="479999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+mn-lt"/>
              </a:rPr>
              <a:t>Focus on self-questionnaire</a:t>
            </a:r>
          </a:p>
        </p:txBody>
      </p:sp>
      <p:pic>
        <p:nvPicPr>
          <p:cNvPr id="15" name="Image 14" descr="Une image contenant Graphique, graphis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FA388718-826A-8970-9144-99BC43544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461" y="-80498"/>
            <a:ext cx="976219" cy="9762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DDAA51-6F54-A3A1-9BE9-391FC3B1B108}"/>
              </a:ext>
            </a:extLst>
          </p:cNvPr>
          <p:cNvSpPr/>
          <p:nvPr/>
        </p:nvSpPr>
        <p:spPr>
          <a:xfrm>
            <a:off x="176415" y="662393"/>
            <a:ext cx="11348948" cy="5712327"/>
          </a:xfrm>
          <a:prstGeom prst="rect">
            <a:avLst/>
          </a:prstGeom>
          <a:solidFill>
            <a:srgbClr val="FF8679">
              <a:alpha val="9804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Behavioural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Inhibition System –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Behavioural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Activation System (BIS/BAS):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Motivation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Snaith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- Hamilton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Pleasure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(SHAPS):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Anhedonia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IDS-SR30: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depressive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symptoms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Barratt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Impulsiveness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(BIS10)/Agression Questionnaire (AQ12) 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Impulsivity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/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Irritability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PPP VAS: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Intensity of physical and psychological pain and suicidal ideation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Echelle de Glasgow: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sensori-motrice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evaluation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CAPE15: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Delusional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ideas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ISI/HSI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Insomnia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/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Hypersomnia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ESS (Epworth):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sleepiness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STOP-BANG: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Sleep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apnea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DTD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Neurodevelopmental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disorders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UCLA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Loneliness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social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withdrawn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Self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evaluation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of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Negative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Symptoms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(SNS)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Negative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symptoms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Behavior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Rating Inventory of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Executive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Function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(BRIEF 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Executive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functions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Multidimensional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Fatigue Inventory (MFI-10)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Fatigue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FFQ14: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Food questionnaire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Présenteisme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presenteeism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at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work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Adult ADHD Self-Report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ADHD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4ACBE4-4643-8CBE-5950-712BF9DA7B7D}"/>
              </a:ext>
            </a:extLst>
          </p:cNvPr>
          <p:cNvSpPr/>
          <p:nvPr/>
        </p:nvSpPr>
        <p:spPr>
          <a:xfrm>
            <a:off x="176415" y="3865008"/>
            <a:ext cx="6559665" cy="341232"/>
          </a:xfrm>
          <a:prstGeom prst="rect">
            <a:avLst/>
          </a:prstGeom>
          <a:noFill/>
          <a:ln w="19050" cap="flat" cmpd="sng" algn="ctr">
            <a:solidFill>
              <a:srgbClr val="E9713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B96802C-FE84-6314-3ADB-D4E9D15E2EF1}"/>
              </a:ext>
            </a:extLst>
          </p:cNvPr>
          <p:cNvSpPr txBox="1"/>
          <p:nvPr/>
        </p:nvSpPr>
        <p:spPr>
          <a:xfrm>
            <a:off x="6862138" y="3833516"/>
            <a:ext cx="401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C00000"/>
                </a:solidFill>
                <a:latin typeface="Aptos" panose="02110004020202020204"/>
              </a:rPr>
              <a:t>Neurodevelopmental</a:t>
            </a:r>
            <a:r>
              <a:rPr lang="fr-FR" b="1" dirty="0">
                <a:solidFill>
                  <a:srgbClr val="C00000"/>
                </a:solidFill>
                <a:latin typeface="Aptos" panose="02110004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379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452BC67-B78D-5A5F-68AB-627471A3669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EC2D31D-739B-E2A1-8144-0B34035C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defTabSz="1219140">
              <a:defRPr/>
            </a:pPr>
            <a:r>
              <a:rPr lang="fr-FR" kern="0" dirty="0">
                <a:solidFill>
                  <a:srgbClr val="000091"/>
                </a:solidFill>
                <a:latin typeface="Marianne"/>
                <a:cs typeface="Arial"/>
              </a:rPr>
              <a:t>01/04/2026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F8077A-BA17-5FCE-DDC4-C5822617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 defTabSz="1219140">
              <a:defRPr/>
            </a:pPr>
            <a:endParaRPr lang="fr-FR" kern="0" dirty="0">
              <a:solidFill>
                <a:srgbClr val="000091"/>
              </a:solidFill>
              <a:latin typeface="Marianne"/>
              <a:cs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9E05CE-4999-C59F-B8FE-5B712C278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40">
              <a:defRPr/>
            </a:pPr>
            <a:fld id="{733122C9-A0B9-462F-8757-0847AD287B63}" type="slidenum">
              <a:rPr lang="fr-FR" kern="0">
                <a:solidFill>
                  <a:srgbClr val="000091"/>
                </a:solidFill>
                <a:latin typeface="Marianne"/>
                <a:cs typeface="Arial"/>
              </a:rPr>
              <a:pPr defTabSz="1219140">
                <a:defRPr/>
              </a:pPr>
              <a:t>2</a:t>
            </a:fld>
            <a:endParaRPr lang="fr-FR" kern="0">
              <a:solidFill>
                <a:srgbClr val="000091"/>
              </a:solidFill>
              <a:latin typeface="Marianne"/>
              <a:cs typeface="Arial"/>
            </a:endParaRPr>
          </a:p>
        </p:txBody>
      </p:sp>
      <p:pic>
        <p:nvPicPr>
          <p:cNvPr id="2083915187" name="Image 2083915186">
            <a:extLst>
              <a:ext uri="{FF2B5EF4-FFF2-40B4-BE49-F238E27FC236}">
                <a16:creationId xmlns:a16="http://schemas.microsoft.com/office/drawing/2014/main" id="{6D827D56-3603-06A4-522D-CC28F471F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69413" y="6457404"/>
            <a:ext cx="1606823" cy="281792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02A62618-63EB-0166-B5E3-56120ABFB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394" y="167611"/>
            <a:ext cx="4543647" cy="479999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rgbClr val="002060"/>
                </a:solidFill>
                <a:latin typeface="+mn-lt"/>
              </a:rPr>
              <a:t>French Minds </a:t>
            </a:r>
            <a:r>
              <a:rPr lang="fr-FR" dirty="0" err="1">
                <a:solidFill>
                  <a:srgbClr val="002060"/>
                </a:solidFill>
                <a:latin typeface="+mn-lt"/>
              </a:rPr>
              <a:t>Cohort</a:t>
            </a:r>
            <a:endParaRPr lang="fr-FR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5" name="Image 14" descr="Une image contenant Graphique, graphis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B96D1211-CA42-E1CF-D6B8-7398FA610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021" y="-80498"/>
            <a:ext cx="976219" cy="976219"/>
          </a:xfrm>
          <a:prstGeom prst="rect">
            <a:avLst/>
          </a:prstGeom>
        </p:spPr>
      </p:pic>
      <p:grpSp>
        <p:nvGrpSpPr>
          <p:cNvPr id="11" name="Group 59">
            <a:extLst>
              <a:ext uri="{FF2B5EF4-FFF2-40B4-BE49-F238E27FC236}">
                <a16:creationId xmlns:a16="http://schemas.microsoft.com/office/drawing/2014/main" id="{D0F56233-43E3-1D44-5F95-DB70284EF5E5}"/>
              </a:ext>
            </a:extLst>
          </p:cNvPr>
          <p:cNvGrpSpPr/>
          <p:nvPr/>
        </p:nvGrpSpPr>
        <p:grpSpPr>
          <a:xfrm>
            <a:off x="9785501" y="1465946"/>
            <a:ext cx="420586" cy="339366"/>
            <a:chOff x="-3998913" y="725488"/>
            <a:chExt cx="3776662" cy="2813051"/>
          </a:xfrm>
          <a:solidFill>
            <a:schemeClr val="bg1"/>
          </a:solidFill>
        </p:grpSpPr>
        <p:sp>
          <p:nvSpPr>
            <p:cNvPr id="12" name="Freeform 62">
              <a:extLst>
                <a:ext uri="{FF2B5EF4-FFF2-40B4-BE49-F238E27FC236}">
                  <a16:creationId xmlns:a16="http://schemas.microsoft.com/office/drawing/2014/main" id="{A5C7657F-E0A6-8C4D-9B9E-E4F593CB1D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998913" y="1206501"/>
              <a:ext cx="2381250" cy="2332038"/>
            </a:xfrm>
            <a:custGeom>
              <a:avLst/>
              <a:gdLst>
                <a:gd name="T0" fmla="*/ 0 w 633"/>
                <a:gd name="T1" fmla="*/ 620 h 620"/>
                <a:gd name="T2" fmla="*/ 48 w 633"/>
                <a:gd name="T3" fmla="*/ 620 h 620"/>
                <a:gd name="T4" fmla="*/ 169 w 633"/>
                <a:gd name="T5" fmla="*/ 467 h 620"/>
                <a:gd name="T6" fmla="*/ 291 w 633"/>
                <a:gd name="T7" fmla="*/ 620 h 620"/>
                <a:gd name="T8" fmla="*/ 294 w 633"/>
                <a:gd name="T9" fmla="*/ 620 h 620"/>
                <a:gd name="T10" fmla="*/ 339 w 633"/>
                <a:gd name="T11" fmla="*/ 620 h 620"/>
                <a:gd name="T12" fmla="*/ 342 w 633"/>
                <a:gd name="T13" fmla="*/ 620 h 620"/>
                <a:gd name="T14" fmla="*/ 464 w 633"/>
                <a:gd name="T15" fmla="*/ 467 h 620"/>
                <a:gd name="T16" fmla="*/ 585 w 633"/>
                <a:gd name="T17" fmla="*/ 620 h 620"/>
                <a:gd name="T18" fmla="*/ 633 w 633"/>
                <a:gd name="T19" fmla="*/ 620 h 620"/>
                <a:gd name="T20" fmla="*/ 536 w 633"/>
                <a:gd name="T21" fmla="*/ 436 h 620"/>
                <a:gd name="T22" fmla="*/ 574 w 633"/>
                <a:gd name="T23" fmla="*/ 354 h 620"/>
                <a:gd name="T24" fmla="*/ 464 w 633"/>
                <a:gd name="T25" fmla="*/ 244 h 620"/>
                <a:gd name="T26" fmla="*/ 449 w 633"/>
                <a:gd name="T27" fmla="*/ 245 h 620"/>
                <a:gd name="T28" fmla="*/ 389 w 633"/>
                <a:gd name="T29" fmla="*/ 193 h 620"/>
                <a:gd name="T30" fmla="*/ 427 w 633"/>
                <a:gd name="T31" fmla="*/ 111 h 620"/>
                <a:gd name="T32" fmla="*/ 316 w 633"/>
                <a:gd name="T33" fmla="*/ 0 h 620"/>
                <a:gd name="T34" fmla="*/ 206 w 633"/>
                <a:gd name="T35" fmla="*/ 111 h 620"/>
                <a:gd name="T36" fmla="*/ 244 w 633"/>
                <a:gd name="T37" fmla="*/ 193 h 620"/>
                <a:gd name="T38" fmla="*/ 184 w 633"/>
                <a:gd name="T39" fmla="*/ 245 h 620"/>
                <a:gd name="T40" fmla="*/ 169 w 633"/>
                <a:gd name="T41" fmla="*/ 244 h 620"/>
                <a:gd name="T42" fmla="*/ 59 w 633"/>
                <a:gd name="T43" fmla="*/ 354 h 620"/>
                <a:gd name="T44" fmla="*/ 97 w 633"/>
                <a:gd name="T45" fmla="*/ 436 h 620"/>
                <a:gd name="T46" fmla="*/ 0 w 633"/>
                <a:gd name="T47" fmla="*/ 620 h 620"/>
                <a:gd name="T48" fmla="*/ 526 w 633"/>
                <a:gd name="T49" fmla="*/ 354 h 620"/>
                <a:gd name="T50" fmla="*/ 464 w 633"/>
                <a:gd name="T51" fmla="*/ 416 h 620"/>
                <a:gd name="T52" fmla="*/ 401 w 633"/>
                <a:gd name="T53" fmla="*/ 354 h 620"/>
                <a:gd name="T54" fmla="*/ 464 w 633"/>
                <a:gd name="T55" fmla="*/ 292 h 620"/>
                <a:gd name="T56" fmla="*/ 526 w 633"/>
                <a:gd name="T57" fmla="*/ 354 h 620"/>
                <a:gd name="T58" fmla="*/ 316 w 633"/>
                <a:gd name="T59" fmla="*/ 48 h 620"/>
                <a:gd name="T60" fmla="*/ 379 w 633"/>
                <a:gd name="T61" fmla="*/ 111 h 620"/>
                <a:gd name="T62" fmla="*/ 316 w 633"/>
                <a:gd name="T63" fmla="*/ 173 h 620"/>
                <a:gd name="T64" fmla="*/ 254 w 633"/>
                <a:gd name="T65" fmla="*/ 111 h 620"/>
                <a:gd name="T66" fmla="*/ 316 w 633"/>
                <a:gd name="T67" fmla="*/ 48 h 620"/>
                <a:gd name="T68" fmla="*/ 316 w 633"/>
                <a:gd name="T69" fmla="*/ 224 h 620"/>
                <a:gd name="T70" fmla="*/ 402 w 633"/>
                <a:gd name="T71" fmla="*/ 263 h 620"/>
                <a:gd name="T72" fmla="*/ 353 w 633"/>
                <a:gd name="T73" fmla="*/ 354 h 620"/>
                <a:gd name="T74" fmla="*/ 391 w 633"/>
                <a:gd name="T75" fmla="*/ 436 h 620"/>
                <a:gd name="T76" fmla="*/ 316 w 633"/>
                <a:gd name="T77" fmla="*/ 513 h 620"/>
                <a:gd name="T78" fmla="*/ 242 w 633"/>
                <a:gd name="T79" fmla="*/ 436 h 620"/>
                <a:gd name="T80" fmla="*/ 279 w 633"/>
                <a:gd name="T81" fmla="*/ 354 h 620"/>
                <a:gd name="T82" fmla="*/ 231 w 633"/>
                <a:gd name="T83" fmla="*/ 263 h 620"/>
                <a:gd name="T84" fmla="*/ 316 w 633"/>
                <a:gd name="T85" fmla="*/ 224 h 620"/>
                <a:gd name="T86" fmla="*/ 169 w 633"/>
                <a:gd name="T87" fmla="*/ 292 h 620"/>
                <a:gd name="T88" fmla="*/ 231 w 633"/>
                <a:gd name="T89" fmla="*/ 354 h 620"/>
                <a:gd name="T90" fmla="*/ 169 w 633"/>
                <a:gd name="T91" fmla="*/ 416 h 620"/>
                <a:gd name="T92" fmla="*/ 107 w 633"/>
                <a:gd name="T93" fmla="*/ 354 h 620"/>
                <a:gd name="T94" fmla="*/ 169 w 633"/>
                <a:gd name="T95" fmla="*/ 29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20">
                  <a:moveTo>
                    <a:pt x="0" y="620"/>
                  </a:moveTo>
                  <a:cubicBezTo>
                    <a:pt x="48" y="620"/>
                    <a:pt x="48" y="620"/>
                    <a:pt x="48" y="620"/>
                  </a:cubicBezTo>
                  <a:cubicBezTo>
                    <a:pt x="48" y="528"/>
                    <a:pt x="97" y="467"/>
                    <a:pt x="169" y="467"/>
                  </a:cubicBezTo>
                  <a:cubicBezTo>
                    <a:pt x="242" y="467"/>
                    <a:pt x="291" y="528"/>
                    <a:pt x="291" y="620"/>
                  </a:cubicBezTo>
                  <a:cubicBezTo>
                    <a:pt x="294" y="620"/>
                    <a:pt x="294" y="620"/>
                    <a:pt x="294" y="620"/>
                  </a:cubicBezTo>
                  <a:cubicBezTo>
                    <a:pt x="339" y="620"/>
                    <a:pt x="339" y="620"/>
                    <a:pt x="339" y="620"/>
                  </a:cubicBezTo>
                  <a:cubicBezTo>
                    <a:pt x="342" y="620"/>
                    <a:pt x="342" y="620"/>
                    <a:pt x="342" y="620"/>
                  </a:cubicBezTo>
                  <a:cubicBezTo>
                    <a:pt x="342" y="528"/>
                    <a:pt x="391" y="467"/>
                    <a:pt x="464" y="467"/>
                  </a:cubicBezTo>
                  <a:cubicBezTo>
                    <a:pt x="536" y="467"/>
                    <a:pt x="585" y="528"/>
                    <a:pt x="585" y="620"/>
                  </a:cubicBezTo>
                  <a:cubicBezTo>
                    <a:pt x="633" y="620"/>
                    <a:pt x="633" y="620"/>
                    <a:pt x="633" y="620"/>
                  </a:cubicBezTo>
                  <a:cubicBezTo>
                    <a:pt x="633" y="523"/>
                    <a:pt x="590" y="464"/>
                    <a:pt x="536" y="436"/>
                  </a:cubicBezTo>
                  <a:cubicBezTo>
                    <a:pt x="559" y="416"/>
                    <a:pt x="574" y="387"/>
                    <a:pt x="574" y="354"/>
                  </a:cubicBezTo>
                  <a:cubicBezTo>
                    <a:pt x="574" y="293"/>
                    <a:pt x="524" y="244"/>
                    <a:pt x="464" y="244"/>
                  </a:cubicBezTo>
                  <a:cubicBezTo>
                    <a:pt x="458" y="244"/>
                    <a:pt x="454" y="244"/>
                    <a:pt x="449" y="245"/>
                  </a:cubicBezTo>
                  <a:cubicBezTo>
                    <a:pt x="432" y="222"/>
                    <a:pt x="412" y="204"/>
                    <a:pt x="389" y="193"/>
                  </a:cubicBezTo>
                  <a:cubicBezTo>
                    <a:pt x="412" y="173"/>
                    <a:pt x="427" y="143"/>
                    <a:pt x="427" y="111"/>
                  </a:cubicBezTo>
                  <a:cubicBezTo>
                    <a:pt x="427" y="50"/>
                    <a:pt x="377" y="0"/>
                    <a:pt x="316" y="0"/>
                  </a:cubicBezTo>
                  <a:cubicBezTo>
                    <a:pt x="256" y="0"/>
                    <a:pt x="206" y="50"/>
                    <a:pt x="206" y="111"/>
                  </a:cubicBezTo>
                  <a:cubicBezTo>
                    <a:pt x="206" y="143"/>
                    <a:pt x="221" y="173"/>
                    <a:pt x="244" y="193"/>
                  </a:cubicBezTo>
                  <a:cubicBezTo>
                    <a:pt x="221" y="204"/>
                    <a:pt x="201" y="222"/>
                    <a:pt x="184" y="245"/>
                  </a:cubicBezTo>
                  <a:cubicBezTo>
                    <a:pt x="179" y="244"/>
                    <a:pt x="174" y="244"/>
                    <a:pt x="169" y="244"/>
                  </a:cubicBezTo>
                  <a:cubicBezTo>
                    <a:pt x="109" y="244"/>
                    <a:pt x="59" y="293"/>
                    <a:pt x="59" y="354"/>
                  </a:cubicBezTo>
                  <a:cubicBezTo>
                    <a:pt x="59" y="387"/>
                    <a:pt x="74" y="416"/>
                    <a:pt x="97" y="436"/>
                  </a:cubicBezTo>
                  <a:cubicBezTo>
                    <a:pt x="43" y="464"/>
                    <a:pt x="0" y="523"/>
                    <a:pt x="0" y="620"/>
                  </a:cubicBezTo>
                  <a:close/>
                  <a:moveTo>
                    <a:pt x="526" y="354"/>
                  </a:moveTo>
                  <a:cubicBezTo>
                    <a:pt x="526" y="388"/>
                    <a:pt x="498" y="416"/>
                    <a:pt x="464" y="416"/>
                  </a:cubicBezTo>
                  <a:cubicBezTo>
                    <a:pt x="429" y="416"/>
                    <a:pt x="401" y="388"/>
                    <a:pt x="401" y="354"/>
                  </a:cubicBezTo>
                  <a:cubicBezTo>
                    <a:pt x="401" y="319"/>
                    <a:pt x="429" y="292"/>
                    <a:pt x="464" y="292"/>
                  </a:cubicBezTo>
                  <a:cubicBezTo>
                    <a:pt x="498" y="292"/>
                    <a:pt x="526" y="319"/>
                    <a:pt x="526" y="354"/>
                  </a:cubicBezTo>
                  <a:close/>
                  <a:moveTo>
                    <a:pt x="316" y="48"/>
                  </a:moveTo>
                  <a:cubicBezTo>
                    <a:pt x="351" y="48"/>
                    <a:pt x="379" y="76"/>
                    <a:pt x="379" y="111"/>
                  </a:cubicBezTo>
                  <a:cubicBezTo>
                    <a:pt x="379" y="145"/>
                    <a:pt x="351" y="173"/>
                    <a:pt x="316" y="173"/>
                  </a:cubicBezTo>
                  <a:cubicBezTo>
                    <a:pt x="282" y="173"/>
                    <a:pt x="254" y="145"/>
                    <a:pt x="254" y="111"/>
                  </a:cubicBezTo>
                  <a:cubicBezTo>
                    <a:pt x="254" y="76"/>
                    <a:pt x="282" y="48"/>
                    <a:pt x="316" y="48"/>
                  </a:cubicBezTo>
                  <a:close/>
                  <a:moveTo>
                    <a:pt x="316" y="224"/>
                  </a:moveTo>
                  <a:cubicBezTo>
                    <a:pt x="351" y="224"/>
                    <a:pt x="381" y="238"/>
                    <a:pt x="402" y="263"/>
                  </a:cubicBezTo>
                  <a:cubicBezTo>
                    <a:pt x="373" y="282"/>
                    <a:pt x="353" y="316"/>
                    <a:pt x="353" y="354"/>
                  </a:cubicBezTo>
                  <a:cubicBezTo>
                    <a:pt x="353" y="387"/>
                    <a:pt x="368" y="416"/>
                    <a:pt x="391" y="436"/>
                  </a:cubicBezTo>
                  <a:cubicBezTo>
                    <a:pt x="361" y="452"/>
                    <a:pt x="334" y="477"/>
                    <a:pt x="316" y="513"/>
                  </a:cubicBezTo>
                  <a:cubicBezTo>
                    <a:pt x="299" y="477"/>
                    <a:pt x="272" y="452"/>
                    <a:pt x="242" y="436"/>
                  </a:cubicBezTo>
                  <a:cubicBezTo>
                    <a:pt x="265" y="416"/>
                    <a:pt x="279" y="387"/>
                    <a:pt x="279" y="354"/>
                  </a:cubicBezTo>
                  <a:cubicBezTo>
                    <a:pt x="279" y="316"/>
                    <a:pt x="260" y="282"/>
                    <a:pt x="231" y="263"/>
                  </a:cubicBezTo>
                  <a:cubicBezTo>
                    <a:pt x="252" y="238"/>
                    <a:pt x="282" y="224"/>
                    <a:pt x="316" y="224"/>
                  </a:cubicBezTo>
                  <a:close/>
                  <a:moveTo>
                    <a:pt x="169" y="292"/>
                  </a:moveTo>
                  <a:cubicBezTo>
                    <a:pt x="204" y="292"/>
                    <a:pt x="231" y="319"/>
                    <a:pt x="231" y="354"/>
                  </a:cubicBezTo>
                  <a:cubicBezTo>
                    <a:pt x="231" y="388"/>
                    <a:pt x="204" y="416"/>
                    <a:pt x="169" y="416"/>
                  </a:cubicBezTo>
                  <a:cubicBezTo>
                    <a:pt x="135" y="416"/>
                    <a:pt x="107" y="388"/>
                    <a:pt x="107" y="354"/>
                  </a:cubicBezTo>
                  <a:cubicBezTo>
                    <a:pt x="107" y="319"/>
                    <a:pt x="135" y="292"/>
                    <a:pt x="169" y="2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rtl="0">
                <a:defRPr/>
              </a:pPr>
              <a:endParaRPr lang="en-US" sz="1350" kern="1200" dirty="0">
                <a:solidFill>
                  <a:srgbClr val="2B3A42"/>
                </a:solidFill>
                <a:latin typeface="Arial" panose="020B0604020202020204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23F2D5D-B54F-0438-DACA-AE50AB3341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60601" y="725488"/>
              <a:ext cx="2038350" cy="2012950"/>
            </a:xfrm>
            <a:custGeom>
              <a:avLst/>
              <a:gdLst>
                <a:gd name="T0" fmla="*/ 525 w 542"/>
                <a:gd name="T1" fmla="*/ 440 h 535"/>
                <a:gd name="T2" fmla="*/ 370 w 542"/>
                <a:gd name="T3" fmla="*/ 285 h 535"/>
                <a:gd name="T4" fmla="*/ 391 w 542"/>
                <a:gd name="T5" fmla="*/ 196 h 535"/>
                <a:gd name="T6" fmla="*/ 334 w 542"/>
                <a:gd name="T7" fmla="*/ 58 h 535"/>
                <a:gd name="T8" fmla="*/ 196 w 542"/>
                <a:gd name="T9" fmla="*/ 0 h 535"/>
                <a:gd name="T10" fmla="*/ 58 w 542"/>
                <a:gd name="T11" fmla="*/ 58 h 535"/>
                <a:gd name="T12" fmla="*/ 0 w 542"/>
                <a:gd name="T13" fmla="*/ 196 h 535"/>
                <a:gd name="T14" fmla="*/ 58 w 542"/>
                <a:gd name="T15" fmla="*/ 334 h 535"/>
                <a:gd name="T16" fmla="*/ 196 w 542"/>
                <a:gd name="T17" fmla="*/ 391 h 535"/>
                <a:gd name="T18" fmla="*/ 285 w 542"/>
                <a:gd name="T19" fmla="*/ 370 h 535"/>
                <a:gd name="T20" fmla="*/ 440 w 542"/>
                <a:gd name="T21" fmla="*/ 526 h 535"/>
                <a:gd name="T22" fmla="*/ 464 w 542"/>
                <a:gd name="T23" fmla="*/ 535 h 535"/>
                <a:gd name="T24" fmla="*/ 464 w 542"/>
                <a:gd name="T25" fmla="*/ 535 h 535"/>
                <a:gd name="T26" fmla="*/ 511 w 542"/>
                <a:gd name="T27" fmla="*/ 511 h 535"/>
                <a:gd name="T28" fmla="*/ 525 w 542"/>
                <a:gd name="T29" fmla="*/ 440 h 535"/>
                <a:gd name="T30" fmla="*/ 196 w 542"/>
                <a:gd name="T31" fmla="*/ 343 h 535"/>
                <a:gd name="T32" fmla="*/ 91 w 542"/>
                <a:gd name="T33" fmla="*/ 300 h 535"/>
                <a:gd name="T34" fmla="*/ 91 w 542"/>
                <a:gd name="T35" fmla="*/ 300 h 535"/>
                <a:gd name="T36" fmla="*/ 48 w 542"/>
                <a:gd name="T37" fmla="*/ 196 h 535"/>
                <a:gd name="T38" fmla="*/ 91 w 542"/>
                <a:gd name="T39" fmla="*/ 92 h 535"/>
                <a:gd name="T40" fmla="*/ 196 w 542"/>
                <a:gd name="T41" fmla="*/ 48 h 535"/>
                <a:gd name="T42" fmla="*/ 300 w 542"/>
                <a:gd name="T43" fmla="*/ 92 h 535"/>
                <a:gd name="T44" fmla="*/ 343 w 542"/>
                <a:gd name="T45" fmla="*/ 196 h 535"/>
                <a:gd name="T46" fmla="*/ 300 w 542"/>
                <a:gd name="T47" fmla="*/ 300 h 535"/>
                <a:gd name="T48" fmla="*/ 196 w 542"/>
                <a:gd name="T49" fmla="*/ 343 h 535"/>
                <a:gd name="T50" fmla="*/ 356 w 542"/>
                <a:gd name="T51" fmla="*/ 356 h 535"/>
                <a:gd name="T52" fmla="*/ 347 w 542"/>
                <a:gd name="T53" fmla="*/ 364 h 535"/>
                <a:gd name="T54" fmla="*/ 325 w 542"/>
                <a:gd name="T55" fmla="*/ 342 h 535"/>
                <a:gd name="T56" fmla="*/ 334 w 542"/>
                <a:gd name="T57" fmla="*/ 334 h 535"/>
                <a:gd name="T58" fmla="*/ 342 w 542"/>
                <a:gd name="T59" fmla="*/ 325 h 535"/>
                <a:gd name="T60" fmla="*/ 364 w 542"/>
                <a:gd name="T61" fmla="*/ 347 h 535"/>
                <a:gd name="T62" fmla="*/ 356 w 542"/>
                <a:gd name="T63" fmla="*/ 356 h 535"/>
                <a:gd name="T64" fmla="*/ 477 w 542"/>
                <a:gd name="T65" fmla="*/ 477 h 535"/>
                <a:gd name="T66" fmla="*/ 468 w 542"/>
                <a:gd name="T67" fmla="*/ 485 h 535"/>
                <a:gd name="T68" fmla="*/ 381 w 542"/>
                <a:gd name="T69" fmla="*/ 398 h 535"/>
                <a:gd name="T70" fmla="*/ 390 w 542"/>
                <a:gd name="T71" fmla="*/ 390 h 535"/>
                <a:gd name="T72" fmla="*/ 398 w 542"/>
                <a:gd name="T73" fmla="*/ 381 h 535"/>
                <a:gd name="T74" fmla="*/ 485 w 542"/>
                <a:gd name="T75" fmla="*/ 468 h 535"/>
                <a:gd name="T76" fmla="*/ 477 w 542"/>
                <a:gd name="T77" fmla="*/ 477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2" h="535">
                  <a:moveTo>
                    <a:pt x="525" y="440"/>
                  </a:moveTo>
                  <a:cubicBezTo>
                    <a:pt x="370" y="285"/>
                    <a:pt x="370" y="285"/>
                    <a:pt x="370" y="285"/>
                  </a:cubicBezTo>
                  <a:cubicBezTo>
                    <a:pt x="384" y="258"/>
                    <a:pt x="391" y="227"/>
                    <a:pt x="391" y="196"/>
                  </a:cubicBezTo>
                  <a:cubicBezTo>
                    <a:pt x="391" y="144"/>
                    <a:pt x="371" y="95"/>
                    <a:pt x="334" y="58"/>
                  </a:cubicBezTo>
                  <a:cubicBezTo>
                    <a:pt x="297" y="21"/>
                    <a:pt x="248" y="0"/>
                    <a:pt x="196" y="0"/>
                  </a:cubicBezTo>
                  <a:cubicBezTo>
                    <a:pt x="144" y="0"/>
                    <a:pt x="94" y="21"/>
                    <a:pt x="58" y="58"/>
                  </a:cubicBezTo>
                  <a:cubicBezTo>
                    <a:pt x="21" y="95"/>
                    <a:pt x="0" y="144"/>
                    <a:pt x="0" y="196"/>
                  </a:cubicBezTo>
                  <a:cubicBezTo>
                    <a:pt x="0" y="248"/>
                    <a:pt x="21" y="297"/>
                    <a:pt x="58" y="334"/>
                  </a:cubicBezTo>
                  <a:cubicBezTo>
                    <a:pt x="94" y="371"/>
                    <a:pt x="144" y="391"/>
                    <a:pt x="196" y="391"/>
                  </a:cubicBezTo>
                  <a:cubicBezTo>
                    <a:pt x="227" y="391"/>
                    <a:pt x="258" y="384"/>
                    <a:pt x="285" y="370"/>
                  </a:cubicBezTo>
                  <a:cubicBezTo>
                    <a:pt x="440" y="526"/>
                    <a:pt x="440" y="526"/>
                    <a:pt x="440" y="526"/>
                  </a:cubicBezTo>
                  <a:cubicBezTo>
                    <a:pt x="446" y="532"/>
                    <a:pt x="455" y="535"/>
                    <a:pt x="464" y="535"/>
                  </a:cubicBezTo>
                  <a:cubicBezTo>
                    <a:pt x="464" y="535"/>
                    <a:pt x="464" y="535"/>
                    <a:pt x="464" y="535"/>
                  </a:cubicBezTo>
                  <a:cubicBezTo>
                    <a:pt x="479" y="535"/>
                    <a:pt x="496" y="526"/>
                    <a:pt x="511" y="511"/>
                  </a:cubicBezTo>
                  <a:cubicBezTo>
                    <a:pt x="536" y="486"/>
                    <a:pt x="542" y="457"/>
                    <a:pt x="525" y="440"/>
                  </a:cubicBezTo>
                  <a:close/>
                  <a:moveTo>
                    <a:pt x="196" y="343"/>
                  </a:moveTo>
                  <a:cubicBezTo>
                    <a:pt x="156" y="343"/>
                    <a:pt x="119" y="328"/>
                    <a:pt x="91" y="300"/>
                  </a:cubicBezTo>
                  <a:cubicBezTo>
                    <a:pt x="91" y="300"/>
                    <a:pt x="91" y="300"/>
                    <a:pt x="91" y="300"/>
                  </a:cubicBezTo>
                  <a:cubicBezTo>
                    <a:pt x="64" y="272"/>
                    <a:pt x="48" y="235"/>
                    <a:pt x="48" y="196"/>
                  </a:cubicBezTo>
                  <a:cubicBezTo>
                    <a:pt x="48" y="156"/>
                    <a:pt x="64" y="119"/>
                    <a:pt x="91" y="92"/>
                  </a:cubicBezTo>
                  <a:cubicBezTo>
                    <a:pt x="119" y="64"/>
                    <a:pt x="156" y="48"/>
                    <a:pt x="196" y="48"/>
                  </a:cubicBezTo>
                  <a:cubicBezTo>
                    <a:pt x="235" y="48"/>
                    <a:pt x="272" y="64"/>
                    <a:pt x="300" y="92"/>
                  </a:cubicBezTo>
                  <a:cubicBezTo>
                    <a:pt x="328" y="119"/>
                    <a:pt x="343" y="156"/>
                    <a:pt x="343" y="196"/>
                  </a:cubicBezTo>
                  <a:cubicBezTo>
                    <a:pt x="343" y="235"/>
                    <a:pt x="328" y="272"/>
                    <a:pt x="300" y="300"/>
                  </a:cubicBezTo>
                  <a:cubicBezTo>
                    <a:pt x="272" y="328"/>
                    <a:pt x="235" y="343"/>
                    <a:pt x="196" y="343"/>
                  </a:cubicBezTo>
                  <a:close/>
                  <a:moveTo>
                    <a:pt x="356" y="356"/>
                  </a:moveTo>
                  <a:cubicBezTo>
                    <a:pt x="352" y="360"/>
                    <a:pt x="349" y="362"/>
                    <a:pt x="347" y="364"/>
                  </a:cubicBezTo>
                  <a:cubicBezTo>
                    <a:pt x="325" y="342"/>
                    <a:pt x="325" y="342"/>
                    <a:pt x="325" y="342"/>
                  </a:cubicBezTo>
                  <a:cubicBezTo>
                    <a:pt x="328" y="340"/>
                    <a:pt x="331" y="337"/>
                    <a:pt x="334" y="334"/>
                  </a:cubicBezTo>
                  <a:cubicBezTo>
                    <a:pt x="337" y="331"/>
                    <a:pt x="340" y="328"/>
                    <a:pt x="342" y="325"/>
                  </a:cubicBezTo>
                  <a:cubicBezTo>
                    <a:pt x="364" y="347"/>
                    <a:pt x="364" y="347"/>
                    <a:pt x="364" y="347"/>
                  </a:cubicBezTo>
                  <a:cubicBezTo>
                    <a:pt x="362" y="349"/>
                    <a:pt x="359" y="353"/>
                    <a:pt x="356" y="356"/>
                  </a:cubicBezTo>
                  <a:close/>
                  <a:moveTo>
                    <a:pt x="477" y="477"/>
                  </a:moveTo>
                  <a:cubicBezTo>
                    <a:pt x="474" y="481"/>
                    <a:pt x="470" y="483"/>
                    <a:pt x="468" y="485"/>
                  </a:cubicBezTo>
                  <a:cubicBezTo>
                    <a:pt x="381" y="398"/>
                    <a:pt x="381" y="398"/>
                    <a:pt x="381" y="398"/>
                  </a:cubicBezTo>
                  <a:cubicBezTo>
                    <a:pt x="384" y="395"/>
                    <a:pt x="387" y="392"/>
                    <a:pt x="390" y="390"/>
                  </a:cubicBezTo>
                  <a:cubicBezTo>
                    <a:pt x="393" y="387"/>
                    <a:pt x="396" y="384"/>
                    <a:pt x="398" y="381"/>
                  </a:cubicBezTo>
                  <a:cubicBezTo>
                    <a:pt x="485" y="468"/>
                    <a:pt x="485" y="468"/>
                    <a:pt x="485" y="468"/>
                  </a:cubicBezTo>
                  <a:cubicBezTo>
                    <a:pt x="483" y="470"/>
                    <a:pt x="481" y="474"/>
                    <a:pt x="477" y="4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rtl="0">
                <a:defRPr/>
              </a:pPr>
              <a:endParaRPr lang="en-US" sz="1350" kern="1200" dirty="0">
                <a:solidFill>
                  <a:srgbClr val="2B3A42"/>
                </a:solidFill>
                <a:latin typeface="Arial" panose="020B0604020202020204"/>
              </a:endParaRP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2933EC83-A8F1-C6A4-28DB-398610735797}"/>
              </a:ext>
            </a:extLst>
          </p:cNvPr>
          <p:cNvSpPr txBox="1"/>
          <p:nvPr/>
        </p:nvSpPr>
        <p:spPr>
          <a:xfrm>
            <a:off x="182880" y="1388748"/>
            <a:ext cx="11600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French Minds: </a:t>
            </a:r>
            <a:r>
              <a:rPr lang="fr-FR" sz="2400" dirty="0"/>
              <a:t>Cohorte nationale, multimodale et longitudinale de 2500 personnes vivants avec un trouble psychiatrique et 500 témoins </a:t>
            </a:r>
            <a:endParaRPr lang="fr-FR" sz="20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E59F366-A6D3-AA8C-1916-2F27D1D2D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196" y="2234449"/>
            <a:ext cx="5106464" cy="41978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289560-60AF-8AF6-827A-31D9C72CF8A1}"/>
              </a:ext>
            </a:extLst>
          </p:cNvPr>
          <p:cNvSpPr/>
          <p:nvPr/>
        </p:nvSpPr>
        <p:spPr>
          <a:xfrm>
            <a:off x="95848" y="3050588"/>
            <a:ext cx="3207936" cy="28678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 rtl="0">
              <a:defRPr/>
            </a:pPr>
            <a:r>
              <a:rPr lang="en-US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Etude </a:t>
            </a:r>
            <a:r>
              <a:rPr lang="fr-FR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multicentrique</a:t>
            </a:r>
          </a:p>
          <a:p>
            <a:pPr algn="ctr" defTabSz="685800" rtl="0">
              <a:defRPr/>
            </a:pPr>
            <a:endParaRPr lang="fr-FR" sz="900" kern="1200" dirty="0">
              <a:solidFill>
                <a:schemeClr val="accent1"/>
              </a:solidFill>
              <a:latin typeface="Arial" panose="020B0604020202020204"/>
            </a:endParaRPr>
          </a:p>
          <a:p>
            <a:pPr algn="ctr" defTabSz="685800" rtl="0">
              <a:defRPr/>
            </a:pPr>
            <a:r>
              <a:rPr lang="fr-FR" sz="1400" b="1" kern="1200" dirty="0">
                <a:solidFill>
                  <a:srgbClr val="5C41B2"/>
                </a:solidFill>
                <a:latin typeface="Arial" panose="020B0604020202020204"/>
              </a:rPr>
              <a:t>33 centres</a:t>
            </a:r>
            <a:r>
              <a:rPr lang="fr-FR" sz="1400" kern="1200" dirty="0">
                <a:solidFill>
                  <a:srgbClr val="5C41B2"/>
                </a:solidFill>
                <a:latin typeface="Arial" panose="020B0604020202020204"/>
              </a:rPr>
              <a:t> en France métropolitaine -</a:t>
            </a:r>
          </a:p>
          <a:p>
            <a:pPr algn="ctr" defTabSz="685800" rtl="0">
              <a:defRPr/>
            </a:pPr>
            <a:r>
              <a:rPr lang="fr-FR" sz="1400" kern="1200" dirty="0">
                <a:solidFill>
                  <a:srgbClr val="5C41B2"/>
                </a:solidFill>
                <a:latin typeface="Arial" panose="020B0604020202020204"/>
              </a:rPr>
              <a:t>Réseau national de centres experts pour les maladies mentales (Centres experts </a:t>
            </a:r>
            <a:r>
              <a:rPr lang="fr-FR" sz="1400" kern="1200" dirty="0" err="1">
                <a:solidFill>
                  <a:srgbClr val="5C41B2"/>
                </a:solidFill>
                <a:latin typeface="Arial" panose="020B0604020202020204"/>
              </a:rPr>
              <a:t>FondaMental</a:t>
            </a:r>
            <a:r>
              <a:rPr lang="fr-FR" sz="1400" kern="1200" dirty="0">
                <a:solidFill>
                  <a:srgbClr val="5C41B2"/>
                </a:solidFill>
                <a:latin typeface="Arial" panose="020B0604020202020204"/>
              </a:rPr>
              <a:t> – Centre Premiers épisodes psychotiques)</a:t>
            </a:r>
          </a:p>
          <a:p>
            <a:pPr algn="ctr" defTabSz="685800" rtl="0">
              <a:defRPr/>
            </a:pPr>
            <a:endParaRPr lang="fr-FR" sz="900" kern="1200" dirty="0">
              <a:solidFill>
                <a:srgbClr val="5C41B2"/>
              </a:solidFill>
              <a:latin typeface="Arial" panose="020B0604020202020204"/>
            </a:endParaRPr>
          </a:p>
          <a:p>
            <a:pPr defTabSz="685800" rtl="0">
              <a:defRPr/>
            </a:pPr>
            <a:r>
              <a:rPr lang="fr-FR" sz="1400" kern="1200" dirty="0">
                <a:solidFill>
                  <a:srgbClr val="5C41B2"/>
                </a:solidFill>
                <a:latin typeface="Arial" panose="020B0604020202020204"/>
              </a:rPr>
              <a:t>En moyenne:</a:t>
            </a:r>
          </a:p>
          <a:p>
            <a:pPr algn="ctr" defTabSz="685800" rtl="0">
              <a:defRPr/>
            </a:pPr>
            <a:r>
              <a:rPr lang="fr-FR" sz="1400" kern="1200" dirty="0">
                <a:solidFill>
                  <a:srgbClr val="5C41B2"/>
                </a:solidFill>
                <a:latin typeface="Arial" panose="020B0604020202020204"/>
              </a:rPr>
              <a:t>~75 patients/centre</a:t>
            </a:r>
          </a:p>
          <a:p>
            <a:pPr algn="ctr" defTabSz="685800" rtl="0">
              <a:defRPr/>
            </a:pPr>
            <a:endParaRPr lang="fr-FR" sz="1400" kern="1200" dirty="0">
              <a:solidFill>
                <a:srgbClr val="5C41B2"/>
              </a:solidFill>
              <a:latin typeface="Arial" panose="020B0604020202020204"/>
            </a:endParaRPr>
          </a:p>
          <a:p>
            <a:pPr algn="ctr" defTabSz="685800" rtl="0">
              <a:defRPr/>
            </a:pPr>
            <a:r>
              <a:rPr lang="fr-FR" sz="1400" kern="1200" dirty="0">
                <a:solidFill>
                  <a:srgbClr val="5C41B2"/>
                </a:solidFill>
                <a:latin typeface="Arial" panose="020B0604020202020204"/>
              </a:rPr>
              <a:t>+ </a:t>
            </a:r>
            <a:r>
              <a:rPr lang="fr-FR" sz="1400" b="1" kern="1200" dirty="0">
                <a:solidFill>
                  <a:srgbClr val="5C41B2"/>
                </a:solidFill>
                <a:latin typeface="Arial" panose="020B0604020202020204"/>
              </a:rPr>
              <a:t>4 CIC </a:t>
            </a:r>
            <a:r>
              <a:rPr lang="fr-FR" sz="1400" kern="1200" dirty="0">
                <a:solidFill>
                  <a:srgbClr val="5C41B2"/>
                </a:solidFill>
                <a:latin typeface="Arial" panose="020B0604020202020204"/>
              </a:rPr>
              <a:t>coordinateurs pour les témoins: Créteil, Besançon, Lille, Tours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E93A6A6-38E5-EC46-42E7-40C14BE7B7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6276" y="2234448"/>
            <a:ext cx="577970" cy="577970"/>
          </a:xfrm>
          <a:prstGeom prst="rect">
            <a:avLst/>
          </a:prstGeom>
        </p:spPr>
      </p:pic>
      <p:sp>
        <p:nvSpPr>
          <p:cNvPr id="16" name="Oval 40">
            <a:extLst>
              <a:ext uri="{FF2B5EF4-FFF2-40B4-BE49-F238E27FC236}">
                <a16:creationId xmlns:a16="http://schemas.microsoft.com/office/drawing/2014/main" id="{EEBD4895-B753-7CD7-5B69-E1B7237E4915}"/>
              </a:ext>
            </a:extLst>
          </p:cNvPr>
          <p:cNvSpPr/>
          <p:nvPr/>
        </p:nvSpPr>
        <p:spPr>
          <a:xfrm>
            <a:off x="10145029" y="2462611"/>
            <a:ext cx="613011" cy="5932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>
              <a:defRPr/>
            </a:pPr>
            <a:endParaRPr lang="en-US" sz="1350" kern="12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01DFE9-EA91-183B-3753-3E294D59E371}"/>
              </a:ext>
            </a:extLst>
          </p:cNvPr>
          <p:cNvSpPr/>
          <p:nvPr/>
        </p:nvSpPr>
        <p:spPr>
          <a:xfrm>
            <a:off x="9109710" y="3113106"/>
            <a:ext cx="2979419" cy="88400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 rtl="0">
              <a:defRPr/>
            </a:pPr>
            <a:r>
              <a:rPr lang="fr-FR" sz="1200" b="1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RIPH 1</a:t>
            </a:r>
          </a:p>
          <a:p>
            <a:pPr algn="ctr" defTabSz="685800" rtl="0">
              <a:defRPr/>
            </a:pPr>
            <a:r>
              <a:rPr lang="fr-FR" sz="1400" b="1" kern="1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Catégorie 1 </a:t>
            </a:r>
            <a:r>
              <a:rPr lang="fr-FR" sz="1400" kern="1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 la loi Jardé en raison du nombre d'interventions réalisées spécifiquement pour la recherche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46FB95-66F6-32EE-ACDB-53575A250C4C}"/>
              </a:ext>
            </a:extLst>
          </p:cNvPr>
          <p:cNvSpPr/>
          <p:nvPr/>
        </p:nvSpPr>
        <p:spPr>
          <a:xfrm>
            <a:off x="9109710" y="4912741"/>
            <a:ext cx="2956559" cy="71462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 rtl="0">
              <a:defRPr/>
            </a:pPr>
            <a:r>
              <a:rPr lang="fr-FR" sz="1400" b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/>
              </a:rPr>
              <a:t>Etude prospective sur 5 ans</a:t>
            </a:r>
            <a:br>
              <a:rPr lang="fr-FR" sz="1400" b="1" kern="1200" dirty="0">
                <a:solidFill>
                  <a:schemeClr val="accent2">
                    <a:lumMod val="50000"/>
                  </a:schemeClr>
                </a:solidFill>
                <a:latin typeface="Arial" panose="020B0604020202020204"/>
              </a:rPr>
            </a:br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Période d’inclusion de </a:t>
            </a: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</a:rPr>
              <a:t>42 mois</a:t>
            </a:r>
            <a:br>
              <a:rPr lang="fr-FR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Période de suivi de </a:t>
            </a: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</a:rPr>
              <a:t>18 mois</a:t>
            </a:r>
            <a:endParaRPr lang="fr-FR" sz="14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grpSp>
        <p:nvGrpSpPr>
          <p:cNvPr id="19" name="Group 59">
            <a:extLst>
              <a:ext uri="{FF2B5EF4-FFF2-40B4-BE49-F238E27FC236}">
                <a16:creationId xmlns:a16="http://schemas.microsoft.com/office/drawing/2014/main" id="{B1DC15EA-F5C5-E581-BB5B-BBDD9D16CD82}"/>
              </a:ext>
            </a:extLst>
          </p:cNvPr>
          <p:cNvGrpSpPr/>
          <p:nvPr/>
        </p:nvGrpSpPr>
        <p:grpSpPr>
          <a:xfrm>
            <a:off x="10290961" y="2569576"/>
            <a:ext cx="420586" cy="339366"/>
            <a:chOff x="-3998913" y="725488"/>
            <a:chExt cx="3776662" cy="2813051"/>
          </a:xfrm>
          <a:solidFill>
            <a:schemeClr val="bg1"/>
          </a:solidFill>
        </p:grpSpPr>
        <p:sp>
          <p:nvSpPr>
            <p:cNvPr id="20" name="Freeform 62">
              <a:extLst>
                <a:ext uri="{FF2B5EF4-FFF2-40B4-BE49-F238E27FC236}">
                  <a16:creationId xmlns:a16="http://schemas.microsoft.com/office/drawing/2014/main" id="{49299365-DABA-AF53-B414-2D62F68A9B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998913" y="1206501"/>
              <a:ext cx="2381250" cy="2332038"/>
            </a:xfrm>
            <a:custGeom>
              <a:avLst/>
              <a:gdLst>
                <a:gd name="T0" fmla="*/ 0 w 633"/>
                <a:gd name="T1" fmla="*/ 620 h 620"/>
                <a:gd name="T2" fmla="*/ 48 w 633"/>
                <a:gd name="T3" fmla="*/ 620 h 620"/>
                <a:gd name="T4" fmla="*/ 169 w 633"/>
                <a:gd name="T5" fmla="*/ 467 h 620"/>
                <a:gd name="T6" fmla="*/ 291 w 633"/>
                <a:gd name="T7" fmla="*/ 620 h 620"/>
                <a:gd name="T8" fmla="*/ 294 w 633"/>
                <a:gd name="T9" fmla="*/ 620 h 620"/>
                <a:gd name="T10" fmla="*/ 339 w 633"/>
                <a:gd name="T11" fmla="*/ 620 h 620"/>
                <a:gd name="T12" fmla="*/ 342 w 633"/>
                <a:gd name="T13" fmla="*/ 620 h 620"/>
                <a:gd name="T14" fmla="*/ 464 w 633"/>
                <a:gd name="T15" fmla="*/ 467 h 620"/>
                <a:gd name="T16" fmla="*/ 585 w 633"/>
                <a:gd name="T17" fmla="*/ 620 h 620"/>
                <a:gd name="T18" fmla="*/ 633 w 633"/>
                <a:gd name="T19" fmla="*/ 620 h 620"/>
                <a:gd name="T20" fmla="*/ 536 w 633"/>
                <a:gd name="T21" fmla="*/ 436 h 620"/>
                <a:gd name="T22" fmla="*/ 574 w 633"/>
                <a:gd name="T23" fmla="*/ 354 h 620"/>
                <a:gd name="T24" fmla="*/ 464 w 633"/>
                <a:gd name="T25" fmla="*/ 244 h 620"/>
                <a:gd name="T26" fmla="*/ 449 w 633"/>
                <a:gd name="T27" fmla="*/ 245 h 620"/>
                <a:gd name="T28" fmla="*/ 389 w 633"/>
                <a:gd name="T29" fmla="*/ 193 h 620"/>
                <a:gd name="T30" fmla="*/ 427 w 633"/>
                <a:gd name="T31" fmla="*/ 111 h 620"/>
                <a:gd name="T32" fmla="*/ 316 w 633"/>
                <a:gd name="T33" fmla="*/ 0 h 620"/>
                <a:gd name="T34" fmla="*/ 206 w 633"/>
                <a:gd name="T35" fmla="*/ 111 h 620"/>
                <a:gd name="T36" fmla="*/ 244 w 633"/>
                <a:gd name="T37" fmla="*/ 193 h 620"/>
                <a:gd name="T38" fmla="*/ 184 w 633"/>
                <a:gd name="T39" fmla="*/ 245 h 620"/>
                <a:gd name="T40" fmla="*/ 169 w 633"/>
                <a:gd name="T41" fmla="*/ 244 h 620"/>
                <a:gd name="T42" fmla="*/ 59 w 633"/>
                <a:gd name="T43" fmla="*/ 354 h 620"/>
                <a:gd name="T44" fmla="*/ 97 w 633"/>
                <a:gd name="T45" fmla="*/ 436 h 620"/>
                <a:gd name="T46" fmla="*/ 0 w 633"/>
                <a:gd name="T47" fmla="*/ 620 h 620"/>
                <a:gd name="T48" fmla="*/ 526 w 633"/>
                <a:gd name="T49" fmla="*/ 354 h 620"/>
                <a:gd name="T50" fmla="*/ 464 w 633"/>
                <a:gd name="T51" fmla="*/ 416 h 620"/>
                <a:gd name="T52" fmla="*/ 401 w 633"/>
                <a:gd name="T53" fmla="*/ 354 h 620"/>
                <a:gd name="T54" fmla="*/ 464 w 633"/>
                <a:gd name="T55" fmla="*/ 292 h 620"/>
                <a:gd name="T56" fmla="*/ 526 w 633"/>
                <a:gd name="T57" fmla="*/ 354 h 620"/>
                <a:gd name="T58" fmla="*/ 316 w 633"/>
                <a:gd name="T59" fmla="*/ 48 h 620"/>
                <a:gd name="T60" fmla="*/ 379 w 633"/>
                <a:gd name="T61" fmla="*/ 111 h 620"/>
                <a:gd name="T62" fmla="*/ 316 w 633"/>
                <a:gd name="T63" fmla="*/ 173 h 620"/>
                <a:gd name="T64" fmla="*/ 254 w 633"/>
                <a:gd name="T65" fmla="*/ 111 h 620"/>
                <a:gd name="T66" fmla="*/ 316 w 633"/>
                <a:gd name="T67" fmla="*/ 48 h 620"/>
                <a:gd name="T68" fmla="*/ 316 w 633"/>
                <a:gd name="T69" fmla="*/ 224 h 620"/>
                <a:gd name="T70" fmla="*/ 402 w 633"/>
                <a:gd name="T71" fmla="*/ 263 h 620"/>
                <a:gd name="T72" fmla="*/ 353 w 633"/>
                <a:gd name="T73" fmla="*/ 354 h 620"/>
                <a:gd name="T74" fmla="*/ 391 w 633"/>
                <a:gd name="T75" fmla="*/ 436 h 620"/>
                <a:gd name="T76" fmla="*/ 316 w 633"/>
                <a:gd name="T77" fmla="*/ 513 h 620"/>
                <a:gd name="T78" fmla="*/ 242 w 633"/>
                <a:gd name="T79" fmla="*/ 436 h 620"/>
                <a:gd name="T80" fmla="*/ 279 w 633"/>
                <a:gd name="T81" fmla="*/ 354 h 620"/>
                <a:gd name="T82" fmla="*/ 231 w 633"/>
                <a:gd name="T83" fmla="*/ 263 h 620"/>
                <a:gd name="T84" fmla="*/ 316 w 633"/>
                <a:gd name="T85" fmla="*/ 224 h 620"/>
                <a:gd name="T86" fmla="*/ 169 w 633"/>
                <a:gd name="T87" fmla="*/ 292 h 620"/>
                <a:gd name="T88" fmla="*/ 231 w 633"/>
                <a:gd name="T89" fmla="*/ 354 h 620"/>
                <a:gd name="T90" fmla="*/ 169 w 633"/>
                <a:gd name="T91" fmla="*/ 416 h 620"/>
                <a:gd name="T92" fmla="*/ 107 w 633"/>
                <a:gd name="T93" fmla="*/ 354 h 620"/>
                <a:gd name="T94" fmla="*/ 169 w 633"/>
                <a:gd name="T95" fmla="*/ 29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20">
                  <a:moveTo>
                    <a:pt x="0" y="620"/>
                  </a:moveTo>
                  <a:cubicBezTo>
                    <a:pt x="48" y="620"/>
                    <a:pt x="48" y="620"/>
                    <a:pt x="48" y="620"/>
                  </a:cubicBezTo>
                  <a:cubicBezTo>
                    <a:pt x="48" y="528"/>
                    <a:pt x="97" y="467"/>
                    <a:pt x="169" y="467"/>
                  </a:cubicBezTo>
                  <a:cubicBezTo>
                    <a:pt x="242" y="467"/>
                    <a:pt x="291" y="528"/>
                    <a:pt x="291" y="620"/>
                  </a:cubicBezTo>
                  <a:cubicBezTo>
                    <a:pt x="294" y="620"/>
                    <a:pt x="294" y="620"/>
                    <a:pt x="294" y="620"/>
                  </a:cubicBezTo>
                  <a:cubicBezTo>
                    <a:pt x="339" y="620"/>
                    <a:pt x="339" y="620"/>
                    <a:pt x="339" y="620"/>
                  </a:cubicBezTo>
                  <a:cubicBezTo>
                    <a:pt x="342" y="620"/>
                    <a:pt x="342" y="620"/>
                    <a:pt x="342" y="620"/>
                  </a:cubicBezTo>
                  <a:cubicBezTo>
                    <a:pt x="342" y="528"/>
                    <a:pt x="391" y="467"/>
                    <a:pt x="464" y="467"/>
                  </a:cubicBezTo>
                  <a:cubicBezTo>
                    <a:pt x="536" y="467"/>
                    <a:pt x="585" y="528"/>
                    <a:pt x="585" y="620"/>
                  </a:cubicBezTo>
                  <a:cubicBezTo>
                    <a:pt x="633" y="620"/>
                    <a:pt x="633" y="620"/>
                    <a:pt x="633" y="620"/>
                  </a:cubicBezTo>
                  <a:cubicBezTo>
                    <a:pt x="633" y="523"/>
                    <a:pt x="590" y="464"/>
                    <a:pt x="536" y="436"/>
                  </a:cubicBezTo>
                  <a:cubicBezTo>
                    <a:pt x="559" y="416"/>
                    <a:pt x="574" y="387"/>
                    <a:pt x="574" y="354"/>
                  </a:cubicBezTo>
                  <a:cubicBezTo>
                    <a:pt x="574" y="293"/>
                    <a:pt x="524" y="244"/>
                    <a:pt x="464" y="244"/>
                  </a:cubicBezTo>
                  <a:cubicBezTo>
                    <a:pt x="458" y="244"/>
                    <a:pt x="454" y="244"/>
                    <a:pt x="449" y="245"/>
                  </a:cubicBezTo>
                  <a:cubicBezTo>
                    <a:pt x="432" y="222"/>
                    <a:pt x="412" y="204"/>
                    <a:pt x="389" y="193"/>
                  </a:cubicBezTo>
                  <a:cubicBezTo>
                    <a:pt x="412" y="173"/>
                    <a:pt x="427" y="143"/>
                    <a:pt x="427" y="111"/>
                  </a:cubicBezTo>
                  <a:cubicBezTo>
                    <a:pt x="427" y="50"/>
                    <a:pt x="377" y="0"/>
                    <a:pt x="316" y="0"/>
                  </a:cubicBezTo>
                  <a:cubicBezTo>
                    <a:pt x="256" y="0"/>
                    <a:pt x="206" y="50"/>
                    <a:pt x="206" y="111"/>
                  </a:cubicBezTo>
                  <a:cubicBezTo>
                    <a:pt x="206" y="143"/>
                    <a:pt x="221" y="173"/>
                    <a:pt x="244" y="193"/>
                  </a:cubicBezTo>
                  <a:cubicBezTo>
                    <a:pt x="221" y="204"/>
                    <a:pt x="201" y="222"/>
                    <a:pt x="184" y="245"/>
                  </a:cubicBezTo>
                  <a:cubicBezTo>
                    <a:pt x="179" y="244"/>
                    <a:pt x="174" y="244"/>
                    <a:pt x="169" y="244"/>
                  </a:cubicBezTo>
                  <a:cubicBezTo>
                    <a:pt x="109" y="244"/>
                    <a:pt x="59" y="293"/>
                    <a:pt x="59" y="354"/>
                  </a:cubicBezTo>
                  <a:cubicBezTo>
                    <a:pt x="59" y="387"/>
                    <a:pt x="74" y="416"/>
                    <a:pt x="97" y="436"/>
                  </a:cubicBezTo>
                  <a:cubicBezTo>
                    <a:pt x="43" y="464"/>
                    <a:pt x="0" y="523"/>
                    <a:pt x="0" y="620"/>
                  </a:cubicBezTo>
                  <a:close/>
                  <a:moveTo>
                    <a:pt x="526" y="354"/>
                  </a:moveTo>
                  <a:cubicBezTo>
                    <a:pt x="526" y="388"/>
                    <a:pt x="498" y="416"/>
                    <a:pt x="464" y="416"/>
                  </a:cubicBezTo>
                  <a:cubicBezTo>
                    <a:pt x="429" y="416"/>
                    <a:pt x="401" y="388"/>
                    <a:pt x="401" y="354"/>
                  </a:cubicBezTo>
                  <a:cubicBezTo>
                    <a:pt x="401" y="319"/>
                    <a:pt x="429" y="292"/>
                    <a:pt x="464" y="292"/>
                  </a:cubicBezTo>
                  <a:cubicBezTo>
                    <a:pt x="498" y="292"/>
                    <a:pt x="526" y="319"/>
                    <a:pt x="526" y="354"/>
                  </a:cubicBezTo>
                  <a:close/>
                  <a:moveTo>
                    <a:pt x="316" y="48"/>
                  </a:moveTo>
                  <a:cubicBezTo>
                    <a:pt x="351" y="48"/>
                    <a:pt x="379" y="76"/>
                    <a:pt x="379" y="111"/>
                  </a:cubicBezTo>
                  <a:cubicBezTo>
                    <a:pt x="379" y="145"/>
                    <a:pt x="351" y="173"/>
                    <a:pt x="316" y="173"/>
                  </a:cubicBezTo>
                  <a:cubicBezTo>
                    <a:pt x="282" y="173"/>
                    <a:pt x="254" y="145"/>
                    <a:pt x="254" y="111"/>
                  </a:cubicBezTo>
                  <a:cubicBezTo>
                    <a:pt x="254" y="76"/>
                    <a:pt x="282" y="48"/>
                    <a:pt x="316" y="48"/>
                  </a:cubicBezTo>
                  <a:close/>
                  <a:moveTo>
                    <a:pt x="316" y="224"/>
                  </a:moveTo>
                  <a:cubicBezTo>
                    <a:pt x="351" y="224"/>
                    <a:pt x="381" y="238"/>
                    <a:pt x="402" y="263"/>
                  </a:cubicBezTo>
                  <a:cubicBezTo>
                    <a:pt x="373" y="282"/>
                    <a:pt x="353" y="316"/>
                    <a:pt x="353" y="354"/>
                  </a:cubicBezTo>
                  <a:cubicBezTo>
                    <a:pt x="353" y="387"/>
                    <a:pt x="368" y="416"/>
                    <a:pt x="391" y="436"/>
                  </a:cubicBezTo>
                  <a:cubicBezTo>
                    <a:pt x="361" y="452"/>
                    <a:pt x="334" y="477"/>
                    <a:pt x="316" y="513"/>
                  </a:cubicBezTo>
                  <a:cubicBezTo>
                    <a:pt x="299" y="477"/>
                    <a:pt x="272" y="452"/>
                    <a:pt x="242" y="436"/>
                  </a:cubicBezTo>
                  <a:cubicBezTo>
                    <a:pt x="265" y="416"/>
                    <a:pt x="279" y="387"/>
                    <a:pt x="279" y="354"/>
                  </a:cubicBezTo>
                  <a:cubicBezTo>
                    <a:pt x="279" y="316"/>
                    <a:pt x="260" y="282"/>
                    <a:pt x="231" y="263"/>
                  </a:cubicBezTo>
                  <a:cubicBezTo>
                    <a:pt x="252" y="238"/>
                    <a:pt x="282" y="224"/>
                    <a:pt x="316" y="224"/>
                  </a:cubicBezTo>
                  <a:close/>
                  <a:moveTo>
                    <a:pt x="169" y="292"/>
                  </a:moveTo>
                  <a:cubicBezTo>
                    <a:pt x="204" y="292"/>
                    <a:pt x="231" y="319"/>
                    <a:pt x="231" y="354"/>
                  </a:cubicBezTo>
                  <a:cubicBezTo>
                    <a:pt x="231" y="388"/>
                    <a:pt x="204" y="416"/>
                    <a:pt x="169" y="416"/>
                  </a:cubicBezTo>
                  <a:cubicBezTo>
                    <a:pt x="135" y="416"/>
                    <a:pt x="107" y="388"/>
                    <a:pt x="107" y="354"/>
                  </a:cubicBezTo>
                  <a:cubicBezTo>
                    <a:pt x="107" y="319"/>
                    <a:pt x="135" y="292"/>
                    <a:pt x="169" y="2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rtl="0">
                <a:defRPr/>
              </a:pPr>
              <a:endParaRPr lang="en-US" sz="1350" kern="1200" dirty="0">
                <a:solidFill>
                  <a:srgbClr val="2B3A42"/>
                </a:solidFill>
                <a:latin typeface="Arial" panose="020B0604020202020204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8632E9E7-4F2A-1DDE-5B7A-7977E1AF6D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60601" y="725488"/>
              <a:ext cx="2038350" cy="2012950"/>
            </a:xfrm>
            <a:custGeom>
              <a:avLst/>
              <a:gdLst>
                <a:gd name="T0" fmla="*/ 525 w 542"/>
                <a:gd name="T1" fmla="*/ 440 h 535"/>
                <a:gd name="T2" fmla="*/ 370 w 542"/>
                <a:gd name="T3" fmla="*/ 285 h 535"/>
                <a:gd name="T4" fmla="*/ 391 w 542"/>
                <a:gd name="T5" fmla="*/ 196 h 535"/>
                <a:gd name="T6" fmla="*/ 334 w 542"/>
                <a:gd name="T7" fmla="*/ 58 h 535"/>
                <a:gd name="T8" fmla="*/ 196 w 542"/>
                <a:gd name="T9" fmla="*/ 0 h 535"/>
                <a:gd name="T10" fmla="*/ 58 w 542"/>
                <a:gd name="T11" fmla="*/ 58 h 535"/>
                <a:gd name="T12" fmla="*/ 0 w 542"/>
                <a:gd name="T13" fmla="*/ 196 h 535"/>
                <a:gd name="T14" fmla="*/ 58 w 542"/>
                <a:gd name="T15" fmla="*/ 334 h 535"/>
                <a:gd name="T16" fmla="*/ 196 w 542"/>
                <a:gd name="T17" fmla="*/ 391 h 535"/>
                <a:gd name="T18" fmla="*/ 285 w 542"/>
                <a:gd name="T19" fmla="*/ 370 h 535"/>
                <a:gd name="T20" fmla="*/ 440 w 542"/>
                <a:gd name="T21" fmla="*/ 526 h 535"/>
                <a:gd name="T22" fmla="*/ 464 w 542"/>
                <a:gd name="T23" fmla="*/ 535 h 535"/>
                <a:gd name="T24" fmla="*/ 464 w 542"/>
                <a:gd name="T25" fmla="*/ 535 h 535"/>
                <a:gd name="T26" fmla="*/ 511 w 542"/>
                <a:gd name="T27" fmla="*/ 511 h 535"/>
                <a:gd name="T28" fmla="*/ 525 w 542"/>
                <a:gd name="T29" fmla="*/ 440 h 535"/>
                <a:gd name="T30" fmla="*/ 196 w 542"/>
                <a:gd name="T31" fmla="*/ 343 h 535"/>
                <a:gd name="T32" fmla="*/ 91 w 542"/>
                <a:gd name="T33" fmla="*/ 300 h 535"/>
                <a:gd name="T34" fmla="*/ 91 w 542"/>
                <a:gd name="T35" fmla="*/ 300 h 535"/>
                <a:gd name="T36" fmla="*/ 48 w 542"/>
                <a:gd name="T37" fmla="*/ 196 h 535"/>
                <a:gd name="T38" fmla="*/ 91 w 542"/>
                <a:gd name="T39" fmla="*/ 92 h 535"/>
                <a:gd name="T40" fmla="*/ 196 w 542"/>
                <a:gd name="T41" fmla="*/ 48 h 535"/>
                <a:gd name="T42" fmla="*/ 300 w 542"/>
                <a:gd name="T43" fmla="*/ 92 h 535"/>
                <a:gd name="T44" fmla="*/ 343 w 542"/>
                <a:gd name="T45" fmla="*/ 196 h 535"/>
                <a:gd name="T46" fmla="*/ 300 w 542"/>
                <a:gd name="T47" fmla="*/ 300 h 535"/>
                <a:gd name="T48" fmla="*/ 196 w 542"/>
                <a:gd name="T49" fmla="*/ 343 h 535"/>
                <a:gd name="T50" fmla="*/ 356 w 542"/>
                <a:gd name="T51" fmla="*/ 356 h 535"/>
                <a:gd name="T52" fmla="*/ 347 w 542"/>
                <a:gd name="T53" fmla="*/ 364 h 535"/>
                <a:gd name="T54" fmla="*/ 325 w 542"/>
                <a:gd name="T55" fmla="*/ 342 h 535"/>
                <a:gd name="T56" fmla="*/ 334 w 542"/>
                <a:gd name="T57" fmla="*/ 334 h 535"/>
                <a:gd name="T58" fmla="*/ 342 w 542"/>
                <a:gd name="T59" fmla="*/ 325 h 535"/>
                <a:gd name="T60" fmla="*/ 364 w 542"/>
                <a:gd name="T61" fmla="*/ 347 h 535"/>
                <a:gd name="T62" fmla="*/ 356 w 542"/>
                <a:gd name="T63" fmla="*/ 356 h 535"/>
                <a:gd name="T64" fmla="*/ 477 w 542"/>
                <a:gd name="T65" fmla="*/ 477 h 535"/>
                <a:gd name="T66" fmla="*/ 468 w 542"/>
                <a:gd name="T67" fmla="*/ 485 h 535"/>
                <a:gd name="T68" fmla="*/ 381 w 542"/>
                <a:gd name="T69" fmla="*/ 398 h 535"/>
                <a:gd name="T70" fmla="*/ 390 w 542"/>
                <a:gd name="T71" fmla="*/ 390 h 535"/>
                <a:gd name="T72" fmla="*/ 398 w 542"/>
                <a:gd name="T73" fmla="*/ 381 h 535"/>
                <a:gd name="T74" fmla="*/ 485 w 542"/>
                <a:gd name="T75" fmla="*/ 468 h 535"/>
                <a:gd name="T76" fmla="*/ 477 w 542"/>
                <a:gd name="T77" fmla="*/ 477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2" h="535">
                  <a:moveTo>
                    <a:pt x="525" y="440"/>
                  </a:moveTo>
                  <a:cubicBezTo>
                    <a:pt x="370" y="285"/>
                    <a:pt x="370" y="285"/>
                    <a:pt x="370" y="285"/>
                  </a:cubicBezTo>
                  <a:cubicBezTo>
                    <a:pt x="384" y="258"/>
                    <a:pt x="391" y="227"/>
                    <a:pt x="391" y="196"/>
                  </a:cubicBezTo>
                  <a:cubicBezTo>
                    <a:pt x="391" y="144"/>
                    <a:pt x="371" y="95"/>
                    <a:pt x="334" y="58"/>
                  </a:cubicBezTo>
                  <a:cubicBezTo>
                    <a:pt x="297" y="21"/>
                    <a:pt x="248" y="0"/>
                    <a:pt x="196" y="0"/>
                  </a:cubicBezTo>
                  <a:cubicBezTo>
                    <a:pt x="144" y="0"/>
                    <a:pt x="94" y="21"/>
                    <a:pt x="58" y="58"/>
                  </a:cubicBezTo>
                  <a:cubicBezTo>
                    <a:pt x="21" y="95"/>
                    <a:pt x="0" y="144"/>
                    <a:pt x="0" y="196"/>
                  </a:cubicBezTo>
                  <a:cubicBezTo>
                    <a:pt x="0" y="248"/>
                    <a:pt x="21" y="297"/>
                    <a:pt x="58" y="334"/>
                  </a:cubicBezTo>
                  <a:cubicBezTo>
                    <a:pt x="94" y="371"/>
                    <a:pt x="144" y="391"/>
                    <a:pt x="196" y="391"/>
                  </a:cubicBezTo>
                  <a:cubicBezTo>
                    <a:pt x="227" y="391"/>
                    <a:pt x="258" y="384"/>
                    <a:pt x="285" y="370"/>
                  </a:cubicBezTo>
                  <a:cubicBezTo>
                    <a:pt x="440" y="526"/>
                    <a:pt x="440" y="526"/>
                    <a:pt x="440" y="526"/>
                  </a:cubicBezTo>
                  <a:cubicBezTo>
                    <a:pt x="446" y="532"/>
                    <a:pt x="455" y="535"/>
                    <a:pt x="464" y="535"/>
                  </a:cubicBezTo>
                  <a:cubicBezTo>
                    <a:pt x="464" y="535"/>
                    <a:pt x="464" y="535"/>
                    <a:pt x="464" y="535"/>
                  </a:cubicBezTo>
                  <a:cubicBezTo>
                    <a:pt x="479" y="535"/>
                    <a:pt x="496" y="526"/>
                    <a:pt x="511" y="511"/>
                  </a:cubicBezTo>
                  <a:cubicBezTo>
                    <a:pt x="536" y="486"/>
                    <a:pt x="542" y="457"/>
                    <a:pt x="525" y="440"/>
                  </a:cubicBezTo>
                  <a:close/>
                  <a:moveTo>
                    <a:pt x="196" y="343"/>
                  </a:moveTo>
                  <a:cubicBezTo>
                    <a:pt x="156" y="343"/>
                    <a:pt x="119" y="328"/>
                    <a:pt x="91" y="300"/>
                  </a:cubicBezTo>
                  <a:cubicBezTo>
                    <a:pt x="91" y="300"/>
                    <a:pt x="91" y="300"/>
                    <a:pt x="91" y="300"/>
                  </a:cubicBezTo>
                  <a:cubicBezTo>
                    <a:pt x="64" y="272"/>
                    <a:pt x="48" y="235"/>
                    <a:pt x="48" y="196"/>
                  </a:cubicBezTo>
                  <a:cubicBezTo>
                    <a:pt x="48" y="156"/>
                    <a:pt x="64" y="119"/>
                    <a:pt x="91" y="92"/>
                  </a:cubicBezTo>
                  <a:cubicBezTo>
                    <a:pt x="119" y="64"/>
                    <a:pt x="156" y="48"/>
                    <a:pt x="196" y="48"/>
                  </a:cubicBezTo>
                  <a:cubicBezTo>
                    <a:pt x="235" y="48"/>
                    <a:pt x="272" y="64"/>
                    <a:pt x="300" y="92"/>
                  </a:cubicBezTo>
                  <a:cubicBezTo>
                    <a:pt x="328" y="119"/>
                    <a:pt x="343" y="156"/>
                    <a:pt x="343" y="196"/>
                  </a:cubicBezTo>
                  <a:cubicBezTo>
                    <a:pt x="343" y="235"/>
                    <a:pt x="328" y="272"/>
                    <a:pt x="300" y="300"/>
                  </a:cubicBezTo>
                  <a:cubicBezTo>
                    <a:pt x="272" y="328"/>
                    <a:pt x="235" y="343"/>
                    <a:pt x="196" y="343"/>
                  </a:cubicBezTo>
                  <a:close/>
                  <a:moveTo>
                    <a:pt x="356" y="356"/>
                  </a:moveTo>
                  <a:cubicBezTo>
                    <a:pt x="352" y="360"/>
                    <a:pt x="349" y="362"/>
                    <a:pt x="347" y="364"/>
                  </a:cubicBezTo>
                  <a:cubicBezTo>
                    <a:pt x="325" y="342"/>
                    <a:pt x="325" y="342"/>
                    <a:pt x="325" y="342"/>
                  </a:cubicBezTo>
                  <a:cubicBezTo>
                    <a:pt x="328" y="340"/>
                    <a:pt x="331" y="337"/>
                    <a:pt x="334" y="334"/>
                  </a:cubicBezTo>
                  <a:cubicBezTo>
                    <a:pt x="337" y="331"/>
                    <a:pt x="340" y="328"/>
                    <a:pt x="342" y="325"/>
                  </a:cubicBezTo>
                  <a:cubicBezTo>
                    <a:pt x="364" y="347"/>
                    <a:pt x="364" y="347"/>
                    <a:pt x="364" y="347"/>
                  </a:cubicBezTo>
                  <a:cubicBezTo>
                    <a:pt x="362" y="349"/>
                    <a:pt x="359" y="353"/>
                    <a:pt x="356" y="356"/>
                  </a:cubicBezTo>
                  <a:close/>
                  <a:moveTo>
                    <a:pt x="477" y="477"/>
                  </a:moveTo>
                  <a:cubicBezTo>
                    <a:pt x="474" y="481"/>
                    <a:pt x="470" y="483"/>
                    <a:pt x="468" y="485"/>
                  </a:cubicBezTo>
                  <a:cubicBezTo>
                    <a:pt x="381" y="398"/>
                    <a:pt x="381" y="398"/>
                    <a:pt x="381" y="398"/>
                  </a:cubicBezTo>
                  <a:cubicBezTo>
                    <a:pt x="384" y="395"/>
                    <a:pt x="387" y="392"/>
                    <a:pt x="390" y="390"/>
                  </a:cubicBezTo>
                  <a:cubicBezTo>
                    <a:pt x="393" y="387"/>
                    <a:pt x="396" y="384"/>
                    <a:pt x="398" y="381"/>
                  </a:cubicBezTo>
                  <a:cubicBezTo>
                    <a:pt x="485" y="468"/>
                    <a:pt x="485" y="468"/>
                    <a:pt x="485" y="468"/>
                  </a:cubicBezTo>
                  <a:cubicBezTo>
                    <a:pt x="483" y="470"/>
                    <a:pt x="481" y="474"/>
                    <a:pt x="477" y="4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rtl="0">
                <a:defRPr/>
              </a:pPr>
              <a:endParaRPr lang="en-US" sz="1350" kern="1200" dirty="0">
                <a:solidFill>
                  <a:srgbClr val="2B3A42"/>
                </a:solidFill>
                <a:latin typeface="Arial" panose="020B0604020202020204"/>
              </a:endParaRPr>
            </a:p>
          </p:txBody>
        </p:sp>
      </p:grpSp>
      <p:sp>
        <p:nvSpPr>
          <p:cNvPr id="22" name="Oval 50">
            <a:extLst>
              <a:ext uri="{FF2B5EF4-FFF2-40B4-BE49-F238E27FC236}">
                <a16:creationId xmlns:a16="http://schemas.microsoft.com/office/drawing/2014/main" id="{52215B42-CA06-C355-741D-E5B9E681072D}"/>
              </a:ext>
            </a:extLst>
          </p:cNvPr>
          <p:cNvSpPr/>
          <p:nvPr/>
        </p:nvSpPr>
        <p:spPr>
          <a:xfrm>
            <a:off x="10231910" y="4273946"/>
            <a:ext cx="613011" cy="59323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>
              <a:defRPr/>
            </a:pPr>
            <a:endParaRPr lang="en-US" sz="1350" kern="1200" dirty="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23" name="Graphic 47">
            <a:extLst>
              <a:ext uri="{FF2B5EF4-FFF2-40B4-BE49-F238E27FC236}">
                <a16:creationId xmlns:a16="http://schemas.microsoft.com/office/drawing/2014/main" id="{BE7F43AA-288E-DF5F-7D0A-9D7FEA8B57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96076" y="4331093"/>
            <a:ext cx="478937" cy="4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16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C4CA85D-1357-3E3A-5159-2E02DB466B9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88DE297-A0AE-32A2-EE40-03F57D6D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defTabSz="1219140">
              <a:defRPr/>
            </a:pPr>
            <a:r>
              <a:rPr lang="fr-FR" kern="0" dirty="0">
                <a:solidFill>
                  <a:srgbClr val="000091"/>
                </a:solidFill>
                <a:latin typeface="Marianne"/>
                <a:cs typeface="Arial"/>
              </a:rPr>
              <a:t>01/04/2026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D5B6EA-79B3-0348-9A2D-7CF1A0D7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 defTabSz="1219140">
              <a:defRPr/>
            </a:pPr>
            <a:endParaRPr lang="fr-FR" kern="0" dirty="0">
              <a:solidFill>
                <a:srgbClr val="000091"/>
              </a:solidFill>
              <a:latin typeface="Marianne"/>
              <a:cs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682F55-F216-19D9-90C2-3A8F9B3A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40">
              <a:defRPr/>
            </a:pPr>
            <a:fld id="{733122C9-A0B9-462F-8757-0847AD287B63}" type="slidenum">
              <a:rPr lang="fr-FR" kern="0">
                <a:solidFill>
                  <a:srgbClr val="000091"/>
                </a:solidFill>
                <a:latin typeface="Marianne"/>
                <a:cs typeface="Arial"/>
              </a:rPr>
              <a:pPr defTabSz="1219140">
                <a:defRPr/>
              </a:pPr>
              <a:t>20</a:t>
            </a:fld>
            <a:endParaRPr lang="fr-FR" kern="0">
              <a:solidFill>
                <a:srgbClr val="000091"/>
              </a:solidFill>
              <a:latin typeface="Marianne"/>
              <a:cs typeface="Arial"/>
            </a:endParaRPr>
          </a:p>
        </p:txBody>
      </p:sp>
      <p:pic>
        <p:nvPicPr>
          <p:cNvPr id="2083915187" name="Image 2083915186">
            <a:extLst>
              <a:ext uri="{FF2B5EF4-FFF2-40B4-BE49-F238E27FC236}">
                <a16:creationId xmlns:a16="http://schemas.microsoft.com/office/drawing/2014/main" id="{E1FAF7E3-08F9-2C79-FD4D-23CE02D45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69413" y="6457404"/>
            <a:ext cx="1606823" cy="281792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B23BD93A-305B-8B67-97D5-DB7BBB40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59195"/>
            <a:ext cx="4543647" cy="479999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+mn-lt"/>
              </a:rPr>
              <a:t>Focus on self-questionnaire</a:t>
            </a:r>
          </a:p>
        </p:txBody>
      </p:sp>
      <p:pic>
        <p:nvPicPr>
          <p:cNvPr id="15" name="Image 14" descr="Une image contenant Graphique, graphis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98D871C2-8808-F0EA-D06E-C0BEF2546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461" y="-80498"/>
            <a:ext cx="976219" cy="9762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491FD8-4692-7780-5D36-82099E38A617}"/>
              </a:ext>
            </a:extLst>
          </p:cNvPr>
          <p:cNvSpPr/>
          <p:nvPr/>
        </p:nvSpPr>
        <p:spPr>
          <a:xfrm>
            <a:off x="176415" y="642073"/>
            <a:ext cx="11348948" cy="5712327"/>
          </a:xfrm>
          <a:prstGeom prst="rect">
            <a:avLst/>
          </a:prstGeom>
          <a:solidFill>
            <a:srgbClr val="FF8679">
              <a:alpha val="9804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Behavioural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Inhibition System –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Behavioural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Activation System (BIS/BAS):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Motivation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Snaith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- Hamilton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Pleasure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(SHAPS):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Anhedonia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IDS-SR30: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depressive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symptoms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Barratt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Impulsiveness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(BIS10)/Agression Questionnaire (AQ12) 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Impulsivity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/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Irritability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PPP VAS: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Intensity of physical and psychological pain and suicidal ideation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Glasgow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sensori-motrice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evaluation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CAPE15: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Delusional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ideas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ISI/HSI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Insomnia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/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Hypersomnia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ESS (Epworth):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sleepiness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STOP-BANG: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Sleep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apnea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DTD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Neurodevelopmental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disorders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UCLA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Loneliness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social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withdrawn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Self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evaluation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of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Negative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Symptoms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(SNS)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Negative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symptoms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Behavior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Rating Inventory of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Executive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Function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(BRIEF) :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Executive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functions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Multidimensional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Fatigue Inventory (MFI-10)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Fatigue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FFQ14: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Food questionnaire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Presenteeism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presenteeism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at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work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Adult ADHD Self-Report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ADHD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96B686-A7BB-7A05-BF7C-B7A6D0A3A534}"/>
              </a:ext>
            </a:extLst>
          </p:cNvPr>
          <p:cNvSpPr/>
          <p:nvPr/>
        </p:nvSpPr>
        <p:spPr>
          <a:xfrm>
            <a:off x="176415" y="4192688"/>
            <a:ext cx="6559665" cy="694272"/>
          </a:xfrm>
          <a:prstGeom prst="rect">
            <a:avLst/>
          </a:prstGeom>
          <a:noFill/>
          <a:ln w="19050" cap="flat" cmpd="sng" algn="ctr">
            <a:solidFill>
              <a:srgbClr val="E9713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7DBF5D6-2E81-ADF3-BF73-F1B318393C3F}"/>
              </a:ext>
            </a:extLst>
          </p:cNvPr>
          <p:cNvSpPr txBox="1"/>
          <p:nvPr/>
        </p:nvSpPr>
        <p:spPr>
          <a:xfrm>
            <a:off x="6862138" y="4299368"/>
            <a:ext cx="454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Aptos" panose="02110004020202020204"/>
              </a:rPr>
              <a:t>Social </a:t>
            </a:r>
            <a:r>
              <a:rPr lang="fr-FR" b="1" dirty="0" err="1">
                <a:solidFill>
                  <a:srgbClr val="C00000"/>
                </a:solidFill>
                <a:latin typeface="Aptos" panose="02110004020202020204"/>
              </a:rPr>
              <a:t>withdrawn</a:t>
            </a:r>
            <a:r>
              <a:rPr lang="fr-FR" b="1" dirty="0">
                <a:solidFill>
                  <a:srgbClr val="C00000"/>
                </a:solidFill>
                <a:latin typeface="Aptos" panose="02110004020202020204"/>
              </a:rPr>
              <a:t> / </a:t>
            </a:r>
            <a:r>
              <a:rPr lang="fr-FR" b="1" dirty="0" err="1">
                <a:solidFill>
                  <a:srgbClr val="C00000"/>
                </a:solidFill>
                <a:latin typeface="Aptos" panose="02110004020202020204"/>
              </a:rPr>
              <a:t>negative</a:t>
            </a:r>
            <a:r>
              <a:rPr lang="fr-FR" b="1" dirty="0">
                <a:solidFill>
                  <a:srgbClr val="C00000"/>
                </a:solidFill>
                <a:latin typeface="Aptos" panose="02110004020202020204"/>
              </a:rPr>
              <a:t> </a:t>
            </a:r>
            <a:r>
              <a:rPr lang="fr-FR" b="1" dirty="0" err="1">
                <a:solidFill>
                  <a:srgbClr val="C00000"/>
                </a:solidFill>
                <a:latin typeface="Aptos" panose="02110004020202020204"/>
              </a:rPr>
              <a:t>symptoms</a:t>
            </a:r>
            <a:r>
              <a:rPr lang="fr-FR" b="1" dirty="0">
                <a:solidFill>
                  <a:srgbClr val="C00000"/>
                </a:solidFill>
                <a:latin typeface="Aptos" panose="02110004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287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9C35104-47C4-9B4F-4750-6433730BA80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3E06944-C14A-1278-AD50-5A538F81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defTabSz="1219140">
              <a:defRPr/>
            </a:pPr>
            <a:r>
              <a:rPr lang="fr-FR" kern="0" dirty="0">
                <a:solidFill>
                  <a:srgbClr val="000091"/>
                </a:solidFill>
                <a:latin typeface="Marianne"/>
                <a:cs typeface="Arial"/>
              </a:rPr>
              <a:t>01/04/2026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347B29-5FDA-C4D2-1705-14CBD75C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 defTabSz="1219140">
              <a:defRPr/>
            </a:pPr>
            <a:endParaRPr lang="fr-FR" kern="0" dirty="0">
              <a:solidFill>
                <a:srgbClr val="000091"/>
              </a:solidFill>
              <a:latin typeface="Marianne"/>
              <a:cs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118A99-1E21-783F-EC01-12C5C6680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40">
              <a:defRPr/>
            </a:pPr>
            <a:fld id="{733122C9-A0B9-462F-8757-0847AD287B63}" type="slidenum">
              <a:rPr lang="fr-FR" kern="0">
                <a:solidFill>
                  <a:srgbClr val="000091"/>
                </a:solidFill>
                <a:latin typeface="Marianne"/>
                <a:cs typeface="Arial"/>
              </a:rPr>
              <a:pPr defTabSz="1219140">
                <a:defRPr/>
              </a:pPr>
              <a:t>21</a:t>
            </a:fld>
            <a:endParaRPr lang="fr-FR" kern="0">
              <a:solidFill>
                <a:srgbClr val="000091"/>
              </a:solidFill>
              <a:latin typeface="Marianne"/>
              <a:cs typeface="Arial"/>
            </a:endParaRPr>
          </a:p>
        </p:txBody>
      </p:sp>
      <p:pic>
        <p:nvPicPr>
          <p:cNvPr id="2083915187" name="Image 2083915186">
            <a:extLst>
              <a:ext uri="{FF2B5EF4-FFF2-40B4-BE49-F238E27FC236}">
                <a16:creationId xmlns:a16="http://schemas.microsoft.com/office/drawing/2014/main" id="{A94A9839-FFD3-E498-8AF1-D86A80034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69413" y="6457404"/>
            <a:ext cx="1606823" cy="281792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5D4334FD-5581-0D36-9198-CF9821E7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59195"/>
            <a:ext cx="4543647" cy="479999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+mn-lt"/>
              </a:rPr>
              <a:t>Focus on self-questionnaire</a:t>
            </a:r>
          </a:p>
        </p:txBody>
      </p:sp>
      <p:pic>
        <p:nvPicPr>
          <p:cNvPr id="15" name="Image 14" descr="Une image contenant Graphique, graphis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C05E6A80-DD18-680E-00A4-91B524F4B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461" y="-80498"/>
            <a:ext cx="976219" cy="9762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C46AF0-7EB5-BF9A-6913-3DF25C753575}"/>
              </a:ext>
            </a:extLst>
          </p:cNvPr>
          <p:cNvSpPr/>
          <p:nvPr/>
        </p:nvSpPr>
        <p:spPr>
          <a:xfrm>
            <a:off x="176415" y="652233"/>
            <a:ext cx="11348948" cy="5712327"/>
          </a:xfrm>
          <a:prstGeom prst="rect">
            <a:avLst/>
          </a:prstGeom>
          <a:solidFill>
            <a:srgbClr val="FF8679">
              <a:alpha val="9804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Behavioural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Inhibition System –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Behavioural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Activation System (BIS/BAS):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Motivation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Snaith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- Hamilton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Pleasure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(SHAPS):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Anhedonia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IDS-SR30: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depressive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symptoms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Barratt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Impulsiveness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(BIS10)/Agression Questionnaire (AQ12) 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Impulsivity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/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Irritability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PPP VAS: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Intensity of physical and psychological pain and suicidal ideation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Glasgow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sensori-motrice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evaluation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CAPE15: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Delusional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ideas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ISI/HSI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Insomnia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/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Hypersomnia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ESS (Epworth):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sleepiness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STOP-BANG: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Sleep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apnea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DTD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Neurodevelopmental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disorders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UCLA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Loneliness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social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withdrawn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Self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evaluation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of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Negative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Symptoms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(SNS)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Negative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symptoms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Behavior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Rating Inventory of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Executive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Function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(BRIEF):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Executive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functions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Multidimensional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Fatigue Inventory (MFI-10)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Fatigue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FFQ14: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Food questionnaire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Presenteeism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presenteeism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at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work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44" marR="0" lvl="0" indent="-285744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Adult ADHD Self-Report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Scale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: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ADHD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429B93-35B0-29B6-BA3F-E0BE652F4C55}"/>
              </a:ext>
            </a:extLst>
          </p:cNvPr>
          <p:cNvSpPr/>
          <p:nvPr/>
        </p:nvSpPr>
        <p:spPr>
          <a:xfrm>
            <a:off x="176415" y="4781968"/>
            <a:ext cx="6964585" cy="369152"/>
          </a:xfrm>
          <a:prstGeom prst="rect">
            <a:avLst/>
          </a:prstGeom>
          <a:noFill/>
          <a:ln w="19050" cap="flat" cmpd="sng" algn="ctr">
            <a:solidFill>
              <a:srgbClr val="E9713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7666801-71FF-7010-3A22-17BEE8851B15}"/>
              </a:ext>
            </a:extLst>
          </p:cNvPr>
          <p:cNvSpPr txBox="1"/>
          <p:nvPr/>
        </p:nvSpPr>
        <p:spPr>
          <a:xfrm>
            <a:off x="7629110" y="4741148"/>
            <a:ext cx="454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Aptos" panose="02110004020202020204"/>
              </a:rPr>
              <a:t>Cognitive </a:t>
            </a:r>
            <a:r>
              <a:rPr lang="fr-FR" b="1" dirty="0" err="1">
                <a:solidFill>
                  <a:srgbClr val="C00000"/>
                </a:solidFill>
                <a:latin typeface="Aptos" panose="02110004020202020204"/>
              </a:rPr>
              <a:t>flexibility</a:t>
            </a:r>
            <a:endParaRPr lang="fr-FR" b="1" dirty="0">
              <a:solidFill>
                <a:srgbClr val="C00000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3888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EDBFC-CF86-A867-7D09-937E59748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810FA0C-B1F2-11C1-E3A9-B1C5F4472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fr-FR" sz="2200" kern="1200" dirty="0">
                <a:solidFill>
                  <a:srgbClr val="000091"/>
                </a:solidFill>
                <a:latin typeface="Marianne"/>
                <a:ea typeface="+mn-ea"/>
                <a:cs typeface="Arial"/>
              </a:rPr>
              <a:t>WP1: Mise en place de la Cohorte French Minds </a:t>
            </a:r>
          </a:p>
        </p:txBody>
      </p:sp>
      <p:pic>
        <p:nvPicPr>
          <p:cNvPr id="5" name="Picture 2" descr="Une image contenant Graphique, graphisme, Police, capture d’écran&#10;&#10;Description générée automatiquement">
            <a:extLst>
              <a:ext uri="{FF2B5EF4-FFF2-40B4-BE49-F238E27FC236}">
                <a16:creationId xmlns:a16="http://schemas.microsoft.com/office/drawing/2014/main" id="{49958A6F-44F7-CA82-1288-F36A18808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5" y="-77793"/>
            <a:ext cx="1453367" cy="145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61B48C6-6C76-80A8-25FC-05AE06F1D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16" y="3298018"/>
            <a:ext cx="621187" cy="60287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D4811D9-3182-7DE3-B0AF-3A62FA799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563" y="1320495"/>
            <a:ext cx="794293" cy="72537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C14E518-9EFF-4136-A69F-0F113F77F9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584" y="4227699"/>
            <a:ext cx="800251" cy="75656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5FF9CBD-C4A8-7D2C-B4B5-36976767A8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455" y="2406962"/>
            <a:ext cx="594508" cy="59854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B04A4D0-6C1F-B71A-9018-25681716EA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926" y="5516813"/>
            <a:ext cx="621567" cy="62013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5524A42-A127-664D-1ACA-31967A80497C}"/>
              </a:ext>
            </a:extLst>
          </p:cNvPr>
          <p:cNvSpPr txBox="1"/>
          <p:nvPr/>
        </p:nvSpPr>
        <p:spPr>
          <a:xfrm>
            <a:off x="1813551" y="1305951"/>
            <a:ext cx="6449201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/>
              </a:rPr>
              <a:t>Coordination: groupe des French </a:t>
            </a:r>
            <a:r>
              <a:rPr lang="fr-FR" sz="1400" dirty="0" err="1">
                <a:latin typeface="Marianne"/>
              </a:rPr>
              <a:t>Minders</a:t>
            </a:r>
            <a:r>
              <a:rPr lang="fr-FR" sz="1400" dirty="0">
                <a:latin typeface="Marianne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C00000"/>
                </a:solidFill>
                <a:latin typeface="Marianne"/>
              </a:rPr>
              <a:t>33 Centres French Minds – 10 MEP faite et 10 programmées</a:t>
            </a:r>
            <a:endParaRPr lang="fr-FR" sz="1400" dirty="0">
              <a:latin typeface="Marian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/>
              </a:rPr>
              <a:t>Recrutement équipe dédiée Psychologue, Infirmière, TEC par centre French </a:t>
            </a:r>
            <a:r>
              <a:rPr lang="fr-FR" sz="1400" dirty="0" err="1">
                <a:latin typeface="Marianne"/>
              </a:rPr>
              <a:t>Mind</a:t>
            </a:r>
            <a:r>
              <a:rPr lang="fr-FR" sz="1400" dirty="0">
                <a:latin typeface="Century Gothic"/>
              </a:rPr>
              <a:t>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F827DF2-836B-DB7A-61EF-840721113F16}"/>
              </a:ext>
            </a:extLst>
          </p:cNvPr>
          <p:cNvSpPr txBox="1"/>
          <p:nvPr/>
        </p:nvSpPr>
        <p:spPr>
          <a:xfrm>
            <a:off x="1813551" y="2259740"/>
            <a:ext cx="6914072" cy="9541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C00000"/>
                </a:solidFill>
                <a:latin typeface="Marianne"/>
              </a:rPr>
              <a:t>CPP </a:t>
            </a:r>
            <a:r>
              <a:rPr lang="fr-FR" sz="1400" dirty="0">
                <a:latin typeface="Marianne"/>
              </a:rPr>
              <a:t>: Avis Favorable Septembre  2024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C00000"/>
                </a:solidFill>
                <a:latin typeface="Marianne"/>
              </a:rPr>
              <a:t>ANSM : </a:t>
            </a:r>
            <a:r>
              <a:rPr lang="fr-FR" sz="1400" dirty="0">
                <a:latin typeface="Marianne"/>
              </a:rPr>
              <a:t>Autorisation Juillet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/>
              </a:rPr>
              <a:t>Février - Juin 2025 : Signature des conventions hospitalières et accords de collaboration.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/>
              </a:rPr>
              <a:t>Rédaction: Conventions, protocole, consentement patient </a:t>
            </a:r>
            <a:r>
              <a:rPr lang="fr-FR" sz="1400" dirty="0" err="1">
                <a:latin typeface="Marianne"/>
              </a:rPr>
              <a:t>etc</a:t>
            </a:r>
            <a:endParaRPr lang="fr-FR" sz="1400" dirty="0">
              <a:latin typeface="Marianne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8334CD7-E013-809B-F403-5C73499A42E3}"/>
              </a:ext>
            </a:extLst>
          </p:cNvPr>
          <p:cNvSpPr txBox="1"/>
          <p:nvPr/>
        </p:nvSpPr>
        <p:spPr>
          <a:xfrm>
            <a:off x="1813551" y="4217937"/>
            <a:ext cx="4381328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C00000"/>
                </a:solidFill>
                <a:latin typeface="Marianne"/>
              </a:rPr>
              <a:t>E-CRF</a:t>
            </a:r>
            <a:r>
              <a:rPr lang="fr-FR" sz="1400" dirty="0">
                <a:latin typeface="Marianne"/>
              </a:rPr>
              <a:t> (prestataire) + </a:t>
            </a:r>
            <a:r>
              <a:rPr lang="fr-FR" sz="1400" dirty="0">
                <a:solidFill>
                  <a:srgbClr val="C00000"/>
                </a:solidFill>
                <a:latin typeface="Marianne"/>
              </a:rPr>
              <a:t>Plateforme French </a:t>
            </a:r>
            <a:r>
              <a:rPr lang="fr-FR" sz="1400" dirty="0" err="1">
                <a:solidFill>
                  <a:srgbClr val="C00000"/>
                </a:solidFill>
                <a:latin typeface="Marianne"/>
              </a:rPr>
              <a:t>Minds</a:t>
            </a:r>
            <a:r>
              <a:rPr lang="fr-FR" sz="1400" dirty="0">
                <a:solidFill>
                  <a:srgbClr val="C00000"/>
                </a:solidFill>
                <a:latin typeface="Marianne"/>
              </a:rPr>
              <a:t> (2025)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/>
              </a:rPr>
              <a:t>Tablette+ </a:t>
            </a:r>
            <a:r>
              <a:rPr lang="fr-FR" sz="1400" dirty="0" err="1">
                <a:latin typeface="Marianne"/>
              </a:rPr>
              <a:t>SmartPhone</a:t>
            </a:r>
            <a:r>
              <a:rPr lang="fr-FR" sz="1400" dirty="0">
                <a:latin typeface="Marianne"/>
              </a:rPr>
              <a:t>+ Montre connectée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/>
              </a:rPr>
              <a:t>Guides, procédures, manuels, check </a:t>
            </a:r>
            <a:r>
              <a:rPr lang="fr-FR" sz="1400" dirty="0" err="1">
                <a:latin typeface="Marianne"/>
              </a:rPr>
              <a:t>list</a:t>
            </a:r>
            <a:endParaRPr lang="fr-FR" sz="1400" dirty="0">
              <a:latin typeface="Marianne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DA425CC-7895-94C3-C175-A08E311F37ED}"/>
              </a:ext>
            </a:extLst>
          </p:cNvPr>
          <p:cNvSpPr txBox="1"/>
          <p:nvPr/>
        </p:nvSpPr>
        <p:spPr>
          <a:xfrm>
            <a:off x="1813551" y="5240379"/>
            <a:ext cx="3985386" cy="116955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/>
              </a:rPr>
              <a:t>Recrutement personnel depuis </a:t>
            </a:r>
            <a:r>
              <a:rPr lang="fr-FR" sz="1400" dirty="0">
                <a:solidFill>
                  <a:srgbClr val="FF0000"/>
                </a:solidFill>
                <a:latin typeface="Marianne"/>
              </a:rPr>
              <a:t>Automne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/>
              </a:rPr>
              <a:t>Formation des personnels débutée </a:t>
            </a:r>
            <a:r>
              <a:rPr lang="fr-FR" sz="1400" dirty="0">
                <a:solidFill>
                  <a:srgbClr val="FF0000"/>
                </a:solidFill>
                <a:latin typeface="Marianne"/>
              </a:rPr>
              <a:t>Janvier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/>
              </a:rPr>
              <a:t>1</a:t>
            </a:r>
            <a:r>
              <a:rPr lang="fr-FR" sz="1400" baseline="30000" dirty="0">
                <a:latin typeface="Marianne"/>
              </a:rPr>
              <a:t>er</a:t>
            </a:r>
            <a:r>
              <a:rPr lang="fr-FR" sz="1400" dirty="0">
                <a:latin typeface="Marianne"/>
              </a:rPr>
              <a:t> patient </a:t>
            </a:r>
            <a:r>
              <a:rPr lang="fr-FR" sz="1400" dirty="0" err="1">
                <a:latin typeface="Marianne"/>
              </a:rPr>
              <a:t>inclu</a:t>
            </a:r>
            <a:r>
              <a:rPr lang="fr-FR" sz="1400" dirty="0">
                <a:latin typeface="Marianne"/>
              </a:rPr>
              <a:t> prévu en </a:t>
            </a:r>
            <a:r>
              <a:rPr lang="fr-FR" sz="1400" dirty="0">
                <a:solidFill>
                  <a:srgbClr val="C00000"/>
                </a:solidFill>
                <a:latin typeface="Marianne"/>
              </a:rPr>
              <a:t>Avril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/>
              </a:rPr>
              <a:t>Durée de l’étude/patient: </a:t>
            </a:r>
            <a:r>
              <a:rPr lang="fr-FR" sz="1400" dirty="0">
                <a:solidFill>
                  <a:srgbClr val="C00000"/>
                </a:solidFill>
                <a:latin typeface="Marianne"/>
              </a:rPr>
              <a:t>18 mois max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/>
              </a:rPr>
              <a:t>Durée totale de l’étude: 5 ans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347279-1A9C-76A3-9860-ABDE92580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855" y="2905338"/>
            <a:ext cx="2024791" cy="173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2199061-BB37-3522-BAB2-28B80584D6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76287" y="4931400"/>
            <a:ext cx="510698" cy="81264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489D1C7-2FC0-A073-BDAD-995CBF4F9B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6184" y="4575629"/>
            <a:ext cx="990029" cy="104213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B6E2DAE-40AE-99DD-27E0-F967A1EBB1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37668" y="4687050"/>
            <a:ext cx="926602" cy="92266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22307FA-149F-7585-5B8A-1A48F8CA6E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04463" y="4593739"/>
            <a:ext cx="1327312" cy="1101097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0D0F598E-ADC4-9611-BE03-79A591CD8C29}"/>
              </a:ext>
            </a:extLst>
          </p:cNvPr>
          <p:cNvSpPr txBox="1"/>
          <p:nvPr/>
        </p:nvSpPr>
        <p:spPr>
          <a:xfrm>
            <a:off x="1813551" y="3370277"/>
            <a:ext cx="6482865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/>
              </a:rPr>
              <a:t>Données </a:t>
            </a:r>
            <a:r>
              <a:rPr lang="fr-FR" sz="1400" dirty="0" err="1">
                <a:latin typeface="Marianne"/>
              </a:rPr>
              <a:t>pré-existantes</a:t>
            </a:r>
            <a:r>
              <a:rPr lang="fr-FR" sz="1400" dirty="0">
                <a:latin typeface="Marianne"/>
              </a:rPr>
              <a:t>, ouvertes pour collaboration : 9000 Patients </a:t>
            </a:r>
            <a:r>
              <a:rPr lang="fr-FR" sz="1400" dirty="0">
                <a:solidFill>
                  <a:srgbClr val="C00000"/>
                </a:solidFill>
                <a:latin typeface="Marianne"/>
              </a:rPr>
              <a:t>cohorte 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C00000"/>
                </a:solidFill>
                <a:latin typeface="Marianne"/>
              </a:rPr>
              <a:t>Dont 3000 patients sont en cours de génotypages au CNRGH  (début 2026)</a:t>
            </a:r>
          </a:p>
        </p:txBody>
      </p:sp>
      <p:pic>
        <p:nvPicPr>
          <p:cNvPr id="1030" name="Picture 6" descr="Une image contenant texte, Visage humain, habits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3BE81FD-AB5A-E095-59B4-27EC82EFC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9" y="1951231"/>
            <a:ext cx="1288735" cy="81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6" descr="Une image contenant texte, Police, logo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B2BD8AC-AD88-64F0-8E8A-BD2EAE1638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9558140" y="27620"/>
            <a:ext cx="2553457" cy="76474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67DF919-A528-9420-F9C9-3396B5105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5" y="6433862"/>
            <a:ext cx="2150533" cy="37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5F8F8359-358B-7998-3FBA-EF2A3A61F339}"/>
              </a:ext>
            </a:extLst>
          </p:cNvPr>
          <p:cNvSpPr txBox="1">
            <a:spLocks/>
          </p:cNvSpPr>
          <p:nvPr/>
        </p:nvSpPr>
        <p:spPr>
          <a:xfrm>
            <a:off x="9272996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B7DCE4-95D5-4886-97BB-0A433477388A}" type="slidenum">
              <a:rPr lang="fr-FR" sz="1200" smtClean="0"/>
              <a:pPr algn="r"/>
              <a:t>22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2269664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Retrouvez toutes nos actualités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96AD5479-5836-C14F-B029-F87C4659F6A6}" type="datetime1">
              <a:rPr lang="fr-FR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23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76C9CF5-322D-CD55-AA72-94FB0C40718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3315A36-5DAD-B58F-EF84-99E0C77046F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defTabSz="1219140">
              <a:defRPr/>
            </a:pPr>
            <a:r>
              <a:rPr lang="fr-FR" kern="0" dirty="0">
                <a:solidFill>
                  <a:srgbClr val="000091"/>
                </a:solidFill>
                <a:latin typeface="Marianne"/>
                <a:cs typeface="Arial"/>
              </a:rPr>
              <a:t>01/04/2026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32A410-B21A-D50F-4A7B-55BF758D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 defTabSz="1219140">
              <a:defRPr/>
            </a:pPr>
            <a:endParaRPr lang="fr-FR" kern="0" dirty="0">
              <a:solidFill>
                <a:srgbClr val="000091"/>
              </a:solidFill>
              <a:latin typeface="Marianne"/>
              <a:cs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123FB5-8099-CB62-4DAA-B4529817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40">
              <a:defRPr/>
            </a:pPr>
            <a:fld id="{733122C9-A0B9-462F-8757-0847AD287B63}" type="slidenum">
              <a:rPr lang="fr-FR" kern="0">
                <a:solidFill>
                  <a:srgbClr val="000091"/>
                </a:solidFill>
                <a:latin typeface="Marianne"/>
                <a:cs typeface="Arial"/>
              </a:rPr>
              <a:pPr defTabSz="1219140">
                <a:defRPr/>
              </a:pPr>
              <a:t>3</a:t>
            </a:fld>
            <a:endParaRPr lang="fr-FR" kern="0">
              <a:solidFill>
                <a:srgbClr val="000091"/>
              </a:solidFill>
              <a:latin typeface="Marianne"/>
              <a:cs typeface="Arial"/>
            </a:endParaRPr>
          </a:p>
        </p:txBody>
      </p:sp>
      <p:pic>
        <p:nvPicPr>
          <p:cNvPr id="2083915187" name="Image 2083915186">
            <a:extLst>
              <a:ext uri="{FF2B5EF4-FFF2-40B4-BE49-F238E27FC236}">
                <a16:creationId xmlns:a16="http://schemas.microsoft.com/office/drawing/2014/main" id="{229AD4F4-85A3-4A05-DBD4-4DC915D00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69413" y="6457404"/>
            <a:ext cx="1606823" cy="281792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069CAA28-E362-E58A-2DB9-8EEA7B826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59195"/>
            <a:ext cx="4543647" cy="479999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rgbClr val="002060"/>
                </a:solidFill>
                <a:latin typeface="+mn-lt"/>
              </a:rPr>
              <a:t>French Minds </a:t>
            </a:r>
            <a:r>
              <a:rPr lang="fr-FR" dirty="0" err="1">
                <a:solidFill>
                  <a:srgbClr val="002060"/>
                </a:solidFill>
                <a:latin typeface="+mn-lt"/>
              </a:rPr>
              <a:t>Cohort</a:t>
            </a:r>
            <a:endParaRPr lang="fr-FR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5" name="Image 14" descr="Une image contenant Graphique, graphis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3F304BCF-C616-A667-6E27-074355A1E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021" y="-80498"/>
            <a:ext cx="976219" cy="976219"/>
          </a:xfrm>
          <a:prstGeom prst="rect">
            <a:avLst/>
          </a:prstGeom>
        </p:spPr>
      </p:pic>
      <p:sp>
        <p:nvSpPr>
          <p:cNvPr id="2" name="Sous-titre 3">
            <a:extLst>
              <a:ext uri="{FF2B5EF4-FFF2-40B4-BE49-F238E27FC236}">
                <a16:creationId xmlns:a16="http://schemas.microsoft.com/office/drawing/2014/main" id="{CBBB3D64-ADE9-BAFC-8217-87385D9FF0A0}"/>
              </a:ext>
            </a:extLst>
          </p:cNvPr>
          <p:cNvSpPr txBox="1">
            <a:spLocks/>
          </p:cNvSpPr>
          <p:nvPr/>
        </p:nvSpPr>
        <p:spPr>
          <a:xfrm>
            <a:off x="1869687" y="604049"/>
            <a:ext cx="9144000" cy="280443"/>
          </a:xfrm>
          <a:prstGeom prst="rect">
            <a:avLst/>
          </a:prstGeom>
        </p:spPr>
        <p:txBody>
          <a:bodyPr/>
          <a:lstStyle>
            <a:lvl1pPr marL="0" indent="0" algn="l" defTabSz="121914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/>
              <a:buNone/>
              <a:defRPr sz="18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9398" indent="-228594" algn="l" defTabSz="121914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70" indent="-228594" algn="l" defTabSz="121914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/>
              <a:buChar char="§"/>
              <a:defRPr sz="133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58" indent="-228594" algn="l" defTabSz="121914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/>
              <a:buChar char="•"/>
              <a:defRPr sz="10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546" indent="-228594" algn="l" defTabSz="121914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/>
              <a:buChar char="§"/>
              <a:defRPr sz="93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1" indent="-304784" algn="l" defTabSz="1219140">
              <a:spcBef>
                <a:spcPts val="0"/>
              </a:spcBef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>
              <a:spcBef>
                <a:spcPts val="0"/>
              </a:spcBef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>
              <a:spcBef>
                <a:spcPts val="0"/>
              </a:spcBef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>
              <a:spcBef>
                <a:spcPts val="0"/>
              </a:spcBef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kern="0"/>
              <a:t>To identify trans or a-nosographic dimensions/ homogeneous clinical forms</a:t>
            </a:r>
            <a:endParaRPr lang="en-GB" kern="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E5042F0-0E02-8192-23A7-82617C2EB263}"/>
              </a:ext>
            </a:extLst>
          </p:cNvPr>
          <p:cNvGrpSpPr/>
          <p:nvPr/>
        </p:nvGrpSpPr>
        <p:grpSpPr>
          <a:xfrm>
            <a:off x="501795" y="2019342"/>
            <a:ext cx="2731614" cy="2696816"/>
            <a:chOff x="380420" y="2099671"/>
            <a:chExt cx="2731614" cy="2696816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3FC82026-0F49-2E83-3CDE-2DA9A2FD1D65}"/>
                </a:ext>
              </a:extLst>
            </p:cNvPr>
            <p:cNvGrpSpPr/>
            <p:nvPr/>
          </p:nvGrpSpPr>
          <p:grpSpPr>
            <a:xfrm>
              <a:off x="1339889" y="2099671"/>
              <a:ext cx="822832" cy="822832"/>
              <a:chOff x="2200526" y="1515116"/>
              <a:chExt cx="1175101" cy="1175100"/>
            </a:xfrm>
          </p:grpSpPr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8CF46F69-85F7-645C-0D89-0DDBBC30EFF6}"/>
                  </a:ext>
                </a:extLst>
              </p:cNvPr>
              <p:cNvSpPr/>
              <p:nvPr/>
            </p:nvSpPr>
            <p:spPr>
              <a:xfrm>
                <a:off x="2200526" y="1515116"/>
                <a:ext cx="1175101" cy="1175100"/>
              </a:xfrm>
              <a:prstGeom prst="ellipse">
                <a:avLst/>
              </a:prstGeom>
              <a:solidFill>
                <a:schemeClr val="accent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2C348A87-BBE8-F069-692B-950EAC5B90BC}"/>
                  </a:ext>
                </a:extLst>
              </p:cNvPr>
              <p:cNvSpPr txBox="1"/>
              <p:nvPr/>
            </p:nvSpPr>
            <p:spPr>
              <a:xfrm>
                <a:off x="2341279" y="1812823"/>
                <a:ext cx="897855" cy="483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Bipolar </a:t>
                </a:r>
              </a:p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disorders</a:t>
                </a:r>
              </a:p>
            </p:txBody>
          </p:sp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4CB6370A-BC66-5C31-25AF-32C6B8C33547}"/>
                </a:ext>
              </a:extLst>
            </p:cNvPr>
            <p:cNvGrpSpPr/>
            <p:nvPr/>
          </p:nvGrpSpPr>
          <p:grpSpPr>
            <a:xfrm>
              <a:off x="380420" y="2829769"/>
              <a:ext cx="2731614" cy="1966718"/>
              <a:chOff x="380420" y="2829769"/>
              <a:chExt cx="2731614" cy="1966718"/>
            </a:xfrm>
          </p:grpSpPr>
          <p:pic>
            <p:nvPicPr>
              <p:cNvPr id="9" name="Graphique 8">
                <a:extLst>
                  <a:ext uri="{FF2B5EF4-FFF2-40B4-BE49-F238E27FC236}">
                    <a16:creationId xmlns:a16="http://schemas.microsoft.com/office/drawing/2014/main" id="{9CF770DC-CC39-BD2C-4BBE-79D3DC948252}"/>
                  </a:ext>
                </a:extLst>
              </p:cNvPr>
              <p:cNvPicPr>
                <a:picLocks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331608" y="3082012"/>
                <a:ext cx="839780" cy="839780"/>
              </a:xfrm>
              <a:prstGeom prst="rect">
                <a:avLst/>
              </a:prstGeom>
            </p:spPr>
          </p:pic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4FBBC41E-A656-0CEC-46B8-4C286A2CE9C8}"/>
                  </a:ext>
                </a:extLst>
              </p:cNvPr>
              <p:cNvGrpSpPr/>
              <p:nvPr/>
            </p:nvGrpSpPr>
            <p:grpSpPr>
              <a:xfrm>
                <a:off x="1988117" y="3973655"/>
                <a:ext cx="884029" cy="822832"/>
                <a:chOff x="3126268" y="1412085"/>
                <a:chExt cx="1262497" cy="1175100"/>
              </a:xfrm>
            </p:grpSpPr>
            <p:sp>
              <p:nvSpPr>
                <p:cNvPr id="22" name="Ellipse 21">
                  <a:extLst>
                    <a:ext uri="{FF2B5EF4-FFF2-40B4-BE49-F238E27FC236}">
                      <a16:creationId xmlns:a16="http://schemas.microsoft.com/office/drawing/2014/main" id="{035F9B74-3FEC-38DF-C611-525931D4C908}"/>
                    </a:ext>
                  </a:extLst>
                </p:cNvPr>
                <p:cNvSpPr/>
                <p:nvPr/>
              </p:nvSpPr>
              <p:spPr>
                <a:xfrm>
                  <a:off x="3126268" y="1412085"/>
                  <a:ext cx="1175099" cy="1175100"/>
                </a:xfrm>
                <a:prstGeom prst="ellipse">
                  <a:avLst/>
                </a:prstGeom>
                <a:solidFill>
                  <a:schemeClr val="accent1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id="{26137D50-5375-B2C8-2707-D60F2BBCB365}"/>
                    </a:ext>
                  </a:extLst>
                </p:cNvPr>
                <p:cNvSpPr txBox="1"/>
                <p:nvPr/>
              </p:nvSpPr>
              <p:spPr>
                <a:xfrm>
                  <a:off x="3133783" y="1781262"/>
                  <a:ext cx="1254982" cy="307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Schizophrenia</a:t>
                  </a:r>
                </a:p>
              </p:txBody>
            </p:sp>
          </p:grpSp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A9F01551-608B-CCF1-9D1B-C75E6876C0C6}"/>
                  </a:ext>
                </a:extLst>
              </p:cNvPr>
              <p:cNvGrpSpPr/>
              <p:nvPr/>
            </p:nvGrpSpPr>
            <p:grpSpPr>
              <a:xfrm>
                <a:off x="2289201" y="2877589"/>
                <a:ext cx="822833" cy="822832"/>
                <a:chOff x="1927476" y="1190057"/>
                <a:chExt cx="1175102" cy="1175100"/>
              </a:xfrm>
            </p:grpSpPr>
            <p:sp>
              <p:nvSpPr>
                <p:cNvPr id="20" name="Ellipse 19">
                  <a:extLst>
                    <a:ext uri="{FF2B5EF4-FFF2-40B4-BE49-F238E27FC236}">
                      <a16:creationId xmlns:a16="http://schemas.microsoft.com/office/drawing/2014/main" id="{43907BD6-9128-AF98-0E04-9BCCE18A49D5}"/>
                    </a:ext>
                  </a:extLst>
                </p:cNvPr>
                <p:cNvSpPr/>
                <p:nvPr/>
              </p:nvSpPr>
              <p:spPr>
                <a:xfrm>
                  <a:off x="1927476" y="1190057"/>
                  <a:ext cx="1175102" cy="1175100"/>
                </a:xfrm>
                <a:prstGeom prst="ellipse">
                  <a:avLst/>
                </a:prstGeom>
                <a:solidFill>
                  <a:schemeClr val="accent1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89B3CF52-46F1-06AA-9214-90061E39C564}"/>
                    </a:ext>
                  </a:extLst>
                </p:cNvPr>
                <p:cNvSpPr txBox="1"/>
                <p:nvPr/>
              </p:nvSpPr>
              <p:spPr>
                <a:xfrm>
                  <a:off x="1999175" y="1491929"/>
                  <a:ext cx="1039788" cy="4834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Recurrent</a:t>
                  </a:r>
                </a:p>
                <a:p>
                  <a:pPr algn="ctr"/>
                  <a:r>
                    <a:rPr lang="en-US" sz="8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Depression</a:t>
                  </a:r>
                </a:p>
              </p:txBody>
            </p:sp>
          </p:grp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FC7E9928-1BE8-1766-F392-7C28D9AD2AA2}"/>
                  </a:ext>
                </a:extLst>
              </p:cNvPr>
              <p:cNvGrpSpPr/>
              <p:nvPr/>
            </p:nvGrpSpPr>
            <p:grpSpPr>
              <a:xfrm>
                <a:off x="380420" y="2829769"/>
                <a:ext cx="1107572" cy="1942842"/>
                <a:chOff x="2486930" y="1134769"/>
                <a:chExt cx="1581731" cy="2774602"/>
              </a:xfrm>
            </p:grpSpPr>
            <p:sp>
              <p:nvSpPr>
                <p:cNvPr id="16" name="Ellipse 15">
                  <a:extLst>
                    <a:ext uri="{FF2B5EF4-FFF2-40B4-BE49-F238E27FC236}">
                      <a16:creationId xmlns:a16="http://schemas.microsoft.com/office/drawing/2014/main" id="{8E415153-6E40-D890-1B31-37151B901E4A}"/>
                    </a:ext>
                  </a:extLst>
                </p:cNvPr>
                <p:cNvSpPr/>
                <p:nvPr/>
              </p:nvSpPr>
              <p:spPr>
                <a:xfrm>
                  <a:off x="2486930" y="1134769"/>
                  <a:ext cx="1175097" cy="1175099"/>
                </a:xfrm>
                <a:prstGeom prst="ellipse">
                  <a:avLst/>
                </a:prstGeom>
                <a:solidFill>
                  <a:schemeClr val="accent1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C72DD81B-3125-7509-EAD8-5EEF6DFF6943}"/>
                    </a:ext>
                  </a:extLst>
                </p:cNvPr>
                <p:cNvSpPr txBox="1"/>
                <p:nvPr/>
              </p:nvSpPr>
              <p:spPr>
                <a:xfrm>
                  <a:off x="2795441" y="1511953"/>
                  <a:ext cx="549882" cy="307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0" algn="ctr"/>
                  <a:r>
                    <a:rPr lang="fr-FR" sz="8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ASD</a:t>
                  </a:r>
                </a:p>
              </p:txBody>
            </p:sp>
            <p:sp>
              <p:nvSpPr>
                <p:cNvPr id="18" name="Ellipse 17">
                  <a:extLst>
                    <a:ext uri="{FF2B5EF4-FFF2-40B4-BE49-F238E27FC236}">
                      <a16:creationId xmlns:a16="http://schemas.microsoft.com/office/drawing/2014/main" id="{41F59BE5-8107-0390-189A-9C5C13C3B229}"/>
                    </a:ext>
                  </a:extLst>
                </p:cNvPr>
                <p:cNvSpPr/>
                <p:nvPr/>
              </p:nvSpPr>
              <p:spPr>
                <a:xfrm>
                  <a:off x="2893558" y="2734271"/>
                  <a:ext cx="1175103" cy="1175100"/>
                </a:xfrm>
                <a:prstGeom prst="ellipse">
                  <a:avLst/>
                </a:prstGeom>
                <a:solidFill>
                  <a:schemeClr val="accent1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3E1BBC23-F776-EE58-2A53-C73661AEC1AD}"/>
                    </a:ext>
                  </a:extLst>
                </p:cNvPr>
                <p:cNvSpPr txBox="1"/>
                <p:nvPr/>
              </p:nvSpPr>
              <p:spPr>
                <a:xfrm>
                  <a:off x="3201630" y="3151532"/>
                  <a:ext cx="504099" cy="307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0" algn="ctr"/>
                  <a:r>
                    <a:rPr lang="fr-FR" sz="8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PEP</a:t>
                  </a:r>
                </a:p>
              </p:txBody>
            </p:sp>
          </p:grpSp>
          <p:cxnSp>
            <p:nvCxnSpPr>
              <p:cNvPr id="13" name="Connecteur droit avec flèche 12">
                <a:extLst>
                  <a:ext uri="{FF2B5EF4-FFF2-40B4-BE49-F238E27FC236}">
                    <a16:creationId xmlns:a16="http://schemas.microsoft.com/office/drawing/2014/main" id="{1970C189-535E-1FE3-B909-711AFB65FE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52590" y="3741061"/>
                <a:ext cx="428" cy="345994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Ellipse 25">
            <a:extLst>
              <a:ext uri="{FF2B5EF4-FFF2-40B4-BE49-F238E27FC236}">
                <a16:creationId xmlns:a16="http://schemas.microsoft.com/office/drawing/2014/main" id="{662FDCB7-8090-36AF-A4C3-009964346AD0}"/>
              </a:ext>
            </a:extLst>
          </p:cNvPr>
          <p:cNvSpPr/>
          <p:nvPr/>
        </p:nvSpPr>
        <p:spPr>
          <a:xfrm>
            <a:off x="10123643" y="3052902"/>
            <a:ext cx="835181" cy="8351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EB1A68F-B29A-500C-E3CF-96229416FAB8}"/>
              </a:ext>
            </a:extLst>
          </p:cNvPr>
          <p:cNvSpPr txBox="1"/>
          <p:nvPr/>
        </p:nvSpPr>
        <p:spPr>
          <a:xfrm>
            <a:off x="3419155" y="4960515"/>
            <a:ext cx="56914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accent4">
                    <a:lumMod val="50000"/>
                  </a:schemeClr>
                </a:solidFill>
                <a:latin typeface="Marianne" panose="02000000000000000000" pitchFamily="2" charset="0"/>
                <a:ea typeface="+mj-ea"/>
                <a:cs typeface="+mj-cs"/>
              </a:rPr>
              <a:t>Integration of clinical, cognitive, digital and biological data 
to identify </a:t>
            </a:r>
            <a:r>
              <a:rPr lang="en-US" sz="1300" dirty="0" err="1">
                <a:solidFill>
                  <a:schemeClr val="accent4">
                    <a:lumMod val="50000"/>
                  </a:schemeClr>
                </a:solidFill>
                <a:latin typeface="Marianne" panose="02000000000000000000" pitchFamily="2" charset="0"/>
                <a:ea typeface="+mj-ea"/>
                <a:cs typeface="+mj-cs"/>
              </a:rPr>
              <a:t>transnosographic</a:t>
            </a:r>
            <a:r>
              <a:rPr lang="en-US" sz="1300" dirty="0">
                <a:solidFill>
                  <a:schemeClr val="accent4">
                    <a:lumMod val="50000"/>
                  </a:schemeClr>
                </a:solidFill>
                <a:latin typeface="Marianne" panose="02000000000000000000" pitchFamily="2" charset="0"/>
                <a:ea typeface="+mj-ea"/>
                <a:cs typeface="+mj-cs"/>
              </a:rPr>
              <a:t> and multimodal dimensions such as 
anhedonia/social withdrawal/neurodevelopmental burden/...
which may be the target of specific treatments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9179CD2-6023-52D8-B48C-58037FAF471E}"/>
              </a:ext>
            </a:extLst>
          </p:cNvPr>
          <p:cNvSpPr txBox="1"/>
          <p:nvPr/>
        </p:nvSpPr>
        <p:spPr>
          <a:xfrm>
            <a:off x="8860275" y="1836945"/>
            <a:ext cx="32385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Marianne" panose="02000000000000000000" pitchFamily="2" charset="0"/>
                <a:ea typeface="+mj-ea"/>
                <a:cs typeface="+mj-cs"/>
              </a:rPr>
              <a:t>Homogeneous subgroups 
Clinically and biologically defined 
and which can be treated </a:t>
            </a:r>
          </a:p>
          <a:p>
            <a:pPr algn="ctr"/>
            <a:r>
              <a:rPr lang="en-US" sz="1300" dirty="0">
                <a:latin typeface="Marianne" panose="02000000000000000000" pitchFamily="2" charset="0"/>
                <a:ea typeface="+mj-ea"/>
                <a:cs typeface="+mj-cs"/>
              </a:rPr>
              <a:t>with mechanisms-based treatments</a:t>
            </a:r>
          </a:p>
        </p:txBody>
      </p:sp>
      <p:pic>
        <p:nvPicPr>
          <p:cNvPr id="29" name="Graphique 28">
            <a:extLst>
              <a:ext uri="{FF2B5EF4-FFF2-40B4-BE49-F238E27FC236}">
                <a16:creationId xmlns:a16="http://schemas.microsoft.com/office/drawing/2014/main" id="{73AAFFDC-CFB3-2201-2F10-CBF8A8843141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67365" y="5885688"/>
            <a:ext cx="453384" cy="453384"/>
          </a:xfrm>
          <a:prstGeom prst="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C4195343-E104-AB5B-6A2A-510CD0B55F86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42122" y="5942299"/>
            <a:ext cx="430476" cy="430476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4BE7A4EA-3E36-A2B1-A405-72A02D06429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43993" y="5912825"/>
            <a:ext cx="424211" cy="424211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id="{32ECFBE7-3BE5-6D8C-7477-30EB353A31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99933" y="5912825"/>
            <a:ext cx="463563" cy="463563"/>
          </a:xfrm>
          <a:prstGeom prst="rect">
            <a:avLst/>
          </a:prstGeom>
        </p:spPr>
      </p:pic>
      <p:pic>
        <p:nvPicPr>
          <p:cNvPr id="33" name="Graphique 32">
            <a:extLst>
              <a:ext uri="{FF2B5EF4-FFF2-40B4-BE49-F238E27FC236}">
                <a16:creationId xmlns:a16="http://schemas.microsoft.com/office/drawing/2014/main" id="{5F67C100-3A78-D69F-435B-A438592762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23697" y="5817758"/>
            <a:ext cx="635991" cy="635991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735A665E-F0DC-2708-1852-71423428AA7C}"/>
              </a:ext>
            </a:extLst>
          </p:cNvPr>
          <p:cNvSpPr txBox="1"/>
          <p:nvPr/>
        </p:nvSpPr>
        <p:spPr>
          <a:xfrm>
            <a:off x="786527" y="1220863"/>
            <a:ext cx="194502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Marianne" panose="02000000000000000000" pitchFamily="2" charset="0"/>
              </a:rPr>
              <a:t>EXISTING CATEGORICAL </a:t>
            </a:r>
          </a:p>
          <a:p>
            <a:pPr algn="ctr"/>
            <a:r>
              <a:rPr lang="en-US" sz="1400" dirty="0">
                <a:latin typeface="Marianne" panose="02000000000000000000" pitchFamily="2" charset="0"/>
              </a:rPr>
              <a:t>DIAGNOSTIC ENTITIES </a:t>
            </a:r>
            <a:endParaRPr lang="en-US" sz="1200" dirty="0">
              <a:latin typeface="Marianne" panose="02000000000000000000" pitchFamily="2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E4D03BF-84C9-B8A5-2BD8-AD70084A8D5F}"/>
              </a:ext>
            </a:extLst>
          </p:cNvPr>
          <p:cNvSpPr txBox="1"/>
          <p:nvPr/>
        </p:nvSpPr>
        <p:spPr>
          <a:xfrm>
            <a:off x="4259020" y="1202135"/>
            <a:ext cx="3400624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latin typeface="Marianne" panose="02000000000000000000" pitchFamily="2" charset="0"/>
              </a:rPr>
              <a:t>QUANTITATIVE TRANSNOSOGRAPHIC DIMENSIONS</a:t>
            </a:r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65A12A9-BB96-E587-EFA1-20C8FAD1D16B}"/>
              </a:ext>
            </a:extLst>
          </p:cNvPr>
          <p:cNvSpPr txBox="1"/>
          <p:nvPr/>
        </p:nvSpPr>
        <p:spPr>
          <a:xfrm>
            <a:off x="8843890" y="1208387"/>
            <a:ext cx="3254885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Marianne" panose="02000000000000000000" pitchFamily="2" charset="0"/>
              </a:rPr>
              <a:t>HOMOGENEOUS </a:t>
            </a:r>
          </a:p>
          <a:p>
            <a:pPr algn="ctr"/>
            <a:r>
              <a:rPr lang="en-US" sz="1400" dirty="0">
                <a:latin typeface="Marianne" panose="02000000000000000000" pitchFamily="2" charset="0"/>
              </a:rPr>
              <a:t>CLINICAL SUBGROUPS 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C6166AC-E4C3-0524-D622-B6D22343A02B}"/>
              </a:ext>
            </a:extLst>
          </p:cNvPr>
          <p:cNvSpPr/>
          <p:nvPr/>
        </p:nvSpPr>
        <p:spPr>
          <a:xfrm>
            <a:off x="10123643" y="4069243"/>
            <a:ext cx="835181" cy="8351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BA1A3F9E-3763-F3CD-3D99-39503914C272}"/>
              </a:ext>
            </a:extLst>
          </p:cNvPr>
          <p:cNvSpPr/>
          <p:nvPr/>
        </p:nvSpPr>
        <p:spPr>
          <a:xfrm>
            <a:off x="10122850" y="5085584"/>
            <a:ext cx="835181" cy="8351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4476A5B0-C153-CB1F-0973-9339128E2868}"/>
              </a:ext>
            </a:extLst>
          </p:cNvPr>
          <p:cNvGrpSpPr/>
          <p:nvPr/>
        </p:nvGrpSpPr>
        <p:grpSpPr>
          <a:xfrm>
            <a:off x="7911716" y="1215644"/>
            <a:ext cx="557667" cy="504141"/>
            <a:chOff x="10530165" y="-306330"/>
            <a:chExt cx="1324583" cy="1197449"/>
          </a:xfrm>
          <a:solidFill>
            <a:schemeClr val="accent3"/>
          </a:solidFill>
        </p:grpSpPr>
        <p:sp>
          <p:nvSpPr>
            <p:cNvPr id="41" name="Graphique 121">
              <a:extLst>
                <a:ext uri="{FF2B5EF4-FFF2-40B4-BE49-F238E27FC236}">
                  <a16:creationId xmlns:a16="http://schemas.microsoft.com/office/drawing/2014/main" id="{AFE0E43F-CC99-77AF-EBFF-509DF203FEDA}"/>
                </a:ext>
              </a:extLst>
            </p:cNvPr>
            <p:cNvSpPr/>
            <p:nvPr/>
          </p:nvSpPr>
          <p:spPr>
            <a:xfrm>
              <a:off x="11128890" y="-306330"/>
              <a:ext cx="725858" cy="1197449"/>
            </a:xfrm>
            <a:custGeom>
              <a:avLst/>
              <a:gdLst>
                <a:gd name="connsiteX0" fmla="*/ 434591 w 725858"/>
                <a:gd name="connsiteY0" fmla="*/ 597971 h 1197449"/>
                <a:gd name="connsiteX1" fmla="*/ 0 w 725858"/>
                <a:gd name="connsiteY1" fmla="*/ 1051038 h 1197449"/>
                <a:gd name="connsiteX2" fmla="*/ 152579 w 725858"/>
                <a:gd name="connsiteY2" fmla="*/ 1197450 h 1197449"/>
                <a:gd name="connsiteX3" fmla="*/ 725858 w 725858"/>
                <a:gd name="connsiteY3" fmla="*/ 597983 h 1197449"/>
                <a:gd name="connsiteX4" fmla="*/ 152579 w 725858"/>
                <a:gd name="connsiteY4" fmla="*/ 0 h 1197449"/>
                <a:gd name="connsiteX5" fmla="*/ 0 w 725858"/>
                <a:gd name="connsiteY5" fmla="*/ 146412 h 119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5858" h="1197449">
                  <a:moveTo>
                    <a:pt x="434591" y="597971"/>
                  </a:moveTo>
                  <a:lnTo>
                    <a:pt x="0" y="1051038"/>
                  </a:lnTo>
                  <a:lnTo>
                    <a:pt x="152579" y="1197450"/>
                  </a:lnTo>
                  <a:lnTo>
                    <a:pt x="725858" y="597983"/>
                  </a:lnTo>
                  <a:lnTo>
                    <a:pt x="152579" y="0"/>
                  </a:lnTo>
                  <a:lnTo>
                    <a:pt x="0" y="146412"/>
                  </a:lnTo>
                  <a:close/>
                </a:path>
              </a:pathLst>
            </a:custGeom>
            <a:grpFill/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Graphique 122">
              <a:extLst>
                <a:ext uri="{FF2B5EF4-FFF2-40B4-BE49-F238E27FC236}">
                  <a16:creationId xmlns:a16="http://schemas.microsoft.com/office/drawing/2014/main" id="{94398BF8-E3F2-7D90-5C06-DC7E7F36881E}"/>
                </a:ext>
              </a:extLst>
            </p:cNvPr>
            <p:cNvSpPr/>
            <p:nvPr/>
          </p:nvSpPr>
          <p:spPr>
            <a:xfrm>
              <a:off x="10530165" y="-306330"/>
              <a:ext cx="725858" cy="1197449"/>
            </a:xfrm>
            <a:custGeom>
              <a:avLst/>
              <a:gdLst>
                <a:gd name="connsiteX0" fmla="*/ 434591 w 725858"/>
                <a:gd name="connsiteY0" fmla="*/ 597971 h 1197449"/>
                <a:gd name="connsiteX1" fmla="*/ 0 w 725858"/>
                <a:gd name="connsiteY1" fmla="*/ 1051038 h 1197449"/>
                <a:gd name="connsiteX2" fmla="*/ 152579 w 725858"/>
                <a:gd name="connsiteY2" fmla="*/ 1197450 h 1197449"/>
                <a:gd name="connsiteX3" fmla="*/ 725858 w 725858"/>
                <a:gd name="connsiteY3" fmla="*/ 597983 h 1197449"/>
                <a:gd name="connsiteX4" fmla="*/ 152579 w 725858"/>
                <a:gd name="connsiteY4" fmla="*/ 0 h 1197449"/>
                <a:gd name="connsiteX5" fmla="*/ 0 w 725858"/>
                <a:gd name="connsiteY5" fmla="*/ 146412 h 119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5858" h="1197449">
                  <a:moveTo>
                    <a:pt x="434591" y="597971"/>
                  </a:moveTo>
                  <a:lnTo>
                    <a:pt x="0" y="1051038"/>
                  </a:lnTo>
                  <a:lnTo>
                    <a:pt x="152579" y="1197450"/>
                  </a:lnTo>
                  <a:lnTo>
                    <a:pt x="725858" y="597983"/>
                  </a:lnTo>
                  <a:lnTo>
                    <a:pt x="152579" y="0"/>
                  </a:lnTo>
                  <a:lnTo>
                    <a:pt x="0" y="146412"/>
                  </a:lnTo>
                  <a:close/>
                </a:path>
              </a:pathLst>
            </a:custGeom>
            <a:grpFill/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1EA7EC5F-4540-0A2A-CD89-13BBF56EEBBF}"/>
              </a:ext>
            </a:extLst>
          </p:cNvPr>
          <p:cNvGrpSpPr/>
          <p:nvPr/>
        </p:nvGrpSpPr>
        <p:grpSpPr>
          <a:xfrm>
            <a:off x="3303544" y="1199438"/>
            <a:ext cx="756213" cy="504143"/>
            <a:chOff x="4111581" y="4024175"/>
            <a:chExt cx="594360" cy="396240"/>
          </a:xfrm>
          <a:solidFill>
            <a:schemeClr val="accent3"/>
          </a:solidFill>
        </p:grpSpPr>
        <p:pic>
          <p:nvPicPr>
            <p:cNvPr id="44" name="Graphique 43">
              <a:extLst>
                <a:ext uri="{FF2B5EF4-FFF2-40B4-BE49-F238E27FC236}">
                  <a16:creationId xmlns:a16="http://schemas.microsoft.com/office/drawing/2014/main" id="{FC61A976-6C08-A0BB-00B0-7B0B1340C475}"/>
                </a:ext>
              </a:extLst>
            </p:cNvPr>
            <p:cNvPicPr>
              <a:picLocks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11581" y="4024175"/>
              <a:ext cx="396240" cy="396240"/>
            </a:xfrm>
            <a:prstGeom prst="rect">
              <a:avLst/>
            </a:prstGeom>
          </p:spPr>
        </p:pic>
        <p:pic>
          <p:nvPicPr>
            <p:cNvPr id="45" name="Graphique 44">
              <a:extLst>
                <a:ext uri="{FF2B5EF4-FFF2-40B4-BE49-F238E27FC236}">
                  <a16:creationId xmlns:a16="http://schemas.microsoft.com/office/drawing/2014/main" id="{6436700E-6946-6AC6-B555-95B258A600F8}"/>
                </a:ext>
              </a:extLst>
            </p:cNvPr>
            <p:cNvPicPr>
              <a:picLocks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309701" y="4024175"/>
              <a:ext cx="396240" cy="396240"/>
            </a:xfrm>
            <a:prstGeom prst="rect">
              <a:avLst/>
            </a:prstGeom>
          </p:spPr>
        </p:pic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7368C80B-D027-CD20-73D7-5D04FCCEF80A}"/>
              </a:ext>
            </a:extLst>
          </p:cNvPr>
          <p:cNvGrpSpPr/>
          <p:nvPr/>
        </p:nvGrpSpPr>
        <p:grpSpPr>
          <a:xfrm>
            <a:off x="7932971" y="2857375"/>
            <a:ext cx="880292" cy="795800"/>
            <a:chOff x="10530165" y="-306330"/>
            <a:chExt cx="1324583" cy="1197449"/>
          </a:xfrm>
          <a:solidFill>
            <a:srgbClr val="000091"/>
          </a:solidFill>
        </p:grpSpPr>
        <p:sp>
          <p:nvSpPr>
            <p:cNvPr id="47" name="Graphique 121">
              <a:extLst>
                <a:ext uri="{FF2B5EF4-FFF2-40B4-BE49-F238E27FC236}">
                  <a16:creationId xmlns:a16="http://schemas.microsoft.com/office/drawing/2014/main" id="{8B448092-A978-7940-7A75-32BDD18A84B1}"/>
                </a:ext>
              </a:extLst>
            </p:cNvPr>
            <p:cNvSpPr/>
            <p:nvPr/>
          </p:nvSpPr>
          <p:spPr>
            <a:xfrm>
              <a:off x="11128890" y="-306330"/>
              <a:ext cx="725858" cy="1197449"/>
            </a:xfrm>
            <a:custGeom>
              <a:avLst/>
              <a:gdLst>
                <a:gd name="connsiteX0" fmla="*/ 434591 w 725858"/>
                <a:gd name="connsiteY0" fmla="*/ 597971 h 1197449"/>
                <a:gd name="connsiteX1" fmla="*/ 0 w 725858"/>
                <a:gd name="connsiteY1" fmla="*/ 1051038 h 1197449"/>
                <a:gd name="connsiteX2" fmla="*/ 152579 w 725858"/>
                <a:gd name="connsiteY2" fmla="*/ 1197450 h 1197449"/>
                <a:gd name="connsiteX3" fmla="*/ 725858 w 725858"/>
                <a:gd name="connsiteY3" fmla="*/ 597983 h 1197449"/>
                <a:gd name="connsiteX4" fmla="*/ 152579 w 725858"/>
                <a:gd name="connsiteY4" fmla="*/ 0 h 1197449"/>
                <a:gd name="connsiteX5" fmla="*/ 0 w 725858"/>
                <a:gd name="connsiteY5" fmla="*/ 146412 h 119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5858" h="1197449">
                  <a:moveTo>
                    <a:pt x="434591" y="597971"/>
                  </a:moveTo>
                  <a:lnTo>
                    <a:pt x="0" y="1051038"/>
                  </a:lnTo>
                  <a:lnTo>
                    <a:pt x="152579" y="1197450"/>
                  </a:lnTo>
                  <a:lnTo>
                    <a:pt x="725858" y="597983"/>
                  </a:lnTo>
                  <a:lnTo>
                    <a:pt x="152579" y="0"/>
                  </a:lnTo>
                  <a:lnTo>
                    <a:pt x="0" y="146412"/>
                  </a:lnTo>
                  <a:close/>
                </a:path>
              </a:pathLst>
            </a:custGeom>
            <a:grpFill/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Graphique 122">
              <a:extLst>
                <a:ext uri="{FF2B5EF4-FFF2-40B4-BE49-F238E27FC236}">
                  <a16:creationId xmlns:a16="http://schemas.microsoft.com/office/drawing/2014/main" id="{25A487A2-C596-F7B7-2F4F-1DA930326E9C}"/>
                </a:ext>
              </a:extLst>
            </p:cNvPr>
            <p:cNvSpPr/>
            <p:nvPr/>
          </p:nvSpPr>
          <p:spPr>
            <a:xfrm>
              <a:off x="10530165" y="-306330"/>
              <a:ext cx="725858" cy="1197449"/>
            </a:xfrm>
            <a:custGeom>
              <a:avLst/>
              <a:gdLst>
                <a:gd name="connsiteX0" fmla="*/ 434591 w 725858"/>
                <a:gd name="connsiteY0" fmla="*/ 597971 h 1197449"/>
                <a:gd name="connsiteX1" fmla="*/ 0 w 725858"/>
                <a:gd name="connsiteY1" fmla="*/ 1051038 h 1197449"/>
                <a:gd name="connsiteX2" fmla="*/ 152579 w 725858"/>
                <a:gd name="connsiteY2" fmla="*/ 1197450 h 1197449"/>
                <a:gd name="connsiteX3" fmla="*/ 725858 w 725858"/>
                <a:gd name="connsiteY3" fmla="*/ 597983 h 1197449"/>
                <a:gd name="connsiteX4" fmla="*/ 152579 w 725858"/>
                <a:gd name="connsiteY4" fmla="*/ 0 h 1197449"/>
                <a:gd name="connsiteX5" fmla="*/ 0 w 725858"/>
                <a:gd name="connsiteY5" fmla="*/ 146412 h 119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5858" h="1197449">
                  <a:moveTo>
                    <a:pt x="434591" y="597971"/>
                  </a:moveTo>
                  <a:lnTo>
                    <a:pt x="0" y="1051038"/>
                  </a:lnTo>
                  <a:lnTo>
                    <a:pt x="152579" y="1197450"/>
                  </a:lnTo>
                  <a:lnTo>
                    <a:pt x="725858" y="597983"/>
                  </a:lnTo>
                  <a:lnTo>
                    <a:pt x="152579" y="0"/>
                  </a:lnTo>
                  <a:lnTo>
                    <a:pt x="0" y="146412"/>
                  </a:lnTo>
                  <a:close/>
                </a:path>
              </a:pathLst>
            </a:custGeom>
            <a:grpFill/>
            <a:ln w="11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AA27F2AE-23AC-F572-1BEA-DA2E973884A8}"/>
              </a:ext>
            </a:extLst>
          </p:cNvPr>
          <p:cNvGrpSpPr/>
          <p:nvPr/>
        </p:nvGrpSpPr>
        <p:grpSpPr>
          <a:xfrm>
            <a:off x="3423779" y="2967535"/>
            <a:ext cx="1193703" cy="795803"/>
            <a:chOff x="4111581" y="4024175"/>
            <a:chExt cx="594360" cy="396240"/>
          </a:xfrm>
          <a:solidFill>
            <a:srgbClr val="000091"/>
          </a:solidFill>
        </p:grpSpPr>
        <p:pic>
          <p:nvPicPr>
            <p:cNvPr id="50" name="Graphique 49">
              <a:extLst>
                <a:ext uri="{FF2B5EF4-FFF2-40B4-BE49-F238E27FC236}">
                  <a16:creationId xmlns:a16="http://schemas.microsoft.com/office/drawing/2014/main" id="{3413B266-245A-E17F-3FBF-F77257F8B54D}"/>
                </a:ext>
              </a:extLst>
            </p:cNvPr>
            <p:cNvPicPr>
              <a:picLocks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11581" y="4024175"/>
              <a:ext cx="396240" cy="396240"/>
            </a:xfrm>
            <a:prstGeom prst="rect">
              <a:avLst/>
            </a:prstGeom>
          </p:spPr>
        </p:pic>
        <p:pic>
          <p:nvPicPr>
            <p:cNvPr id="51" name="Graphique 50">
              <a:extLst>
                <a:ext uri="{FF2B5EF4-FFF2-40B4-BE49-F238E27FC236}">
                  <a16:creationId xmlns:a16="http://schemas.microsoft.com/office/drawing/2014/main" id="{27DAC6DF-E3AE-FE4A-A7E5-A266A05F7B59}"/>
                </a:ext>
              </a:extLst>
            </p:cNvPr>
            <p:cNvPicPr>
              <a:picLocks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309701" y="4024175"/>
              <a:ext cx="396240" cy="396240"/>
            </a:xfrm>
            <a:prstGeom prst="rect">
              <a:avLst/>
            </a:prstGeom>
          </p:spPr>
        </p:pic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4430B72A-6EF8-D0EB-DC3E-4A91CEF6B7B0}"/>
              </a:ext>
            </a:extLst>
          </p:cNvPr>
          <p:cNvGrpSpPr/>
          <p:nvPr/>
        </p:nvGrpSpPr>
        <p:grpSpPr>
          <a:xfrm>
            <a:off x="10148969" y="3365437"/>
            <a:ext cx="772987" cy="200481"/>
            <a:chOff x="7245420" y="2635784"/>
            <a:chExt cx="570786" cy="148038"/>
          </a:xfrm>
          <a:solidFill>
            <a:schemeClr val="accent2"/>
          </a:solidFill>
        </p:grpSpPr>
        <p:pic>
          <p:nvPicPr>
            <p:cNvPr id="53" name="Graphique 52">
              <a:extLst>
                <a:ext uri="{FF2B5EF4-FFF2-40B4-BE49-F238E27FC236}">
                  <a16:creationId xmlns:a16="http://schemas.microsoft.com/office/drawing/2014/main" id="{F4DB914F-A493-D770-2D1E-0027DAC9A700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56796" y="2635788"/>
              <a:ext cx="148034" cy="148034"/>
            </a:xfrm>
            <a:prstGeom prst="rect">
              <a:avLst/>
            </a:prstGeom>
          </p:spPr>
        </p:pic>
        <p:pic>
          <p:nvPicPr>
            <p:cNvPr id="54" name="Graphique 53">
              <a:extLst>
                <a:ext uri="{FF2B5EF4-FFF2-40B4-BE49-F238E27FC236}">
                  <a16:creationId xmlns:a16="http://schemas.microsoft.com/office/drawing/2014/main" id="{1A40967C-46E2-E5D7-305D-7A0580B25BC9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245420" y="2635788"/>
              <a:ext cx="148034" cy="148034"/>
            </a:xfrm>
            <a:prstGeom prst="rect">
              <a:avLst/>
            </a:prstGeom>
          </p:spPr>
        </p:pic>
        <p:pic>
          <p:nvPicPr>
            <p:cNvPr id="55" name="Graphique 54">
              <a:extLst>
                <a:ext uri="{FF2B5EF4-FFF2-40B4-BE49-F238E27FC236}">
                  <a16:creationId xmlns:a16="http://schemas.microsoft.com/office/drawing/2014/main" id="{D4284613-5872-23BD-B838-BC22E01D0D3C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668172" y="2635784"/>
              <a:ext cx="148034" cy="148034"/>
            </a:xfrm>
            <a:prstGeom prst="rect">
              <a:avLst/>
            </a:prstGeom>
          </p:spPr>
        </p:pic>
      </p:grpSp>
      <p:sp>
        <p:nvSpPr>
          <p:cNvPr id="56" name="Ellipse 55">
            <a:extLst>
              <a:ext uri="{FF2B5EF4-FFF2-40B4-BE49-F238E27FC236}">
                <a16:creationId xmlns:a16="http://schemas.microsoft.com/office/drawing/2014/main" id="{CFAC9B4F-C224-F855-5F75-DB4521EF9A61}"/>
              </a:ext>
            </a:extLst>
          </p:cNvPr>
          <p:cNvSpPr/>
          <p:nvPr/>
        </p:nvSpPr>
        <p:spPr>
          <a:xfrm>
            <a:off x="10122850" y="5085584"/>
            <a:ext cx="835181" cy="8351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EC99B066-A5F9-EADB-857C-93EB59B27790}"/>
              </a:ext>
            </a:extLst>
          </p:cNvPr>
          <p:cNvGrpSpPr/>
          <p:nvPr/>
        </p:nvGrpSpPr>
        <p:grpSpPr>
          <a:xfrm>
            <a:off x="10190537" y="4209746"/>
            <a:ext cx="694667" cy="628385"/>
            <a:chOff x="7303254" y="2419478"/>
            <a:chExt cx="512952" cy="464009"/>
          </a:xfrm>
          <a:solidFill>
            <a:schemeClr val="accent2"/>
          </a:solidFill>
        </p:grpSpPr>
        <p:pic>
          <p:nvPicPr>
            <p:cNvPr id="58" name="Graphique 57">
              <a:extLst>
                <a:ext uri="{FF2B5EF4-FFF2-40B4-BE49-F238E27FC236}">
                  <a16:creationId xmlns:a16="http://schemas.microsoft.com/office/drawing/2014/main" id="{5F9F5DA9-C9B1-09F9-FD64-84A5CEBFE8A4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564553" y="2419478"/>
              <a:ext cx="148034" cy="148034"/>
            </a:xfrm>
            <a:prstGeom prst="rect">
              <a:avLst/>
            </a:prstGeom>
          </p:spPr>
        </p:pic>
        <p:pic>
          <p:nvPicPr>
            <p:cNvPr id="59" name="Graphique 58">
              <a:extLst>
                <a:ext uri="{FF2B5EF4-FFF2-40B4-BE49-F238E27FC236}">
                  <a16:creationId xmlns:a16="http://schemas.microsoft.com/office/drawing/2014/main" id="{4D14F6B3-7094-2D7C-D4E4-8C703F84AFA7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303254" y="2561972"/>
              <a:ext cx="148034" cy="148034"/>
            </a:xfrm>
            <a:prstGeom prst="rect">
              <a:avLst/>
            </a:prstGeom>
          </p:spPr>
        </p:pic>
        <p:pic>
          <p:nvPicPr>
            <p:cNvPr id="60" name="Graphique 59">
              <a:extLst>
                <a:ext uri="{FF2B5EF4-FFF2-40B4-BE49-F238E27FC236}">
                  <a16:creationId xmlns:a16="http://schemas.microsoft.com/office/drawing/2014/main" id="{02BC7325-02F6-C5F4-FEA3-A60FF97B34B0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423643" y="2423855"/>
              <a:ext cx="148034" cy="148034"/>
            </a:xfrm>
            <a:prstGeom prst="rect">
              <a:avLst/>
            </a:prstGeom>
          </p:spPr>
        </p:pic>
        <p:pic>
          <p:nvPicPr>
            <p:cNvPr id="61" name="Graphique 60">
              <a:extLst>
                <a:ext uri="{FF2B5EF4-FFF2-40B4-BE49-F238E27FC236}">
                  <a16:creationId xmlns:a16="http://schemas.microsoft.com/office/drawing/2014/main" id="{F483D993-44CF-E7BE-D049-F882F71A3D2F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668172" y="2592203"/>
              <a:ext cx="148034" cy="148034"/>
            </a:xfrm>
            <a:prstGeom prst="rect">
              <a:avLst/>
            </a:prstGeom>
          </p:spPr>
        </p:pic>
        <p:pic>
          <p:nvPicPr>
            <p:cNvPr id="62" name="Graphique 61">
              <a:extLst>
                <a:ext uri="{FF2B5EF4-FFF2-40B4-BE49-F238E27FC236}">
                  <a16:creationId xmlns:a16="http://schemas.microsoft.com/office/drawing/2014/main" id="{96BC5678-8304-D2F9-37D7-1A4D8AB84CFC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564553" y="2724101"/>
              <a:ext cx="148034" cy="148034"/>
            </a:xfrm>
            <a:prstGeom prst="rect">
              <a:avLst/>
            </a:prstGeom>
          </p:spPr>
        </p:pic>
        <p:pic>
          <p:nvPicPr>
            <p:cNvPr id="63" name="Graphique 62">
              <a:extLst>
                <a:ext uri="{FF2B5EF4-FFF2-40B4-BE49-F238E27FC236}">
                  <a16:creationId xmlns:a16="http://schemas.microsoft.com/office/drawing/2014/main" id="{E7B2FF88-61EF-CF98-9987-129600BB8B7E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393409" y="2735453"/>
              <a:ext cx="148034" cy="148034"/>
            </a:xfrm>
            <a:prstGeom prst="rect">
              <a:avLst/>
            </a:prstGeom>
          </p:spPr>
        </p:pic>
      </p:grpSp>
      <p:grpSp>
        <p:nvGrpSpPr>
          <p:cNvPr id="2083915136" name="Groupe 2083915135">
            <a:extLst>
              <a:ext uri="{FF2B5EF4-FFF2-40B4-BE49-F238E27FC236}">
                <a16:creationId xmlns:a16="http://schemas.microsoft.com/office/drawing/2014/main" id="{9BD4380C-8B3E-C2B1-76B0-58ECB181FB09}"/>
              </a:ext>
            </a:extLst>
          </p:cNvPr>
          <p:cNvGrpSpPr/>
          <p:nvPr/>
        </p:nvGrpSpPr>
        <p:grpSpPr>
          <a:xfrm>
            <a:off x="10188129" y="5191880"/>
            <a:ext cx="694667" cy="649755"/>
            <a:chOff x="7303254" y="2323075"/>
            <a:chExt cx="512952" cy="479788"/>
          </a:xfrm>
          <a:solidFill>
            <a:schemeClr val="accent2"/>
          </a:solidFill>
        </p:grpSpPr>
        <p:pic>
          <p:nvPicPr>
            <p:cNvPr id="2083915137" name="Graphique 2083915136">
              <a:extLst>
                <a:ext uri="{FF2B5EF4-FFF2-40B4-BE49-F238E27FC236}">
                  <a16:creationId xmlns:a16="http://schemas.microsoft.com/office/drawing/2014/main" id="{2E6A237B-CE3E-D1A4-2131-86FC08C0AF64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564553" y="2328776"/>
              <a:ext cx="148034" cy="148034"/>
            </a:xfrm>
            <a:prstGeom prst="rect">
              <a:avLst/>
            </a:prstGeom>
          </p:spPr>
        </p:pic>
        <p:pic>
          <p:nvPicPr>
            <p:cNvPr id="2083915138" name="Graphique 2083915137">
              <a:extLst>
                <a:ext uri="{FF2B5EF4-FFF2-40B4-BE49-F238E27FC236}">
                  <a16:creationId xmlns:a16="http://schemas.microsoft.com/office/drawing/2014/main" id="{9857DE6F-71EE-B234-3C3B-67BFA7D19A2A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303254" y="2491426"/>
              <a:ext cx="148034" cy="148034"/>
            </a:xfrm>
            <a:prstGeom prst="rect">
              <a:avLst/>
            </a:prstGeom>
          </p:spPr>
        </p:pic>
        <p:pic>
          <p:nvPicPr>
            <p:cNvPr id="2083915139" name="Graphique 2083915138">
              <a:extLst>
                <a:ext uri="{FF2B5EF4-FFF2-40B4-BE49-F238E27FC236}">
                  <a16:creationId xmlns:a16="http://schemas.microsoft.com/office/drawing/2014/main" id="{7340D1A4-3382-1605-B35F-BBD076304E52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393409" y="2323075"/>
              <a:ext cx="148034" cy="148034"/>
            </a:xfrm>
            <a:prstGeom prst="rect">
              <a:avLst/>
            </a:prstGeom>
          </p:spPr>
        </p:pic>
        <p:pic>
          <p:nvPicPr>
            <p:cNvPr id="2083915140" name="Graphique 2083915139">
              <a:extLst>
                <a:ext uri="{FF2B5EF4-FFF2-40B4-BE49-F238E27FC236}">
                  <a16:creationId xmlns:a16="http://schemas.microsoft.com/office/drawing/2014/main" id="{AAA19E00-4430-9107-6D20-D5124C70A17C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668172" y="2491423"/>
              <a:ext cx="148034" cy="148034"/>
            </a:xfrm>
            <a:prstGeom prst="rect">
              <a:avLst/>
            </a:prstGeom>
          </p:spPr>
        </p:pic>
        <p:pic>
          <p:nvPicPr>
            <p:cNvPr id="2083915141" name="Graphique 2083915140">
              <a:extLst>
                <a:ext uri="{FF2B5EF4-FFF2-40B4-BE49-F238E27FC236}">
                  <a16:creationId xmlns:a16="http://schemas.microsoft.com/office/drawing/2014/main" id="{95A20B75-19F1-B965-43A7-D691AFA91799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564553" y="2653555"/>
              <a:ext cx="148034" cy="148034"/>
            </a:xfrm>
            <a:prstGeom prst="rect">
              <a:avLst/>
            </a:prstGeom>
          </p:spPr>
        </p:pic>
        <p:pic>
          <p:nvPicPr>
            <p:cNvPr id="2083915142" name="Graphique 2083915141">
              <a:extLst>
                <a:ext uri="{FF2B5EF4-FFF2-40B4-BE49-F238E27FC236}">
                  <a16:creationId xmlns:a16="http://schemas.microsoft.com/office/drawing/2014/main" id="{C8EC63F7-CCAC-3DBB-1DA8-4840D631D40F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393409" y="2654829"/>
              <a:ext cx="148034" cy="148034"/>
            </a:xfrm>
            <a:prstGeom prst="rect">
              <a:avLst/>
            </a:prstGeom>
          </p:spPr>
        </p:pic>
      </p:grpSp>
      <p:graphicFrame>
        <p:nvGraphicFramePr>
          <p:cNvPr id="2083915144" name="Graphique 2083915143">
            <a:extLst>
              <a:ext uri="{FF2B5EF4-FFF2-40B4-BE49-F238E27FC236}">
                <a16:creationId xmlns:a16="http://schemas.microsoft.com/office/drawing/2014/main" id="{816EC22C-5491-1D3D-AD10-CCC5472826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8366257"/>
              </p:ext>
            </p:extLst>
          </p:nvPr>
        </p:nvGraphicFramePr>
        <p:xfrm>
          <a:off x="3951673" y="1714113"/>
          <a:ext cx="4787384" cy="355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2083915145" name="ZoneTexte 1">
            <a:extLst>
              <a:ext uri="{FF2B5EF4-FFF2-40B4-BE49-F238E27FC236}">
                <a16:creationId xmlns:a16="http://schemas.microsoft.com/office/drawing/2014/main" id="{47F15BCF-9D5C-19F9-8585-2E63A43DAC26}"/>
              </a:ext>
            </a:extLst>
          </p:cNvPr>
          <p:cNvSpPr txBox="1"/>
          <p:nvPr/>
        </p:nvSpPr>
        <p:spPr>
          <a:xfrm>
            <a:off x="4785532" y="2587395"/>
            <a:ext cx="887061" cy="48461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33" b="1" kern="1200" dirty="0">
                <a:solidFill>
                  <a:schemeClr val="bg1"/>
                </a:solidFill>
              </a:rPr>
              <a:t>Neuro-</a:t>
            </a:r>
            <a:br>
              <a:rPr lang="fr-FR" sz="1333" b="1" kern="1200" dirty="0">
                <a:solidFill>
                  <a:schemeClr val="bg1"/>
                </a:solidFill>
              </a:rPr>
            </a:br>
            <a:r>
              <a:rPr lang="fr-FR" sz="1333" b="1" kern="1200" dirty="0" err="1">
                <a:solidFill>
                  <a:schemeClr val="bg1"/>
                </a:solidFill>
              </a:rPr>
              <a:t>developpement</a:t>
            </a:r>
            <a:endParaRPr lang="fr-FR" sz="1333" b="1" kern="1200" dirty="0">
              <a:solidFill>
                <a:schemeClr val="bg1"/>
              </a:solidFill>
            </a:endParaRPr>
          </a:p>
        </p:txBody>
      </p:sp>
      <p:sp>
        <p:nvSpPr>
          <p:cNvPr id="2083915146" name="ZoneTexte 1">
            <a:extLst>
              <a:ext uri="{FF2B5EF4-FFF2-40B4-BE49-F238E27FC236}">
                <a16:creationId xmlns:a16="http://schemas.microsoft.com/office/drawing/2014/main" id="{D5742252-7842-25F0-89F6-93B0049420FC}"/>
              </a:ext>
            </a:extLst>
          </p:cNvPr>
          <p:cNvSpPr txBox="1"/>
          <p:nvPr/>
        </p:nvSpPr>
        <p:spPr>
          <a:xfrm>
            <a:off x="5746091" y="4493193"/>
            <a:ext cx="887061" cy="48461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33" b="1" kern="1200" dirty="0">
                <a:solidFill>
                  <a:schemeClr val="bg1"/>
                </a:solidFill>
              </a:rPr>
              <a:t>Sommeil</a:t>
            </a:r>
          </a:p>
        </p:txBody>
      </p:sp>
      <p:sp>
        <p:nvSpPr>
          <p:cNvPr id="2083915147" name="ZoneTexte 1">
            <a:extLst>
              <a:ext uri="{FF2B5EF4-FFF2-40B4-BE49-F238E27FC236}">
                <a16:creationId xmlns:a16="http://schemas.microsoft.com/office/drawing/2014/main" id="{D7B5B14B-D9EB-DDB6-C876-C514483AB255}"/>
              </a:ext>
            </a:extLst>
          </p:cNvPr>
          <p:cNvSpPr txBox="1"/>
          <p:nvPr/>
        </p:nvSpPr>
        <p:spPr>
          <a:xfrm>
            <a:off x="4976046" y="4138344"/>
            <a:ext cx="887061" cy="48461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33" b="1" kern="1200" dirty="0" err="1">
                <a:solidFill>
                  <a:schemeClr val="bg1"/>
                </a:solidFill>
              </a:rPr>
              <a:t>Séverité</a:t>
            </a:r>
            <a:endParaRPr lang="fr-FR" sz="1333" b="1" kern="1200" dirty="0">
              <a:solidFill>
                <a:schemeClr val="bg1"/>
              </a:solidFill>
            </a:endParaRPr>
          </a:p>
        </p:txBody>
      </p:sp>
      <p:sp>
        <p:nvSpPr>
          <p:cNvPr id="2083915148" name="ZoneTexte 1">
            <a:extLst>
              <a:ext uri="{FF2B5EF4-FFF2-40B4-BE49-F238E27FC236}">
                <a16:creationId xmlns:a16="http://schemas.microsoft.com/office/drawing/2014/main" id="{4EABCC4C-0981-9258-0DD2-FC7328319A63}"/>
              </a:ext>
            </a:extLst>
          </p:cNvPr>
          <p:cNvSpPr txBox="1"/>
          <p:nvPr/>
        </p:nvSpPr>
        <p:spPr>
          <a:xfrm>
            <a:off x="6537359" y="4056077"/>
            <a:ext cx="887061" cy="48461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333" b="1" kern="1200" dirty="0">
                <a:solidFill>
                  <a:schemeClr val="bg1"/>
                </a:solidFill>
              </a:rPr>
              <a:t>Métabolisme</a:t>
            </a:r>
          </a:p>
        </p:txBody>
      </p:sp>
      <p:cxnSp>
        <p:nvCxnSpPr>
          <p:cNvPr id="2083915149" name="Connecteur droit avec flèche 2083915148">
            <a:extLst>
              <a:ext uri="{FF2B5EF4-FFF2-40B4-BE49-F238E27FC236}">
                <a16:creationId xmlns:a16="http://schemas.microsoft.com/office/drawing/2014/main" id="{210401E5-DEF2-ED35-F9A4-DEE657796224}"/>
              </a:ext>
            </a:extLst>
          </p:cNvPr>
          <p:cNvCxnSpPr>
            <a:cxnSpLocks/>
            <a:stCxn id="18" idx="6"/>
          </p:cNvCxnSpPr>
          <p:nvPr/>
        </p:nvCxnSpPr>
        <p:spPr bwMode="auto">
          <a:xfrm flipV="1">
            <a:off x="1609367" y="4259554"/>
            <a:ext cx="463537" cy="21312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3915152" name="Connecteur droit avec flèche 2083915151">
            <a:extLst>
              <a:ext uri="{FF2B5EF4-FFF2-40B4-BE49-F238E27FC236}">
                <a16:creationId xmlns:a16="http://schemas.microsoft.com/office/drawing/2014/main" id="{342593AB-70AE-F785-D5A2-38B10BCF9173}"/>
              </a:ext>
            </a:extLst>
          </p:cNvPr>
          <p:cNvCxnSpPr>
            <a:cxnSpLocks/>
          </p:cNvCxnSpPr>
          <p:nvPr/>
        </p:nvCxnSpPr>
        <p:spPr bwMode="auto">
          <a:xfrm>
            <a:off x="848839" y="3653175"/>
            <a:ext cx="0" cy="322860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3915155" name="Connecteur droit avec flèche 2083915154">
            <a:extLst>
              <a:ext uri="{FF2B5EF4-FFF2-40B4-BE49-F238E27FC236}">
                <a16:creationId xmlns:a16="http://schemas.microsoft.com/office/drawing/2014/main" id="{B6E192C0-5C80-831F-5466-F6C4333C9EE7}"/>
              </a:ext>
            </a:extLst>
          </p:cNvPr>
          <p:cNvCxnSpPr>
            <a:cxnSpLocks/>
          </p:cNvCxnSpPr>
          <p:nvPr/>
        </p:nvCxnSpPr>
        <p:spPr bwMode="auto">
          <a:xfrm flipH="1">
            <a:off x="964527" y="2430758"/>
            <a:ext cx="385903" cy="289182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3915157" name="Connecteur droit avec flèche 2083915156">
            <a:extLst>
              <a:ext uri="{FF2B5EF4-FFF2-40B4-BE49-F238E27FC236}">
                <a16:creationId xmlns:a16="http://schemas.microsoft.com/office/drawing/2014/main" id="{A0374BAF-AE3C-2320-4CED-05AFA15C703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361185" y="2344460"/>
            <a:ext cx="326676" cy="390334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48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AADBDA8-4984-C99A-F710-2A658B6994D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3AEC89E-11A3-952C-1CB9-2F280DE4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defTabSz="1219140">
              <a:defRPr/>
            </a:pPr>
            <a:r>
              <a:rPr lang="fr-FR" kern="0" dirty="0">
                <a:solidFill>
                  <a:srgbClr val="000091"/>
                </a:solidFill>
                <a:latin typeface="Marianne"/>
                <a:cs typeface="Arial"/>
              </a:rPr>
              <a:t>01/04/2026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ED734F-D8C6-E709-E389-D6C3C79FE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 defTabSz="1219140">
              <a:defRPr/>
            </a:pPr>
            <a:endParaRPr lang="fr-FR" kern="0" dirty="0">
              <a:solidFill>
                <a:srgbClr val="000091"/>
              </a:solidFill>
              <a:latin typeface="Marianne"/>
              <a:cs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DA1CC7-8724-8845-6EB1-FD3CDDDC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40">
              <a:defRPr/>
            </a:pPr>
            <a:fld id="{733122C9-A0B9-462F-8757-0847AD287B63}" type="slidenum">
              <a:rPr lang="fr-FR" kern="0">
                <a:solidFill>
                  <a:srgbClr val="000091"/>
                </a:solidFill>
                <a:latin typeface="Marianne"/>
                <a:cs typeface="Arial"/>
              </a:rPr>
              <a:pPr defTabSz="1219140">
                <a:defRPr/>
              </a:pPr>
              <a:t>4</a:t>
            </a:fld>
            <a:endParaRPr lang="fr-FR" kern="0">
              <a:solidFill>
                <a:srgbClr val="000091"/>
              </a:solidFill>
              <a:latin typeface="Marianne"/>
              <a:cs typeface="Arial"/>
            </a:endParaRPr>
          </a:p>
        </p:txBody>
      </p:sp>
      <p:pic>
        <p:nvPicPr>
          <p:cNvPr id="2083915187" name="Image 2083915186">
            <a:extLst>
              <a:ext uri="{FF2B5EF4-FFF2-40B4-BE49-F238E27FC236}">
                <a16:creationId xmlns:a16="http://schemas.microsoft.com/office/drawing/2014/main" id="{C7AD765D-6532-388D-4A69-B80A9996A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69413" y="6457404"/>
            <a:ext cx="1606823" cy="281792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CAC18098-8B65-CB6F-E08E-6070FAE9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20" y="259195"/>
            <a:ext cx="6918960" cy="479999"/>
          </a:xfrm>
        </p:spPr>
        <p:txBody>
          <a:bodyPr>
            <a:noAutofit/>
          </a:bodyPr>
          <a:lstStyle/>
          <a:p>
            <a:r>
              <a:rPr lang="fr-FR" sz="2800" dirty="0" err="1">
                <a:solidFill>
                  <a:srgbClr val="002060"/>
                </a:solidFill>
              </a:rPr>
              <a:t>Transnosographic</a:t>
            </a:r>
            <a:r>
              <a:rPr lang="fr-FR" sz="2800" dirty="0">
                <a:solidFill>
                  <a:srgbClr val="002060"/>
                </a:solidFill>
              </a:rPr>
              <a:t> dimensions / </a:t>
            </a:r>
            <a:r>
              <a:rPr lang="fr-FR" sz="2800" dirty="0" err="1">
                <a:solidFill>
                  <a:srgbClr val="002060"/>
                </a:solidFill>
              </a:rPr>
              <a:t>clinical</a:t>
            </a:r>
            <a:r>
              <a:rPr lang="fr-FR" sz="2800" dirty="0">
                <a:solidFill>
                  <a:srgbClr val="002060"/>
                </a:solidFill>
              </a:rPr>
              <a:t> </a:t>
            </a:r>
            <a:r>
              <a:rPr lang="fr-FR" sz="2800" dirty="0" err="1">
                <a:solidFill>
                  <a:srgbClr val="002060"/>
                </a:solidFill>
              </a:rPr>
              <a:t>forms</a:t>
            </a:r>
            <a:endParaRPr lang="fr-FR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itre 7">
            <a:extLst>
              <a:ext uri="{FF2B5EF4-FFF2-40B4-BE49-F238E27FC236}">
                <a16:creationId xmlns:a16="http://schemas.microsoft.com/office/drawing/2014/main" id="{71522BFC-2A2A-3D62-CC98-758C079E26A1}"/>
              </a:ext>
            </a:extLst>
          </p:cNvPr>
          <p:cNvSpPr txBox="1">
            <a:spLocks/>
          </p:cNvSpPr>
          <p:nvPr/>
        </p:nvSpPr>
        <p:spPr>
          <a:xfrm>
            <a:off x="448323" y="1001560"/>
            <a:ext cx="5338463" cy="3175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400" i="1" dirty="0">
                <a:solidFill>
                  <a:srgbClr val="156082"/>
                </a:solidFill>
                <a:latin typeface="Aptos" panose="02110004020202020204"/>
              </a:rPr>
              <a:t>6 criteria for choosing dimensions</a:t>
            </a:r>
          </a:p>
        </p:txBody>
      </p:sp>
      <p:sp>
        <p:nvSpPr>
          <p:cNvPr id="6" name="Titre 7">
            <a:extLst>
              <a:ext uri="{FF2B5EF4-FFF2-40B4-BE49-F238E27FC236}">
                <a16:creationId xmlns:a16="http://schemas.microsoft.com/office/drawing/2014/main" id="{22AD2214-5F34-36C2-A51D-431A4FA0C3AC}"/>
              </a:ext>
            </a:extLst>
          </p:cNvPr>
          <p:cNvSpPr txBox="1">
            <a:spLocks/>
          </p:cNvSpPr>
          <p:nvPr/>
        </p:nvSpPr>
        <p:spPr>
          <a:xfrm>
            <a:off x="6096002" y="1004902"/>
            <a:ext cx="5338463" cy="3175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400" i="1" dirty="0">
                <a:solidFill>
                  <a:srgbClr val="156082"/>
                </a:solidFill>
                <a:latin typeface="Aptos" panose="02110004020202020204"/>
              </a:rPr>
              <a:t>Prioritized dimensions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E87D2DC-2E03-8C69-E1E0-DCA346848ABC}"/>
              </a:ext>
            </a:extLst>
          </p:cNvPr>
          <p:cNvGrpSpPr/>
          <p:nvPr/>
        </p:nvGrpSpPr>
        <p:grpSpPr>
          <a:xfrm>
            <a:off x="337268" y="1288929"/>
            <a:ext cx="5812613" cy="658706"/>
            <a:chOff x="913838" y="1264232"/>
            <a:chExt cx="5288657" cy="94478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20AFD5-3609-7A48-1C51-1D239B27F139}"/>
                </a:ext>
              </a:extLst>
            </p:cNvPr>
            <p:cNvSpPr/>
            <p:nvPr/>
          </p:nvSpPr>
          <p:spPr>
            <a:xfrm>
              <a:off x="916779" y="1264232"/>
              <a:ext cx="5186632" cy="944780"/>
            </a:xfrm>
            <a:prstGeom prst="rect">
              <a:avLst/>
            </a:prstGeom>
            <a:solidFill>
              <a:srgbClr val="017396">
                <a:alpha val="1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F294C90-0D50-B901-8877-1FF7B6D98CF4}"/>
                </a:ext>
              </a:extLst>
            </p:cNvPr>
            <p:cNvSpPr txBox="1"/>
            <p:nvPr/>
          </p:nvSpPr>
          <p:spPr>
            <a:xfrm>
              <a:off x="1015863" y="1501055"/>
              <a:ext cx="5186632" cy="485587"/>
            </a:xfrm>
            <a:prstGeom prst="rect">
              <a:avLst/>
            </a:prstGeom>
            <a:noFill/>
          </p:spPr>
          <p:txBody>
            <a:bodyPr wrap="square" anchor="t" anchorCtr="0">
              <a:spAutoFit/>
            </a:bodyPr>
            <a:lstStyle/>
            <a:p>
              <a:pPr marL="0" marR="0" lvl="0" indent="0" algn="just" defTabSz="6096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1. </a:t>
              </a:r>
              <a:r>
                <a:rPr kumimoji="0" lang="fr-FR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Transnosographic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: </a:t>
              </a:r>
              <a:r>
                <a:rPr kumimoji="0" lang="fr-FR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present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 in </a:t>
              </a:r>
              <a:r>
                <a:rPr kumimoji="0" lang="fr-FR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different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 diagnostic </a:t>
              </a:r>
              <a:r>
                <a:rPr kumimoji="0" lang="fr-FR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categories</a:t>
              </a: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sym typeface="Asap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1E81BA-2D85-2870-BC82-35F22CBCB0F9}"/>
                </a:ext>
              </a:extLst>
            </p:cNvPr>
            <p:cNvSpPr/>
            <p:nvPr/>
          </p:nvSpPr>
          <p:spPr>
            <a:xfrm>
              <a:off x="913838" y="1264233"/>
              <a:ext cx="45719" cy="944780"/>
            </a:xfrm>
            <a:prstGeom prst="rect">
              <a:avLst/>
            </a:prstGeom>
            <a:solidFill>
              <a:srgbClr val="01739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FA34006-0D3C-851E-EEF4-6680BBA3CBD6}"/>
              </a:ext>
            </a:extLst>
          </p:cNvPr>
          <p:cNvGrpSpPr/>
          <p:nvPr/>
        </p:nvGrpSpPr>
        <p:grpSpPr>
          <a:xfrm>
            <a:off x="337269" y="2796183"/>
            <a:ext cx="5848472" cy="765212"/>
            <a:chOff x="820971" y="3254497"/>
            <a:chExt cx="5371175" cy="84936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0AFB7B-AA8F-B418-74DD-DCA82985ED85}"/>
                </a:ext>
              </a:extLst>
            </p:cNvPr>
            <p:cNvSpPr/>
            <p:nvPr/>
          </p:nvSpPr>
          <p:spPr>
            <a:xfrm>
              <a:off x="820971" y="3254497"/>
              <a:ext cx="65034" cy="849362"/>
            </a:xfrm>
            <a:prstGeom prst="rect">
              <a:avLst/>
            </a:prstGeom>
            <a:solidFill>
              <a:srgbClr val="01739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57FB03BA-015E-6598-49C3-AF1CCFEB87D2}"/>
                </a:ext>
              </a:extLst>
            </p:cNvPr>
            <p:cNvGrpSpPr/>
            <p:nvPr/>
          </p:nvGrpSpPr>
          <p:grpSpPr>
            <a:xfrm>
              <a:off x="889123" y="3276714"/>
              <a:ext cx="5303023" cy="827143"/>
              <a:chOff x="913837" y="3276714"/>
              <a:chExt cx="5303023" cy="827143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96E0139-68C2-6BE9-4DB6-511D573789BA}"/>
                  </a:ext>
                </a:extLst>
              </p:cNvPr>
              <p:cNvSpPr/>
              <p:nvPr/>
            </p:nvSpPr>
            <p:spPr>
              <a:xfrm>
                <a:off x="913838" y="3276714"/>
                <a:ext cx="5186632" cy="827143"/>
              </a:xfrm>
              <a:prstGeom prst="rect">
                <a:avLst/>
              </a:prstGeom>
              <a:solidFill>
                <a:srgbClr val="017396">
                  <a:alpha val="10000"/>
                </a:srgb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D37C1C8B-D338-DD26-BCE8-2157B3EB9884}"/>
                  </a:ext>
                </a:extLst>
              </p:cNvPr>
              <p:cNvSpPr txBox="1"/>
              <p:nvPr/>
            </p:nvSpPr>
            <p:spPr>
              <a:xfrm>
                <a:off x="913837" y="3382000"/>
                <a:ext cx="5303023" cy="649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17396"/>
                    </a:solidFill>
                    <a:effectLst/>
                    <a:uLnTx/>
                    <a:uFillTx/>
                    <a:latin typeface="Aptos" panose="02110004020202020204"/>
                    <a:sym typeface="Asap"/>
                  </a:rPr>
                  <a:t>3. </a:t>
                </a:r>
                <a:r>
                  <a:rPr kumimoji="0" lang="fr-FR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17396"/>
                    </a:solidFill>
                    <a:effectLst/>
                    <a:uLnTx/>
                    <a:uFillTx/>
                    <a:latin typeface="Aptos" panose="02110004020202020204"/>
                    <a:sym typeface="Asap"/>
                  </a:rPr>
                  <a:t>Measurable</a:t>
                </a:r>
                <a:r>
                  <a: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17396"/>
                    </a:solidFill>
                    <a:effectLst/>
                    <a:uLnTx/>
                    <a:uFillTx/>
                    <a:latin typeface="Aptos" panose="02110004020202020204"/>
                    <a:sym typeface="Asap"/>
                  </a:rPr>
                  <a:t> in </a:t>
                </a:r>
                <a:r>
                  <a:rPr kumimoji="0" lang="fr-FR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17396"/>
                    </a:solidFill>
                    <a:effectLst/>
                    <a:uLnTx/>
                    <a:uFillTx/>
                    <a:latin typeface="Aptos" panose="02110004020202020204"/>
                    <a:sym typeface="Asap"/>
                  </a:rPr>
                  <a:t>humans</a:t>
                </a:r>
                <a:r>
                  <a: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17396"/>
                    </a:solidFill>
                    <a:effectLst/>
                    <a:uLnTx/>
                    <a:uFillTx/>
                    <a:latin typeface="Aptos" panose="02110004020202020204"/>
                    <a:sym typeface="Asap"/>
                  </a:rPr>
                  <a:t> and </a:t>
                </a:r>
                <a:r>
                  <a:rPr kumimoji="0" lang="fr-FR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17396"/>
                    </a:solidFill>
                    <a:effectLst/>
                    <a:uLnTx/>
                    <a:uFillTx/>
                    <a:latin typeface="Aptos" panose="02110004020202020204"/>
                    <a:sym typeface="Asap"/>
                  </a:rPr>
                  <a:t>animals</a:t>
                </a:r>
                <a:r>
                  <a: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17396"/>
                    </a:solidFill>
                    <a:effectLst/>
                    <a:uLnTx/>
                    <a:uFillTx/>
                    <a:latin typeface="Aptos" panose="02110004020202020204"/>
                    <a:sym typeface="Asap"/>
                  </a:rPr>
                  <a:t>: </a:t>
                </a:r>
                <a:r>
                  <a:rPr kumimoji="0" lang="fr-FR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17396"/>
                    </a:solidFill>
                    <a:effectLst/>
                    <a:uLnTx/>
                    <a:uFillTx/>
                    <a:latin typeface="Aptos" panose="02110004020202020204"/>
                    <a:sym typeface="Asap"/>
                  </a:rPr>
                  <a:t>existing</a:t>
                </a:r>
                <a:r>
                  <a: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17396"/>
                    </a:solidFill>
                    <a:effectLst/>
                    <a:uLnTx/>
                    <a:uFillTx/>
                    <a:latin typeface="Aptos" panose="02110004020202020204"/>
                    <a:sym typeface="Asap"/>
                  </a:rPr>
                  <a:t> </a:t>
                </a:r>
                <a:r>
                  <a:rPr kumimoji="0" lang="fr-FR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17396"/>
                    </a:solidFill>
                    <a:effectLst/>
                    <a:uLnTx/>
                    <a:uFillTx/>
                    <a:latin typeface="Aptos" panose="02110004020202020204"/>
                    <a:sym typeface="Asap"/>
                  </a:rPr>
                  <a:t>translational</a:t>
                </a:r>
                <a:r>
                  <a: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17396"/>
                    </a:solidFill>
                    <a:effectLst/>
                    <a:uLnTx/>
                    <a:uFillTx/>
                    <a:latin typeface="Aptos" panose="02110004020202020204"/>
                    <a:sym typeface="Asap"/>
                  </a:rPr>
                  <a:t> </a:t>
                </a:r>
                <a:r>
                  <a:rPr kumimoji="0" lang="fr-FR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17396"/>
                    </a:solidFill>
                    <a:effectLst/>
                    <a:uLnTx/>
                    <a:uFillTx/>
                    <a:latin typeface="Aptos" panose="02110004020202020204"/>
                    <a:sym typeface="Asap"/>
                  </a:rPr>
                  <a:t>models</a:t>
                </a:r>
                <a:endPara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</a:endParaRPr>
              </a:p>
            </p:txBody>
          </p:sp>
        </p:grp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D6A83EB-BF18-7460-F01A-5F3FBF41C8EB}"/>
              </a:ext>
            </a:extLst>
          </p:cNvPr>
          <p:cNvGrpSpPr/>
          <p:nvPr/>
        </p:nvGrpSpPr>
        <p:grpSpPr>
          <a:xfrm>
            <a:off x="337268" y="2033463"/>
            <a:ext cx="5812613" cy="658705"/>
            <a:chOff x="893979" y="2266972"/>
            <a:chExt cx="5266012" cy="8059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32DE12C-8086-3A21-CEAF-6A4274E96BE7}"/>
                </a:ext>
              </a:extLst>
            </p:cNvPr>
            <p:cNvSpPr/>
            <p:nvPr/>
          </p:nvSpPr>
          <p:spPr>
            <a:xfrm>
              <a:off x="913838" y="2266972"/>
              <a:ext cx="5166773" cy="805999"/>
            </a:xfrm>
            <a:prstGeom prst="rect">
              <a:avLst/>
            </a:prstGeom>
            <a:solidFill>
              <a:srgbClr val="017396">
                <a:alpha val="1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B8174EC-9D76-C3F4-CEB1-7212F1F5EEC0}"/>
                </a:ext>
              </a:extLst>
            </p:cNvPr>
            <p:cNvSpPr/>
            <p:nvPr/>
          </p:nvSpPr>
          <p:spPr>
            <a:xfrm>
              <a:off x="893979" y="2266972"/>
              <a:ext cx="43560" cy="805999"/>
            </a:xfrm>
            <a:prstGeom prst="rect">
              <a:avLst/>
            </a:prstGeom>
            <a:solidFill>
              <a:srgbClr val="01739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6751201A-65C4-0C7C-58B0-A7F67C42E85C}"/>
                </a:ext>
              </a:extLst>
            </p:cNvPr>
            <p:cNvSpPr txBox="1"/>
            <p:nvPr/>
          </p:nvSpPr>
          <p:spPr>
            <a:xfrm>
              <a:off x="973359" y="2484726"/>
              <a:ext cx="5186632" cy="414258"/>
            </a:xfrm>
            <a:prstGeom prst="rect">
              <a:avLst/>
            </a:prstGeom>
            <a:noFill/>
          </p:spPr>
          <p:txBody>
            <a:bodyPr wrap="square" anchor="t" anchorCtr="0">
              <a:spAutoFit/>
            </a:bodyPr>
            <a:lstStyle/>
            <a:p>
              <a:pPr marL="0" marR="0" lvl="0" indent="0" algn="just" defTabSz="6096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2. </a:t>
              </a:r>
              <a:r>
                <a:rPr kumimoji="0" lang="fr-FR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Underpinned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 by </a:t>
              </a:r>
              <a:r>
                <a:rPr kumimoji="0" lang="fr-FR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specific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 </a:t>
              </a:r>
              <a:r>
                <a:rPr kumimoji="0" lang="fr-FR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biological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 </a:t>
              </a:r>
              <a:r>
                <a:rPr kumimoji="0" lang="fr-FR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hypotheses</a:t>
              </a: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sym typeface="Asap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33875A2-8979-1FB2-BBCB-A5CC1B09384C}"/>
              </a:ext>
            </a:extLst>
          </p:cNvPr>
          <p:cNvGrpSpPr/>
          <p:nvPr/>
        </p:nvGrpSpPr>
        <p:grpSpPr>
          <a:xfrm>
            <a:off x="359187" y="3686147"/>
            <a:ext cx="5717637" cy="615553"/>
            <a:chOff x="1061066" y="4264741"/>
            <a:chExt cx="5186632" cy="72933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F7DA8F-F1D6-2303-CDED-6FD536837532}"/>
                </a:ext>
              </a:extLst>
            </p:cNvPr>
            <p:cNvSpPr/>
            <p:nvPr/>
          </p:nvSpPr>
          <p:spPr>
            <a:xfrm>
              <a:off x="1061066" y="4264741"/>
              <a:ext cx="5186632" cy="729336"/>
            </a:xfrm>
            <a:prstGeom prst="rect">
              <a:avLst/>
            </a:prstGeom>
            <a:solidFill>
              <a:srgbClr val="017396">
                <a:alpha val="1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45B38AD-BBB4-CB7A-EFFF-8B8067E0CBD5}"/>
                </a:ext>
              </a:extLst>
            </p:cNvPr>
            <p:cNvSpPr txBox="1"/>
            <p:nvPr/>
          </p:nvSpPr>
          <p:spPr>
            <a:xfrm>
              <a:off x="1148536" y="4453753"/>
              <a:ext cx="2323875" cy="401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4. </a:t>
              </a:r>
              <a:r>
                <a:rPr kumimoji="0" lang="fr-FR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Existing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 </a:t>
              </a:r>
              <a:r>
                <a:rPr kumimoji="0" lang="fr-FR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therapeutic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 </a:t>
              </a:r>
              <a:r>
                <a:rPr kumimoji="0" lang="fr-FR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target</a:t>
              </a: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2047D24A-CDF6-7B43-322C-FA446C110C84}"/>
              </a:ext>
            </a:extLst>
          </p:cNvPr>
          <p:cNvGrpSpPr/>
          <p:nvPr/>
        </p:nvGrpSpPr>
        <p:grpSpPr>
          <a:xfrm>
            <a:off x="311109" y="4455724"/>
            <a:ext cx="5747899" cy="615555"/>
            <a:chOff x="882519" y="5262583"/>
            <a:chExt cx="5186632" cy="82714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37827AB-54AE-645E-9E48-5CDD5D646C29}"/>
                </a:ext>
              </a:extLst>
            </p:cNvPr>
            <p:cNvSpPr/>
            <p:nvPr/>
          </p:nvSpPr>
          <p:spPr>
            <a:xfrm>
              <a:off x="882519" y="5262583"/>
              <a:ext cx="5186632" cy="827143"/>
            </a:xfrm>
            <a:prstGeom prst="rect">
              <a:avLst/>
            </a:prstGeom>
            <a:solidFill>
              <a:srgbClr val="017396">
                <a:alpha val="1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041086BE-DA62-8087-65F5-C641DDD2FF35}"/>
                </a:ext>
              </a:extLst>
            </p:cNvPr>
            <p:cNvSpPr txBox="1"/>
            <p:nvPr/>
          </p:nvSpPr>
          <p:spPr>
            <a:xfrm>
              <a:off x="942174" y="5507330"/>
              <a:ext cx="5113853" cy="454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5. </a:t>
              </a:r>
              <a:r>
                <a:rPr kumimoji="0" lang="fr-FR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Replicability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 possible on </a:t>
              </a:r>
              <a:r>
                <a:rPr kumimoji="0" lang="fr-FR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other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 International </a:t>
              </a:r>
              <a:r>
                <a:rPr kumimoji="0" lang="fr-FR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cohorts</a:t>
              </a: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17396"/>
                  </a:solidFill>
                  <a:effectLst/>
                  <a:uLnTx/>
                  <a:uFillTx/>
                  <a:latin typeface="Aptos" panose="02110004020202020204"/>
                  <a:sym typeface="Asap"/>
                </a:rPr>
                <a:t> </a:t>
              </a:r>
              <a:endPara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6B3D1361-221C-9427-52D6-FE7B205E956D}"/>
              </a:ext>
            </a:extLst>
          </p:cNvPr>
          <p:cNvSpPr txBox="1"/>
          <p:nvPr/>
        </p:nvSpPr>
        <p:spPr>
          <a:xfrm>
            <a:off x="328708" y="5382618"/>
            <a:ext cx="4500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17396"/>
                </a:solidFill>
                <a:latin typeface="Aptos" panose="02110004020202020204"/>
                <a:sym typeface="Asap"/>
              </a:rPr>
              <a:t>6. </a:t>
            </a:r>
            <a:r>
              <a:rPr lang="fr-FR" sz="1600" b="1" dirty="0" err="1">
                <a:solidFill>
                  <a:srgbClr val="017396"/>
                </a:solidFill>
                <a:latin typeface="Aptos" panose="02110004020202020204"/>
                <a:sym typeface="Asap"/>
              </a:rPr>
              <a:t>Recognized</a:t>
            </a:r>
            <a:r>
              <a:rPr lang="fr-FR" sz="1600" b="1" dirty="0">
                <a:solidFill>
                  <a:srgbClr val="017396"/>
                </a:solidFill>
                <a:latin typeface="Aptos" panose="02110004020202020204"/>
                <a:sym typeface="Asap"/>
              </a:rPr>
              <a:t> by patients as </a:t>
            </a:r>
            <a:r>
              <a:rPr lang="fr-FR" sz="1600" b="1" dirty="0" err="1">
                <a:solidFill>
                  <a:srgbClr val="017396"/>
                </a:solidFill>
                <a:latin typeface="Aptos" panose="02110004020202020204"/>
                <a:sym typeface="Asap"/>
              </a:rPr>
              <a:t>causing</a:t>
            </a:r>
            <a:r>
              <a:rPr lang="fr-FR" sz="1600" b="1" dirty="0">
                <a:solidFill>
                  <a:srgbClr val="017396"/>
                </a:solidFill>
                <a:latin typeface="Aptos" panose="02110004020202020204"/>
                <a:sym typeface="Asap"/>
              </a:rPr>
              <a:t> a </a:t>
            </a:r>
            <a:r>
              <a:rPr lang="fr-FR" sz="1600" b="1" dirty="0" err="1">
                <a:solidFill>
                  <a:srgbClr val="017396"/>
                </a:solidFill>
                <a:latin typeface="Aptos" panose="02110004020202020204"/>
                <a:sym typeface="Asap"/>
              </a:rPr>
              <a:t>disability</a:t>
            </a:r>
            <a:endParaRPr lang="fr-FR" sz="1600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F9C3DB-C44F-337F-3B8F-9A72FB4E688C}"/>
              </a:ext>
            </a:extLst>
          </p:cNvPr>
          <p:cNvSpPr/>
          <p:nvPr/>
        </p:nvSpPr>
        <p:spPr>
          <a:xfrm>
            <a:off x="328708" y="3696642"/>
            <a:ext cx="60959" cy="615555"/>
          </a:xfrm>
          <a:prstGeom prst="rect">
            <a:avLst/>
          </a:prstGeom>
          <a:solidFill>
            <a:srgbClr val="017396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13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E2DF8A-1FF3-CBFE-70B8-573F9CBA03AD}"/>
              </a:ext>
            </a:extLst>
          </p:cNvPr>
          <p:cNvSpPr/>
          <p:nvPr/>
        </p:nvSpPr>
        <p:spPr>
          <a:xfrm>
            <a:off x="281360" y="4454743"/>
            <a:ext cx="60959" cy="615555"/>
          </a:xfrm>
          <a:prstGeom prst="rect">
            <a:avLst/>
          </a:prstGeom>
          <a:solidFill>
            <a:srgbClr val="017396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13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944AB6-4535-BDE9-5B0A-7CDD12B86779}"/>
              </a:ext>
            </a:extLst>
          </p:cNvPr>
          <p:cNvSpPr/>
          <p:nvPr/>
        </p:nvSpPr>
        <p:spPr>
          <a:xfrm>
            <a:off x="286703" y="5228347"/>
            <a:ext cx="60959" cy="615555"/>
          </a:xfrm>
          <a:prstGeom prst="rect">
            <a:avLst/>
          </a:prstGeom>
          <a:solidFill>
            <a:srgbClr val="017396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13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Textfeld 5">
            <a:extLst>
              <a:ext uri="{FF2B5EF4-FFF2-40B4-BE49-F238E27FC236}">
                <a16:creationId xmlns:a16="http://schemas.microsoft.com/office/drawing/2014/main" id="{56742C12-2270-E1AB-2007-9C5936B0CECB}"/>
              </a:ext>
            </a:extLst>
          </p:cNvPr>
          <p:cNvSpPr txBox="1"/>
          <p:nvPr/>
        </p:nvSpPr>
        <p:spPr>
          <a:xfrm>
            <a:off x="6453479" y="1288929"/>
            <a:ext cx="5499432" cy="368401"/>
          </a:xfrm>
          <a:prstGeom prst="rect">
            <a:avLst/>
          </a:prstGeom>
          <a:solidFill>
            <a:srgbClr val="0F9ED5">
              <a:lumMod val="95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0" marR="0" lvl="0" indent="0" defTabSz="9142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ehringer Forward Text" panose="02000500000000020000" pitchFamily="2" charset="0"/>
              </a:rPr>
              <a:t>Anhedonia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ehringer Forward Text" panose="02000500000000020000" pitchFamily="2" charset="0"/>
            </a:endParaRPr>
          </a:p>
        </p:txBody>
      </p:sp>
      <p:sp>
        <p:nvSpPr>
          <p:cNvPr id="33" name="Textfeld 5">
            <a:extLst>
              <a:ext uri="{FF2B5EF4-FFF2-40B4-BE49-F238E27FC236}">
                <a16:creationId xmlns:a16="http://schemas.microsoft.com/office/drawing/2014/main" id="{19C41813-6ADF-5E1F-2BDA-1128217374FC}"/>
              </a:ext>
            </a:extLst>
          </p:cNvPr>
          <p:cNvSpPr txBox="1"/>
          <p:nvPr/>
        </p:nvSpPr>
        <p:spPr>
          <a:xfrm>
            <a:off x="6453486" y="2827365"/>
            <a:ext cx="5499431" cy="406935"/>
          </a:xfrm>
          <a:prstGeom prst="rect">
            <a:avLst/>
          </a:prstGeom>
          <a:solidFill>
            <a:srgbClr val="0F9ED5">
              <a:lumMod val="95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0" marR="0" lvl="0" indent="0" defTabSz="9142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ehringer Forward Text" panose="02000500000000020000" pitchFamily="2" charset="0"/>
              </a:rPr>
              <a:t>Cognitive flexibility</a:t>
            </a:r>
          </a:p>
        </p:txBody>
      </p:sp>
      <p:sp>
        <p:nvSpPr>
          <p:cNvPr id="34" name="Textfeld 5">
            <a:extLst>
              <a:ext uri="{FF2B5EF4-FFF2-40B4-BE49-F238E27FC236}">
                <a16:creationId xmlns:a16="http://schemas.microsoft.com/office/drawing/2014/main" id="{845AC432-FCBB-1449-C15C-26A6A00562D7}"/>
              </a:ext>
            </a:extLst>
          </p:cNvPr>
          <p:cNvSpPr txBox="1"/>
          <p:nvPr/>
        </p:nvSpPr>
        <p:spPr>
          <a:xfrm>
            <a:off x="6453480" y="1768197"/>
            <a:ext cx="5499431" cy="378837"/>
          </a:xfrm>
          <a:prstGeom prst="rect">
            <a:avLst/>
          </a:prstGeom>
          <a:solidFill>
            <a:srgbClr val="0F9ED5">
              <a:lumMod val="95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0" marR="0" lvl="0" indent="0" defTabSz="9142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ehringer Forward Text" panose="02000500000000020000" pitchFamily="2" charset="0"/>
              </a:rPr>
              <a:t>Abnormal sensory processing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ehringer Forward Text" panose="02000500000000020000" pitchFamily="2" charset="0"/>
            </a:endParaRPr>
          </a:p>
        </p:txBody>
      </p:sp>
      <p:sp>
        <p:nvSpPr>
          <p:cNvPr id="35" name="Textfeld 5">
            <a:extLst>
              <a:ext uri="{FF2B5EF4-FFF2-40B4-BE49-F238E27FC236}">
                <a16:creationId xmlns:a16="http://schemas.microsoft.com/office/drawing/2014/main" id="{0CD5BE87-A442-8D5A-C544-BBEBA4850009}"/>
              </a:ext>
            </a:extLst>
          </p:cNvPr>
          <p:cNvSpPr txBox="1"/>
          <p:nvPr/>
        </p:nvSpPr>
        <p:spPr>
          <a:xfrm>
            <a:off x="6425702" y="2295799"/>
            <a:ext cx="5527207" cy="364161"/>
          </a:xfrm>
          <a:prstGeom prst="rect">
            <a:avLst/>
          </a:prstGeom>
          <a:solidFill>
            <a:srgbClr val="0F9ED5">
              <a:lumMod val="95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0" marR="0" lvl="0" indent="0" defTabSz="9142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ehringer Forward Text" panose="02000500000000020000" pitchFamily="2" charset="0"/>
              </a:rPr>
              <a:t>Neurodevelopmental burden</a:t>
            </a:r>
          </a:p>
        </p:txBody>
      </p:sp>
      <p:sp>
        <p:nvSpPr>
          <p:cNvPr id="36" name="Textfeld 5">
            <a:extLst>
              <a:ext uri="{FF2B5EF4-FFF2-40B4-BE49-F238E27FC236}">
                <a16:creationId xmlns:a16="http://schemas.microsoft.com/office/drawing/2014/main" id="{0393E43F-0DD7-6AC5-9F2E-50980A3B774F}"/>
              </a:ext>
            </a:extLst>
          </p:cNvPr>
          <p:cNvSpPr txBox="1"/>
          <p:nvPr/>
        </p:nvSpPr>
        <p:spPr>
          <a:xfrm>
            <a:off x="6425701" y="4560601"/>
            <a:ext cx="5527207" cy="401447"/>
          </a:xfrm>
          <a:prstGeom prst="rect">
            <a:avLst/>
          </a:prstGeom>
          <a:solidFill>
            <a:srgbClr val="0F9ED5">
              <a:lumMod val="95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0" marR="0" lvl="0" indent="0" defTabSz="9142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ehringer Forward Text" panose="02000500000000020000" pitchFamily="2" charset="0"/>
              </a:rPr>
              <a:t>Sleep disorders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578312-82EC-03C5-7849-4E16C6D1B5FC}"/>
              </a:ext>
            </a:extLst>
          </p:cNvPr>
          <p:cNvSpPr/>
          <p:nvPr/>
        </p:nvSpPr>
        <p:spPr>
          <a:xfrm>
            <a:off x="359187" y="5227181"/>
            <a:ext cx="5747900" cy="838867"/>
          </a:xfrm>
          <a:prstGeom prst="rect">
            <a:avLst/>
          </a:prstGeom>
          <a:solidFill>
            <a:srgbClr val="017396">
              <a:alpha val="1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" name="Textfeld 5">
            <a:extLst>
              <a:ext uri="{FF2B5EF4-FFF2-40B4-BE49-F238E27FC236}">
                <a16:creationId xmlns:a16="http://schemas.microsoft.com/office/drawing/2014/main" id="{B7C873C8-5A8F-3210-D825-72E2AAB2649D}"/>
              </a:ext>
            </a:extLst>
          </p:cNvPr>
          <p:cNvSpPr txBox="1"/>
          <p:nvPr/>
        </p:nvSpPr>
        <p:spPr>
          <a:xfrm>
            <a:off x="6439588" y="4004801"/>
            <a:ext cx="5527207" cy="401447"/>
          </a:xfrm>
          <a:prstGeom prst="rect">
            <a:avLst/>
          </a:prstGeom>
          <a:solidFill>
            <a:srgbClr val="0F9ED5">
              <a:lumMod val="95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0" marR="0" lvl="0" indent="0" defTabSz="9142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ehringer Forward Text" panose="02000500000000020000" pitchFamily="2" charset="0"/>
              </a:rPr>
              <a:t>Social withdrawal / negative symptoms</a:t>
            </a:r>
          </a:p>
        </p:txBody>
      </p:sp>
      <p:sp>
        <p:nvSpPr>
          <p:cNvPr id="40" name="Textfeld 5">
            <a:extLst>
              <a:ext uri="{FF2B5EF4-FFF2-40B4-BE49-F238E27FC236}">
                <a16:creationId xmlns:a16="http://schemas.microsoft.com/office/drawing/2014/main" id="{A684AD82-128D-36B8-32FD-8265D8B011F3}"/>
              </a:ext>
            </a:extLst>
          </p:cNvPr>
          <p:cNvSpPr txBox="1"/>
          <p:nvPr/>
        </p:nvSpPr>
        <p:spPr>
          <a:xfrm>
            <a:off x="6425701" y="3386912"/>
            <a:ext cx="5527207" cy="401447"/>
          </a:xfrm>
          <a:prstGeom prst="rect">
            <a:avLst/>
          </a:prstGeom>
          <a:solidFill>
            <a:srgbClr val="0F9ED5">
              <a:lumMod val="95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0" marR="0" lvl="0" indent="0" defTabSz="9142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ehringer Forward Text" panose="02000500000000020000" pitchFamily="2" charset="0"/>
              </a:rPr>
              <a:t>Impulsiveness / suicidal ideation</a:t>
            </a:r>
          </a:p>
        </p:txBody>
      </p:sp>
      <p:sp>
        <p:nvSpPr>
          <p:cNvPr id="41" name="Textfeld 5">
            <a:extLst>
              <a:ext uri="{FF2B5EF4-FFF2-40B4-BE49-F238E27FC236}">
                <a16:creationId xmlns:a16="http://schemas.microsoft.com/office/drawing/2014/main" id="{81061B55-D685-E60C-F02A-21D1E9C28430}"/>
              </a:ext>
            </a:extLst>
          </p:cNvPr>
          <p:cNvSpPr txBox="1"/>
          <p:nvPr/>
        </p:nvSpPr>
        <p:spPr>
          <a:xfrm>
            <a:off x="6425700" y="5088378"/>
            <a:ext cx="5527207" cy="401447"/>
          </a:xfrm>
          <a:prstGeom prst="rect">
            <a:avLst/>
          </a:prstGeom>
          <a:solidFill>
            <a:srgbClr val="0F9ED5">
              <a:lumMod val="95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0" marR="0" lvl="0" indent="0" defTabSz="9142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ehringer Forward Text" panose="02000500000000020000" pitchFamily="2" charset="0"/>
              </a:rPr>
              <a:t>Severity</a:t>
            </a:r>
          </a:p>
        </p:txBody>
      </p:sp>
      <p:sp>
        <p:nvSpPr>
          <p:cNvPr id="42" name="Textfeld 5">
            <a:extLst>
              <a:ext uri="{FF2B5EF4-FFF2-40B4-BE49-F238E27FC236}">
                <a16:creationId xmlns:a16="http://schemas.microsoft.com/office/drawing/2014/main" id="{D8DA4E4D-0CD7-B406-165A-2303AFE695D0}"/>
              </a:ext>
            </a:extLst>
          </p:cNvPr>
          <p:cNvSpPr txBox="1"/>
          <p:nvPr/>
        </p:nvSpPr>
        <p:spPr>
          <a:xfrm>
            <a:off x="6403073" y="5616764"/>
            <a:ext cx="5527207" cy="401447"/>
          </a:xfrm>
          <a:prstGeom prst="rect">
            <a:avLst/>
          </a:prstGeom>
          <a:solidFill>
            <a:srgbClr val="0F9ED5">
              <a:lumMod val="95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marL="0" marR="0" lvl="0" indent="0" defTabSz="9142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ehringer Forward Text" panose="02000500000000020000" pitchFamily="2" charset="0"/>
              </a:rPr>
              <a:t>Immuno-metabolic dysregulation</a:t>
            </a:r>
          </a:p>
        </p:txBody>
      </p:sp>
    </p:spTree>
    <p:extLst>
      <p:ext uri="{BB962C8B-B14F-4D97-AF65-F5344CB8AC3E}">
        <p14:creationId xmlns:p14="http://schemas.microsoft.com/office/powerpoint/2010/main" val="420624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850D4EF-B8CB-A3C1-67C7-6BE96F7725F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9FA697C-1E09-E355-1440-A1E2B2FC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defTabSz="1219140">
              <a:defRPr/>
            </a:pPr>
            <a:r>
              <a:rPr lang="fr-FR" kern="0" dirty="0">
                <a:solidFill>
                  <a:srgbClr val="000091"/>
                </a:solidFill>
                <a:latin typeface="Marianne"/>
                <a:cs typeface="Arial"/>
              </a:rPr>
              <a:t>01/04/2026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3302F3-8036-F348-230A-7617776D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 defTabSz="1219140">
              <a:defRPr/>
            </a:pPr>
            <a:endParaRPr lang="fr-FR" kern="0" dirty="0">
              <a:solidFill>
                <a:srgbClr val="000091"/>
              </a:solidFill>
              <a:latin typeface="Marianne"/>
              <a:cs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DA092A-BF0A-175F-2AE7-618BCA9AB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40">
              <a:defRPr/>
            </a:pPr>
            <a:fld id="{733122C9-A0B9-462F-8757-0847AD287B63}" type="slidenum">
              <a:rPr lang="fr-FR" kern="0">
                <a:solidFill>
                  <a:srgbClr val="000091"/>
                </a:solidFill>
                <a:latin typeface="Marianne"/>
                <a:cs typeface="Arial"/>
              </a:rPr>
              <a:pPr defTabSz="1219140">
                <a:defRPr/>
              </a:pPr>
              <a:t>5</a:t>
            </a:fld>
            <a:endParaRPr lang="fr-FR" kern="0">
              <a:solidFill>
                <a:srgbClr val="000091"/>
              </a:solidFill>
              <a:latin typeface="Marianne"/>
              <a:cs typeface="Arial"/>
            </a:endParaRPr>
          </a:p>
        </p:txBody>
      </p:sp>
      <p:pic>
        <p:nvPicPr>
          <p:cNvPr id="2083915187" name="Image 2083915186">
            <a:extLst>
              <a:ext uri="{FF2B5EF4-FFF2-40B4-BE49-F238E27FC236}">
                <a16:creationId xmlns:a16="http://schemas.microsoft.com/office/drawing/2014/main" id="{726157E3-2729-A21F-D34A-3D3907AB1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69413" y="6457404"/>
            <a:ext cx="1606823" cy="281792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D270458B-B255-86AE-D3CF-D9ED0C2D9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59195"/>
            <a:ext cx="4543647" cy="479999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+mn-lt"/>
              </a:rPr>
              <a:t>French Minds </a:t>
            </a:r>
            <a:r>
              <a:rPr lang="fr-FR" sz="2800" dirty="0" err="1">
                <a:solidFill>
                  <a:srgbClr val="002060"/>
                </a:solidFill>
                <a:latin typeface="+mn-lt"/>
              </a:rPr>
              <a:t>Cohort</a:t>
            </a:r>
            <a:endParaRPr lang="fr-FR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5" name="Image 14" descr="Une image contenant Graphique, graphis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6F2E1C93-637B-D7B5-B04D-93341F8D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021" y="-80498"/>
            <a:ext cx="976219" cy="976219"/>
          </a:xfrm>
          <a:prstGeom prst="rect">
            <a:avLst/>
          </a:prstGeom>
        </p:spPr>
      </p:pic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466C72FC-82D9-B06E-B869-778407596CD7}"/>
              </a:ext>
            </a:extLst>
          </p:cNvPr>
          <p:cNvSpPr txBox="1">
            <a:spLocks/>
          </p:cNvSpPr>
          <p:nvPr/>
        </p:nvSpPr>
        <p:spPr bwMode="gray">
          <a:xfrm>
            <a:off x="121420" y="833326"/>
            <a:ext cx="11888661" cy="16753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81" marR="0" lvl="0" indent="-380981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>
                <a:tab pos="304784" algn="l"/>
              </a:tabLst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 Display" panose="02110004020202020204"/>
                <a:ea typeface="+mn-ea"/>
                <a:cs typeface="Arial" panose="020B0604020202020204" pitchFamily="34" charset="0"/>
              </a:rPr>
              <a:t>Individuals included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 Display" panose="02110004020202020204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 Display" panose="02110004020202020204"/>
                <a:ea typeface="Times New Roman" panose="02020603050405020304" pitchFamily="18" charset="0"/>
                <a:cs typeface="Arial" panose="020B0604020202020204" pitchFamily="34" charset="0"/>
              </a:rPr>
              <a:t>2500 patients with psychiatric disorders and 500 controls </a:t>
            </a:r>
          </a:p>
          <a:p>
            <a:pPr marL="380981" marR="0" lvl="0" indent="-380981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>
                <a:tab pos="304784" algn="l"/>
              </a:tabLst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 Display" panose="02110004020202020204"/>
                <a:ea typeface="Times New Roman" panose="02020603050405020304" pitchFamily="18" charset="0"/>
                <a:cs typeface="Arial" panose="020B0604020202020204" pitchFamily="34" charset="0"/>
              </a:rPr>
              <a:t>Age of participants 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 Display" panose="02110004020202020204"/>
                <a:ea typeface="Times New Roman" panose="02020603050405020304" pitchFamily="18" charset="0"/>
                <a:cs typeface="Arial" panose="020B0604020202020204" pitchFamily="34" charset="0"/>
              </a:rPr>
              <a:t>= 15 - to  60 years old</a:t>
            </a:r>
          </a:p>
          <a:p>
            <a:pPr marL="380981" marR="0" lvl="0" indent="-380981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>
                <a:tab pos="304784" algn="l"/>
              </a:tabLst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 Display" panose="02110004020202020204"/>
                <a:ea typeface="+mn-ea"/>
                <a:cs typeface="Arial" panose="020B0604020202020204" pitchFamily="34" charset="0"/>
              </a:rPr>
              <a:t>Duration of recruitment : 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 Display" panose="02110004020202020204"/>
                <a:ea typeface="+mn-ea"/>
                <a:cs typeface="Arial" panose="020B0604020202020204" pitchFamily="34" charset="0"/>
              </a:rPr>
              <a:t>4 years</a:t>
            </a:r>
          </a:p>
          <a:p>
            <a:pPr marL="380981" marR="0" lvl="0" indent="-380981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>
                <a:tab pos="304784" algn="l"/>
              </a:tabLst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 Display" panose="02110004020202020204"/>
                <a:ea typeface="+mn-ea"/>
                <a:cs typeface="Arial" panose="020B0604020202020204" pitchFamily="34" charset="0"/>
              </a:rPr>
              <a:t>Duration of study for 1 participant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 Display" panose="02110004020202020204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 Display" panose="02110004020202020204"/>
                <a:ea typeface="Times New Roman" panose="02020603050405020304" pitchFamily="18" charset="0"/>
                <a:cs typeface="Arial" panose="020B0604020202020204" pitchFamily="34" charset="0"/>
              </a:rPr>
              <a:t>18-month max</a:t>
            </a:r>
          </a:p>
          <a:p>
            <a:pPr marL="380981" marR="0" lvl="0" indent="-380981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>
                <a:tab pos="304784" algn="l"/>
              </a:tabLst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 Display" panose="02110004020202020204"/>
                <a:ea typeface="+mn-ea"/>
                <a:cs typeface="Arial" panose="020B0604020202020204" pitchFamily="34" charset="0"/>
              </a:rPr>
              <a:t>Total duration of the study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 Display" panose="02110004020202020204"/>
                <a:ea typeface="Times New Roman" panose="02020603050405020304" pitchFamily="18" charset="0"/>
                <a:cs typeface="Arial" panose="020B0604020202020204" pitchFamily="34" charset="0"/>
              </a:rPr>
              <a:t>: 5 years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srgbClr val="196B24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F424293-33DA-CDE9-A910-907BDAACF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652862"/>
              </p:ext>
            </p:extLst>
          </p:nvPr>
        </p:nvGraphicFramePr>
        <p:xfrm>
          <a:off x="210767" y="2498468"/>
          <a:ext cx="6816758" cy="3771724"/>
        </p:xfrm>
        <a:graphic>
          <a:graphicData uri="http://schemas.openxmlformats.org/drawingml/2006/table">
            <a:tbl>
              <a:tblPr firstRow="1" bandRow="1"/>
              <a:tblGrid>
                <a:gridCol w="3408379">
                  <a:extLst>
                    <a:ext uri="{9D8B030D-6E8A-4147-A177-3AD203B41FA5}">
                      <a16:colId xmlns:a16="http://schemas.microsoft.com/office/drawing/2014/main" val="3206159315"/>
                    </a:ext>
                  </a:extLst>
                </a:gridCol>
                <a:gridCol w="3408379">
                  <a:extLst>
                    <a:ext uri="{9D8B030D-6E8A-4147-A177-3AD203B41FA5}">
                      <a16:colId xmlns:a16="http://schemas.microsoft.com/office/drawing/2014/main" val="2866343236"/>
                    </a:ext>
                  </a:extLst>
                </a:gridCol>
              </a:tblGrid>
              <a:tr h="378221">
                <a:tc>
                  <a:txBody>
                    <a:bodyPr/>
                    <a:lstStyle>
                      <a:lvl1pPr marL="0" algn="l" defTabSz="1219140">
                        <a:defRPr sz="2400" b="1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609570" algn="l" defTabSz="1219140">
                        <a:defRPr sz="2400" b="1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1219140" algn="l" defTabSz="1219140">
                        <a:defRPr sz="2400" b="1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828709" algn="l" defTabSz="1219140">
                        <a:defRPr sz="2400" b="1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2438278" algn="l" defTabSz="1219140">
                        <a:defRPr sz="2400" b="1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3047848" algn="l" defTabSz="1219140">
                        <a:defRPr sz="2400" b="1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3657418" algn="l" defTabSz="1219140">
                        <a:defRPr sz="2400" b="1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4266987" algn="l" defTabSz="1219140">
                        <a:defRPr sz="2400" b="1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4876557" algn="l" defTabSz="1219140">
                        <a:defRPr sz="2400" b="1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2100" dirty="0">
                          <a:solidFill>
                            <a:srgbClr val="000000"/>
                          </a:solidFill>
                          <a:effectLst/>
                        </a:rPr>
                        <a:t> DSM-5 Pathologies </a:t>
                      </a:r>
                      <a:endParaRPr lang="fr-FR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>
                      <a:lvl1pPr marL="0" algn="l" defTabSz="1219140">
                        <a:defRPr sz="2400" b="1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609570" algn="l" defTabSz="1219140">
                        <a:defRPr sz="2400" b="1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1219140" algn="l" defTabSz="1219140">
                        <a:defRPr sz="2400" b="1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828709" algn="l" defTabSz="1219140">
                        <a:defRPr sz="2400" b="1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2438278" algn="l" defTabSz="1219140">
                        <a:defRPr sz="2400" b="1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3047848" algn="l" defTabSz="1219140">
                        <a:defRPr sz="2400" b="1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3657418" algn="l" defTabSz="1219140">
                        <a:defRPr sz="2400" b="1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4266987" algn="l" defTabSz="1219140">
                        <a:defRPr sz="2400" b="1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4876557" algn="l" defTabSz="1219140">
                        <a:defRPr sz="2400" b="1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100" noProof="0">
                          <a:solidFill>
                            <a:srgbClr val="000000"/>
                          </a:solidFill>
                          <a:effectLst/>
                        </a:rPr>
                        <a:t>Patients to be recruited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2100">
                          <a:solidFill>
                            <a:srgbClr val="000000"/>
                          </a:solidFill>
                          <a:effectLst/>
                        </a:rPr>
                        <a:t> N</a:t>
                      </a:r>
                      <a:endParaRPr lang="fr-FR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7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694193"/>
                  </a:ext>
                </a:extLst>
              </a:tr>
              <a:tr h="355012">
                <a:tc>
                  <a:txBody>
                    <a:bodyPr/>
                    <a:lstStyle>
                      <a:lvl1pPr marL="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7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4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09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27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84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41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6987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557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900" noProof="0">
                          <a:solidFill>
                            <a:srgbClr val="000000"/>
                          </a:solidFill>
                          <a:effectLst/>
                        </a:rPr>
                        <a:t>First episode psychotic (FEP)</a:t>
                      </a:r>
                      <a:endParaRPr lang="en-US" sz="19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7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4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09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27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84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41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6987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557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2100" b="1">
                          <a:solidFill>
                            <a:srgbClr val="000000"/>
                          </a:solidFill>
                          <a:effectLst/>
                        </a:rPr>
                        <a:t>400</a:t>
                      </a:r>
                      <a:endParaRPr lang="fr-FR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482420"/>
                  </a:ext>
                </a:extLst>
              </a:tr>
              <a:tr h="355012">
                <a:tc>
                  <a:txBody>
                    <a:bodyPr/>
                    <a:lstStyle>
                      <a:lvl1pPr marL="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7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4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09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27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84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41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6987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557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900" noProof="0">
                          <a:solidFill>
                            <a:srgbClr val="000000"/>
                          </a:solidFill>
                          <a:effectLst/>
                        </a:rPr>
                        <a:t>Schizophrenia</a:t>
                      </a:r>
                      <a:endParaRPr lang="en-US" sz="19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7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4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09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27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84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41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6987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557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2100" b="1">
                          <a:solidFill>
                            <a:srgbClr val="000000"/>
                          </a:solidFill>
                          <a:effectLst/>
                        </a:rPr>
                        <a:t>600</a:t>
                      </a:r>
                      <a:endParaRPr lang="fr-FR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612793"/>
                  </a:ext>
                </a:extLst>
              </a:tr>
              <a:tr h="355012">
                <a:tc>
                  <a:txBody>
                    <a:bodyPr/>
                    <a:lstStyle>
                      <a:lvl1pPr marL="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7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4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09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27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84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41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6987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557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90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Bipolar disorders</a:t>
                      </a:r>
                      <a:endParaRPr lang="en-US" sz="19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7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4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09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27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84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41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6987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557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2100" b="1">
                          <a:solidFill>
                            <a:srgbClr val="000000"/>
                          </a:solidFill>
                          <a:effectLst/>
                        </a:rPr>
                        <a:t>750</a:t>
                      </a:r>
                      <a:endParaRPr lang="fr-FR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55326"/>
                  </a:ext>
                </a:extLst>
              </a:tr>
              <a:tr h="678688">
                <a:tc>
                  <a:txBody>
                    <a:bodyPr/>
                    <a:lstStyle>
                      <a:lvl1pPr marL="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7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4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09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27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84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41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6987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557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900" noProof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Recurrent/resistant depressive episode</a:t>
                      </a:r>
                      <a:endParaRPr lang="en-US" sz="19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7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4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09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27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84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41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6987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557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fr-FR" sz="21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endParaRPr lang="fr-FR" sz="21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483740"/>
                  </a:ext>
                </a:extLst>
              </a:tr>
              <a:tr h="678688">
                <a:tc>
                  <a:txBody>
                    <a:bodyPr/>
                    <a:lstStyle>
                      <a:lvl1pPr marL="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7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4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09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27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84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41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6987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557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900" noProof="0">
                          <a:solidFill>
                            <a:srgbClr val="000000"/>
                          </a:solidFill>
                          <a:effectLst/>
                        </a:rPr>
                        <a:t>Autism without intellectual deficiency</a:t>
                      </a:r>
                      <a:endParaRPr lang="en-US" sz="19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7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4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09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27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84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41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6987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557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2100" b="1">
                          <a:solidFill>
                            <a:srgbClr val="000000"/>
                          </a:solidFill>
                          <a:effectLst/>
                        </a:rPr>
                        <a:t>350</a:t>
                      </a:r>
                      <a:endParaRPr lang="fr-FR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276184"/>
                  </a:ext>
                </a:extLst>
              </a:tr>
              <a:tr h="678688">
                <a:tc>
                  <a:txBody>
                    <a:bodyPr/>
                    <a:lstStyle>
                      <a:lvl1pPr marL="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7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4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09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27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84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41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6987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557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900" noProof="0">
                          <a:solidFill>
                            <a:srgbClr val="000000"/>
                          </a:solidFill>
                          <a:effectLst/>
                        </a:rPr>
                        <a:t>Total number of patients</a:t>
                      </a:r>
                      <a:endParaRPr lang="en-US" sz="19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60957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1219140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828709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243827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304784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3657418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4266987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4876557" algn="l" defTabSz="1219140">
                        <a:defRPr sz="24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2100" b="1" dirty="0">
                          <a:solidFill>
                            <a:srgbClr val="000000"/>
                          </a:solidFill>
                          <a:effectLst/>
                        </a:rPr>
                        <a:t>2500</a:t>
                      </a:r>
                      <a:endParaRPr lang="fr-FR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170624"/>
                  </a:ext>
                </a:extLst>
              </a:tr>
            </a:tbl>
          </a:graphicData>
        </a:graphic>
      </p:graphicFrame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1866A63-7F0A-4903-078E-3A1BF48518D3}"/>
              </a:ext>
            </a:extLst>
          </p:cNvPr>
          <p:cNvSpPr/>
          <p:nvPr/>
        </p:nvSpPr>
        <p:spPr>
          <a:xfrm>
            <a:off x="7443058" y="2724390"/>
            <a:ext cx="4570415" cy="3555454"/>
          </a:xfrm>
          <a:prstGeom prst="roundRect">
            <a:avLst/>
          </a:prstGeom>
          <a:noFill/>
          <a:ln w="19050" cap="flat" cmpd="sng" algn="ctr">
            <a:solidFill>
              <a:srgbClr val="196B24"/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small" spc="0" normalizeH="0" baseline="0" noProof="0" dirty="0">
                <a:ln>
                  <a:noFill/>
                </a:ln>
                <a:solidFill>
                  <a:srgbClr val="15608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</a:rPr>
              <a:t>Inclusion </a:t>
            </a:r>
            <a:r>
              <a:rPr kumimoji="0" lang="fr-FR" sz="1800" b="1" i="0" u="none" strike="noStrike" kern="0" cap="small" spc="0" normalizeH="0" baseline="0" noProof="0" dirty="0" err="1">
                <a:ln>
                  <a:noFill/>
                </a:ln>
                <a:solidFill>
                  <a:srgbClr val="15608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</a:rPr>
              <a:t>Criteria</a:t>
            </a:r>
            <a:endParaRPr kumimoji="0" lang="fr-FR" sz="1800" b="1" i="0" u="none" strike="noStrike" kern="0" cap="small" spc="0" normalizeH="0" baseline="0" noProof="0" dirty="0">
              <a:ln>
                <a:noFill/>
              </a:ln>
              <a:solidFill>
                <a:srgbClr val="156082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small" spc="0" normalizeH="0" baseline="0" noProof="0" dirty="0">
              <a:ln>
                <a:noFill/>
              </a:ln>
              <a:solidFill>
                <a:srgbClr val="65C1B9"/>
              </a:solidFill>
              <a:effectLst/>
              <a:uLnTx/>
              <a:uFillTx/>
              <a:latin typeface="Calibri" panose="020F0502020204030204"/>
            </a:endParaRPr>
          </a:p>
          <a:p>
            <a:pPr marL="171450" marR="0" lvl="0" indent="-17145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Being</a:t>
            </a:r>
            <a:r>
              <a: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fr-FR" sz="16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evaluated</a:t>
            </a:r>
            <a:r>
              <a:rPr kumimoji="0" lang="fr-FR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in Expert Center </a:t>
            </a:r>
            <a:endParaRPr lang="fr-FR" sz="1600" kern="0" dirty="0">
              <a:solidFill>
                <a:prstClr val="black"/>
              </a:solidFill>
              <a:latin typeface="Aptos" panose="02110004020202020204"/>
            </a:endParaRPr>
          </a:p>
          <a:p>
            <a:pPr marL="171450" marR="0" lvl="0" indent="-17145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With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a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confirmed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diagnosis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of one of  the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psychiatric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disorders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listed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  <a:p>
            <a:pPr marL="171450" marR="0" lvl="0" indent="-17145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Being compatible with clinical, biological, and medical imaging examinations</a:t>
            </a:r>
          </a:p>
          <a:p>
            <a:pPr marL="171450" marR="0" lvl="0" indent="-17145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Being affiliated with, or a beneficiary of, social security</a:t>
            </a:r>
          </a:p>
          <a:p>
            <a:pPr marL="171450" marR="0" lvl="0" indent="-17145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No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pregnancy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</a:p>
          <a:p>
            <a:pPr marL="171450" marR="0" lvl="0" indent="-17145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Agreeing to be informed if any abnormality is detected during the MRI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0" cap="small" spc="0" normalizeH="0" baseline="0" noProof="0" dirty="0">
              <a:ln>
                <a:noFill/>
              </a:ln>
              <a:solidFill>
                <a:srgbClr val="65C1B9"/>
              </a:solidFill>
              <a:effectLst/>
              <a:uLnTx/>
              <a:uFillTx/>
              <a:latin typeface="Calibri" panose="020F0502020204030204"/>
            </a:endParaRP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25" b="0" i="0" u="none" strike="noStrike" kern="0" cap="none" spc="0" normalizeH="0" baseline="0" noProof="0" dirty="0">
              <a:ln>
                <a:noFill/>
              </a:ln>
              <a:solidFill>
                <a:srgbClr val="2B3A42"/>
              </a:solidFill>
              <a:effectLst/>
              <a:uLnTx/>
              <a:uFillTx/>
              <a:latin typeface="Arial" panose="020B0604020202020204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BB7BB68-9A01-F696-64D9-7343BCFF465C}"/>
              </a:ext>
            </a:extLst>
          </p:cNvPr>
          <p:cNvGrpSpPr/>
          <p:nvPr/>
        </p:nvGrpSpPr>
        <p:grpSpPr>
          <a:xfrm>
            <a:off x="8013657" y="2724390"/>
            <a:ext cx="572531" cy="705556"/>
            <a:chOff x="9061114" y="2246870"/>
            <a:chExt cx="572531" cy="7055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84BF8E-B3C3-E101-E7A1-AA90BD7A20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61114" y="2246870"/>
              <a:ext cx="572531" cy="705556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rtl="0">
                <a:defRPr/>
              </a:pPr>
              <a:endParaRPr lang="en-IN" sz="1350" kern="12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10" name="Graphic 306">
              <a:extLst>
                <a:ext uri="{FF2B5EF4-FFF2-40B4-BE49-F238E27FC236}">
                  <a16:creationId xmlns:a16="http://schemas.microsoft.com/office/drawing/2014/main" id="{56F06280-FA0F-1F50-5B00-B70C37F02BB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21529" y="2351230"/>
              <a:ext cx="512116" cy="512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50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5AC8A55-C9D7-C9C5-3F86-9E521EDDEF6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DE220E-6FE0-92F5-79D3-7E55B7AB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defTabSz="1219140">
              <a:defRPr/>
            </a:pPr>
            <a:r>
              <a:rPr lang="fr-FR" kern="0" dirty="0">
                <a:solidFill>
                  <a:srgbClr val="000091"/>
                </a:solidFill>
                <a:latin typeface="Marianne"/>
                <a:cs typeface="Arial"/>
              </a:rPr>
              <a:t>01/04/2026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467DA0-619D-85CA-653C-F8D5C895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2715078" y="170141"/>
            <a:ext cx="9437709" cy="480000"/>
          </a:xfrm>
        </p:spPr>
        <p:txBody>
          <a:bodyPr/>
          <a:lstStyle/>
          <a:p>
            <a:pPr algn="r" defTabSz="1219140">
              <a:defRPr/>
            </a:pPr>
            <a:endParaRPr lang="fr-FR" kern="0" dirty="0">
              <a:solidFill>
                <a:srgbClr val="000091"/>
              </a:solidFill>
              <a:latin typeface="Marianne"/>
              <a:cs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F046C2-6FD2-86C8-7E81-B4F05F851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40">
              <a:defRPr/>
            </a:pPr>
            <a:fld id="{733122C9-A0B9-462F-8757-0847AD287B63}" type="slidenum">
              <a:rPr lang="fr-FR" kern="0">
                <a:solidFill>
                  <a:srgbClr val="000091"/>
                </a:solidFill>
                <a:latin typeface="Marianne"/>
                <a:cs typeface="Arial"/>
              </a:rPr>
              <a:pPr defTabSz="1219140">
                <a:defRPr/>
              </a:pPr>
              <a:t>6</a:t>
            </a:fld>
            <a:endParaRPr lang="fr-FR" kern="0">
              <a:solidFill>
                <a:srgbClr val="000091"/>
              </a:solidFill>
              <a:latin typeface="Marianne"/>
              <a:cs typeface="Arial"/>
            </a:endParaRPr>
          </a:p>
        </p:txBody>
      </p:sp>
      <p:pic>
        <p:nvPicPr>
          <p:cNvPr id="2083915187" name="Image 2083915186">
            <a:extLst>
              <a:ext uri="{FF2B5EF4-FFF2-40B4-BE49-F238E27FC236}">
                <a16:creationId xmlns:a16="http://schemas.microsoft.com/office/drawing/2014/main" id="{02F94789-8F8B-B02B-D575-16F931BC6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69413" y="6457404"/>
            <a:ext cx="1606823" cy="281792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FBAEAFBF-1796-946A-DE9D-8FE1ADEA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119" y="195006"/>
            <a:ext cx="9437709" cy="479999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Common denominator post expert </a:t>
            </a:r>
            <a:r>
              <a:rPr lang="en-GB" sz="2800" dirty="0" err="1">
                <a:solidFill>
                  <a:srgbClr val="002060"/>
                </a:solidFill>
              </a:rPr>
              <a:t>center</a:t>
            </a:r>
            <a:endParaRPr lang="fr-FR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6C0ECC-1F4C-BA82-C546-EFBCFF025499}"/>
              </a:ext>
            </a:extLst>
          </p:cNvPr>
          <p:cNvSpPr/>
          <p:nvPr/>
        </p:nvSpPr>
        <p:spPr>
          <a:xfrm>
            <a:off x="100514" y="631593"/>
            <a:ext cx="7812860" cy="5861583"/>
          </a:xfrm>
          <a:prstGeom prst="rect">
            <a:avLst/>
          </a:prstGeom>
          <a:solidFill>
            <a:srgbClr val="FF8679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Interview </a:t>
            </a:r>
            <a:r>
              <a:rPr lang="fr-FR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SCID/DSM4-5 for the main </a:t>
            </a:r>
            <a:r>
              <a:rPr lang="fr-FR" sz="1400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psychiatric</a:t>
            </a:r>
            <a:r>
              <a:rPr lang="fr-FR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disorders</a:t>
            </a:r>
            <a:r>
              <a:rPr lang="fr-FR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 / ADI-ADOS for TSA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Depressive </a:t>
            </a:r>
            <a:r>
              <a:rPr lang="fr-FR" sz="1400" b="1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symptoms</a:t>
            </a:r>
            <a:r>
              <a:rPr lang="fr-FR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: </a:t>
            </a:r>
            <a:r>
              <a:rPr lang="fr-FR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MADRS (BD &amp; DR &amp; PEP)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Manic</a:t>
            </a:r>
            <a:r>
              <a:rPr lang="fr-FR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fr-FR" sz="1400" b="1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symptoms</a:t>
            </a:r>
            <a:r>
              <a:rPr lang="fr-FR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: </a:t>
            </a:r>
            <a:r>
              <a:rPr lang="fr-FR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YMRS (BD, DR, SZ, PEP)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Psychotic</a:t>
            </a:r>
            <a:r>
              <a:rPr lang="fr-FR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fr-FR" sz="1400" b="1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symptoms</a:t>
            </a:r>
            <a:r>
              <a:rPr lang="fr-FR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:</a:t>
            </a:r>
            <a:r>
              <a:rPr lang="fr-FR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 PANSS (SZ, PEP)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Childhood</a:t>
            </a:r>
            <a:r>
              <a:rPr lang="fr-FR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trauma: </a:t>
            </a:r>
            <a:r>
              <a:rPr lang="fr-FR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CTQ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Tobacco: </a:t>
            </a:r>
            <a:r>
              <a:rPr lang="fr-FR" sz="1400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Fagerstrom</a:t>
            </a:r>
            <a:endParaRPr lang="fr-FR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Suicidal</a:t>
            </a:r>
            <a:r>
              <a:rPr lang="fr-FR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fr-FR" sz="1400" b="1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attempt</a:t>
            </a:r>
            <a:r>
              <a:rPr lang="fr-FR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/</a:t>
            </a:r>
            <a:r>
              <a:rPr lang="fr-FR" sz="1400" b="1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ideation</a:t>
            </a:r>
            <a:r>
              <a:rPr lang="fr-FR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: </a:t>
            </a:r>
            <a:r>
              <a:rPr lang="fr-FR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ISF </a:t>
            </a:r>
            <a:r>
              <a:rPr lang="fr-FR" sz="1400" dirty="0">
                <a:solidFill>
                  <a:schemeClr val="tx1"/>
                </a:solidFill>
                <a:latin typeface="Avenir Next LT Pro"/>
              </a:rPr>
              <a:t>(</a:t>
            </a:r>
            <a:r>
              <a:rPr lang="fr-FR" sz="1400" dirty="0" err="1">
                <a:solidFill>
                  <a:schemeClr val="tx1"/>
                </a:solidFill>
                <a:latin typeface="Avenir Next LT Pro"/>
              </a:rPr>
              <a:t>except</a:t>
            </a:r>
            <a:r>
              <a:rPr lang="fr-FR" sz="1400" dirty="0">
                <a:solidFill>
                  <a:schemeClr val="tx1"/>
                </a:solidFill>
                <a:latin typeface="Avenir Next LT Pro"/>
              </a:rPr>
              <a:t> for ASD : question </a:t>
            </a:r>
            <a:r>
              <a:rPr lang="fr-FR" sz="1400" dirty="0" err="1">
                <a:solidFill>
                  <a:schemeClr val="tx1"/>
                </a:solidFill>
                <a:latin typeface="Avenir Next LT Pro"/>
              </a:rPr>
              <a:t>suicidal</a:t>
            </a:r>
            <a:r>
              <a:rPr lang="fr-FR" sz="1400" dirty="0">
                <a:solidFill>
                  <a:schemeClr val="tx1"/>
                </a:solidFill>
                <a:latin typeface="Avenir Next LT Pro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Avenir Next LT Pro"/>
              </a:rPr>
              <a:t>behavior</a:t>
            </a:r>
            <a:r>
              <a:rPr lang="fr-FR" sz="1400" dirty="0">
                <a:solidFill>
                  <a:schemeClr val="tx1"/>
                </a:solidFill>
                <a:latin typeface="Avenir Next LT Pro"/>
              </a:rPr>
              <a:t>)</a:t>
            </a:r>
            <a:endParaRPr lang="fr-FR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Functioning</a:t>
            </a:r>
            <a:r>
              <a:rPr lang="fr-FR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 : GAF (Global </a:t>
            </a:r>
            <a:r>
              <a:rPr lang="fr-FR" sz="1400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Assessment</a:t>
            </a:r>
            <a:r>
              <a:rPr lang="fr-FR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Functioning</a:t>
            </a:r>
            <a:r>
              <a:rPr lang="fr-FR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)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Quality</a:t>
            </a:r>
            <a:r>
              <a:rPr lang="fr-FR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of life: </a:t>
            </a:r>
            <a:r>
              <a:rPr lang="fr-FR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EQ5D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Medical</a:t>
            </a:r>
            <a:r>
              <a:rPr lang="fr-FR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and </a:t>
            </a:r>
            <a:r>
              <a:rPr lang="fr-FR" sz="1400" b="1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family</a:t>
            </a:r>
            <a:r>
              <a:rPr lang="fr-FR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fr-FR" sz="1400" b="1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history</a:t>
            </a:r>
            <a:endParaRPr lang="fr-FR" sz="1400" b="1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Physical </a:t>
            </a:r>
            <a:r>
              <a:rPr lang="fr-FR" sz="1400" b="1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comorbidities</a:t>
            </a:r>
            <a:r>
              <a:rPr lang="fr-FR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fr-FR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(</a:t>
            </a:r>
            <a:r>
              <a:rPr lang="fr-FR" sz="1400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neurological</a:t>
            </a:r>
            <a:r>
              <a:rPr lang="fr-FR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, </a:t>
            </a:r>
            <a:r>
              <a:rPr lang="fr-FR" sz="1400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cardiovascular</a:t>
            </a:r>
            <a:r>
              <a:rPr lang="fr-FR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, </a:t>
            </a:r>
            <a:r>
              <a:rPr lang="fr-FR" sz="1400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inflammatory</a:t>
            </a:r>
            <a:r>
              <a:rPr lang="fr-FR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, </a:t>
            </a:r>
            <a:r>
              <a:rPr lang="fr-FR" sz="1400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dermatological</a:t>
            </a:r>
            <a:r>
              <a:rPr lang="fr-FR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…)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Physical</a:t>
            </a:r>
            <a:r>
              <a:rPr lang="fr-FR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fr-FR" sz="1400" b="1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examination</a:t>
            </a:r>
            <a:r>
              <a:rPr lang="fr-FR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 (BMI, </a:t>
            </a:r>
            <a:r>
              <a:rPr lang="fr-FR" sz="1400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waist</a:t>
            </a:r>
            <a:r>
              <a:rPr lang="fr-FR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fr-FR" sz="1400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circumference</a:t>
            </a:r>
            <a:r>
              <a:rPr lang="fr-FR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, Blood pressure)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Sleep</a:t>
            </a:r>
            <a:r>
              <a:rPr lang="fr-FR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fr-FR" sz="1400" b="1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disorders</a:t>
            </a:r>
            <a:r>
              <a:rPr lang="fr-FR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: </a:t>
            </a:r>
            <a:r>
              <a:rPr lang="fr-FR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PSQI</a:t>
            </a:r>
            <a:r>
              <a:rPr lang="fr-FR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fr-FR" sz="1400" dirty="0">
                <a:solidFill>
                  <a:schemeClr val="tx1"/>
                </a:solidFill>
                <a:latin typeface="Avenir Next LT Pro"/>
              </a:rPr>
              <a:t>(</a:t>
            </a:r>
            <a:r>
              <a:rPr lang="fr-FR" sz="1400" dirty="0" err="1">
                <a:solidFill>
                  <a:schemeClr val="tx1"/>
                </a:solidFill>
                <a:latin typeface="Avenir Next LT Pro"/>
              </a:rPr>
              <a:t>except</a:t>
            </a:r>
            <a:r>
              <a:rPr lang="fr-FR" sz="1400" dirty="0">
                <a:solidFill>
                  <a:schemeClr val="tx1"/>
                </a:solidFill>
                <a:latin typeface="Avenir Next LT Pro"/>
              </a:rPr>
              <a:t> for ASD : 2 questions </a:t>
            </a:r>
            <a:r>
              <a:rPr lang="fr-FR" sz="1400" dirty="0" err="1">
                <a:solidFill>
                  <a:schemeClr val="tx1"/>
                </a:solidFill>
                <a:latin typeface="Avenir Next LT Pro"/>
              </a:rPr>
              <a:t>Hypersomnia</a:t>
            </a:r>
            <a:r>
              <a:rPr lang="fr-FR" sz="1400" dirty="0">
                <a:solidFill>
                  <a:schemeClr val="tx1"/>
                </a:solidFill>
                <a:latin typeface="Avenir Next LT Pro"/>
              </a:rPr>
              <a:t> / </a:t>
            </a:r>
            <a:r>
              <a:rPr lang="fr-FR" sz="1400" dirty="0" err="1">
                <a:solidFill>
                  <a:schemeClr val="tx1"/>
                </a:solidFill>
                <a:latin typeface="Avenir Next LT Pro"/>
              </a:rPr>
              <a:t>Insomnia</a:t>
            </a:r>
            <a:r>
              <a:rPr lang="fr-FR" sz="1400" dirty="0">
                <a:solidFill>
                  <a:schemeClr val="tx1"/>
                </a:solidFill>
                <a:latin typeface="Avenir Next LT Pro"/>
              </a:rPr>
              <a:t>)</a:t>
            </a:r>
            <a:endParaRPr lang="fr-FR" sz="1400" b="1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CGI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Treatments</a:t>
            </a:r>
            <a:r>
              <a:rPr lang="fr-FR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: </a:t>
            </a:r>
            <a:r>
              <a:rPr lang="fr-FR" sz="1400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somatic</a:t>
            </a:r>
            <a:r>
              <a:rPr lang="fr-FR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 + </a:t>
            </a:r>
            <a:r>
              <a:rPr lang="fr-FR" sz="1400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psychotropic</a:t>
            </a:r>
            <a:r>
              <a:rPr lang="fr-FR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 (</a:t>
            </a:r>
            <a:r>
              <a:rPr lang="fr-FR" sz="1400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onset</a:t>
            </a:r>
            <a:r>
              <a:rPr lang="fr-FR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 date, end)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History</a:t>
            </a:r>
            <a:r>
              <a:rPr lang="fr-FR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of addiction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Socio-demography </a:t>
            </a:r>
            <a:r>
              <a:rPr lang="en-GB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: </a:t>
            </a:r>
          </a:p>
          <a:p>
            <a:pPr marL="1657309" lvl="3" indent="-28574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Sex at birth, date of birth, education level, CSP/work</a:t>
            </a:r>
            <a:endParaRPr lang="fr-FR" sz="1200" b="1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422C0BA-018C-B10F-CE6F-BB0C13555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701" y="2317122"/>
            <a:ext cx="3620028" cy="305892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DE8DA0A-B8DA-484C-1AEF-7A1A2B7EA7D8}"/>
              </a:ext>
            </a:extLst>
          </p:cNvPr>
          <p:cNvSpPr txBox="1"/>
          <p:nvPr/>
        </p:nvSpPr>
        <p:spPr>
          <a:xfrm>
            <a:off x="7857587" y="843996"/>
            <a:ext cx="380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>
                <a:solidFill>
                  <a:srgbClr val="FF0000"/>
                </a:solidFill>
              </a:rPr>
              <a:t>Data </a:t>
            </a:r>
            <a:r>
              <a:rPr lang="fr-FR" b="1" i="1" u="sng" dirty="0" err="1">
                <a:solidFill>
                  <a:srgbClr val="FF0000"/>
                </a:solidFill>
              </a:rPr>
              <a:t>already</a:t>
            </a:r>
            <a:r>
              <a:rPr lang="fr-FR" b="1" i="1" u="sng" dirty="0">
                <a:solidFill>
                  <a:srgbClr val="FF0000"/>
                </a:solidFill>
              </a:rPr>
              <a:t> </a:t>
            </a:r>
            <a:r>
              <a:rPr lang="fr-FR" b="1" i="1" u="sng" dirty="0" err="1">
                <a:solidFill>
                  <a:srgbClr val="FF0000"/>
                </a:solidFill>
              </a:rPr>
              <a:t>collected</a:t>
            </a:r>
            <a:r>
              <a:rPr lang="fr-FR" b="1" i="1" u="sng" dirty="0">
                <a:solidFill>
                  <a:srgbClr val="FF0000"/>
                </a:solidFill>
              </a:rPr>
              <a:t> in FACE/Centre</a:t>
            </a:r>
          </a:p>
        </p:txBody>
      </p:sp>
    </p:spTree>
    <p:extLst>
      <p:ext uri="{BB962C8B-B14F-4D97-AF65-F5344CB8AC3E}">
        <p14:creationId xmlns:p14="http://schemas.microsoft.com/office/powerpoint/2010/main" val="99770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0757863-31A2-3FF6-EC90-6B690849F15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BBE6299-720B-1CFC-EDDA-DB8B79FACB1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defTabSz="1219140">
              <a:defRPr/>
            </a:pPr>
            <a:fld id="{CCEC7819-16B8-DF49-9AED-9AE05EC208C4}" type="datetime1">
              <a:rPr lang="fr-FR" kern="0">
                <a:solidFill>
                  <a:srgbClr val="000091"/>
                </a:solidFill>
                <a:latin typeface="Marianne"/>
                <a:cs typeface="Arial"/>
              </a:rPr>
              <a:pPr defTabSz="1219140">
                <a:defRPr/>
              </a:pPr>
              <a:t>31/03/2026</a:t>
            </a:fld>
            <a:endParaRPr lang="fr-FR" kern="0">
              <a:solidFill>
                <a:srgbClr val="000091"/>
              </a:solidFill>
              <a:latin typeface="Marianne"/>
              <a:cs typeface="Arial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90EA0D-E78B-89D3-1FD9-AFD77324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 defTabSz="1219140">
              <a:defRPr/>
            </a:pPr>
            <a:endParaRPr lang="fr-FR" kern="0" dirty="0">
              <a:solidFill>
                <a:srgbClr val="000091"/>
              </a:solidFill>
              <a:latin typeface="Marianne"/>
              <a:cs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0CB9FE-D6A7-857E-BB7C-52B180C4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40">
              <a:defRPr/>
            </a:pPr>
            <a:fld id="{733122C9-A0B9-462F-8757-0847AD287B63}" type="slidenum">
              <a:rPr lang="fr-FR" kern="0">
                <a:solidFill>
                  <a:srgbClr val="000091"/>
                </a:solidFill>
                <a:latin typeface="Marianne"/>
                <a:cs typeface="Arial"/>
              </a:rPr>
              <a:pPr defTabSz="1219140">
                <a:defRPr/>
              </a:pPr>
              <a:t>7</a:t>
            </a:fld>
            <a:endParaRPr lang="fr-FR" kern="0">
              <a:solidFill>
                <a:srgbClr val="000091"/>
              </a:solidFill>
              <a:latin typeface="Marianne"/>
              <a:cs typeface="Arial"/>
            </a:endParaRPr>
          </a:p>
        </p:txBody>
      </p:sp>
      <p:pic>
        <p:nvPicPr>
          <p:cNvPr id="2083915187" name="Image 2083915186">
            <a:extLst>
              <a:ext uri="{FF2B5EF4-FFF2-40B4-BE49-F238E27FC236}">
                <a16:creationId xmlns:a16="http://schemas.microsoft.com/office/drawing/2014/main" id="{1E9DCA64-5836-E23C-672B-9A79E4462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69413" y="6457404"/>
            <a:ext cx="1606823" cy="281792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6E6174BE-668A-FA0C-E8A1-0D304FE1D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59195"/>
            <a:ext cx="4543647" cy="479999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+mn-lt"/>
              </a:rPr>
              <a:t>French Minds </a:t>
            </a:r>
            <a:r>
              <a:rPr lang="fr-FR" sz="2800" dirty="0" err="1">
                <a:solidFill>
                  <a:srgbClr val="002060"/>
                </a:solidFill>
                <a:latin typeface="+mn-lt"/>
              </a:rPr>
              <a:t>Cohort</a:t>
            </a:r>
            <a:endParaRPr lang="fr-FR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5" name="Image 14" descr="Une image contenant Graphique, graphis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9275DBF7-01CE-90FE-3C9D-4395F2C65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021" y="-80498"/>
            <a:ext cx="976219" cy="97621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598AEEF-27B2-A664-468B-8575ACA61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14" y="547247"/>
            <a:ext cx="11347225" cy="625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2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EF84C87-DE3C-A61A-3945-7220AEC1A54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ECA5FD-C69C-6993-E546-681D60D04C1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defTabSz="1219140">
              <a:defRPr/>
            </a:pPr>
            <a:fld id="{CCEC7819-16B8-DF49-9AED-9AE05EC208C4}" type="datetime1">
              <a:rPr lang="fr-FR" kern="0">
                <a:solidFill>
                  <a:srgbClr val="000091"/>
                </a:solidFill>
                <a:latin typeface="Marianne"/>
                <a:cs typeface="Arial"/>
              </a:rPr>
              <a:pPr defTabSz="1219140">
                <a:defRPr/>
              </a:pPr>
              <a:t>31/03/2026</a:t>
            </a:fld>
            <a:endParaRPr lang="fr-FR" kern="0">
              <a:solidFill>
                <a:srgbClr val="000091"/>
              </a:solidFill>
              <a:latin typeface="Marianne"/>
              <a:cs typeface="Arial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AD7B99-8CDC-4D01-6186-350D6941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 defTabSz="1219140">
              <a:defRPr/>
            </a:pPr>
            <a:endParaRPr lang="fr-FR" kern="0" dirty="0">
              <a:solidFill>
                <a:srgbClr val="000091"/>
              </a:solidFill>
              <a:latin typeface="Marianne"/>
              <a:cs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393BF2-F375-910B-B774-F15E7CD9A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40">
              <a:defRPr/>
            </a:pPr>
            <a:fld id="{733122C9-A0B9-462F-8757-0847AD287B63}" type="slidenum">
              <a:rPr lang="fr-FR" kern="0">
                <a:solidFill>
                  <a:srgbClr val="000091"/>
                </a:solidFill>
                <a:latin typeface="Marianne"/>
                <a:cs typeface="Arial"/>
              </a:rPr>
              <a:pPr defTabSz="1219140">
                <a:defRPr/>
              </a:pPr>
              <a:t>8</a:t>
            </a:fld>
            <a:endParaRPr lang="fr-FR" kern="0">
              <a:solidFill>
                <a:srgbClr val="000091"/>
              </a:solidFill>
              <a:latin typeface="Marianne"/>
              <a:cs typeface="Arial"/>
            </a:endParaRPr>
          </a:p>
        </p:txBody>
      </p:sp>
      <p:pic>
        <p:nvPicPr>
          <p:cNvPr id="2083915187" name="Image 2083915186">
            <a:extLst>
              <a:ext uri="{FF2B5EF4-FFF2-40B4-BE49-F238E27FC236}">
                <a16:creationId xmlns:a16="http://schemas.microsoft.com/office/drawing/2014/main" id="{1EE48759-CB31-824E-42CD-B8F025EE5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69413" y="6457404"/>
            <a:ext cx="1606823" cy="281792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207E9759-2595-7DAA-1FDB-D25AA75B0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412" y="159391"/>
            <a:ext cx="4543647" cy="479999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+mn-lt"/>
              </a:rPr>
              <a:t>French Minds </a:t>
            </a:r>
            <a:r>
              <a:rPr lang="fr-FR" sz="2800" dirty="0" err="1">
                <a:solidFill>
                  <a:srgbClr val="002060"/>
                </a:solidFill>
                <a:latin typeface="+mn-lt"/>
              </a:rPr>
              <a:t>Cohort</a:t>
            </a:r>
            <a:endParaRPr lang="fr-FR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5" name="Image 14" descr="Une image contenant Graphique, graphis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B34F20BC-65BA-0638-4737-EDCD715E2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158" y="-110978"/>
            <a:ext cx="976219" cy="976219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43C81D18-63D8-1FE6-7A9A-A543DD059B00}"/>
              </a:ext>
            </a:extLst>
          </p:cNvPr>
          <p:cNvGrpSpPr/>
          <p:nvPr/>
        </p:nvGrpSpPr>
        <p:grpSpPr>
          <a:xfrm>
            <a:off x="35865" y="101223"/>
            <a:ext cx="12367861" cy="6614913"/>
            <a:chOff x="35865" y="101223"/>
            <a:chExt cx="12367861" cy="6614913"/>
          </a:xfrm>
        </p:grpSpPr>
        <p:pic>
          <p:nvPicPr>
            <p:cNvPr id="6" name="Graphique 5" descr="Hôpital avec un remplissage uni">
              <a:extLst>
                <a:ext uri="{FF2B5EF4-FFF2-40B4-BE49-F238E27FC236}">
                  <a16:creationId xmlns:a16="http://schemas.microsoft.com/office/drawing/2014/main" id="{FB296CF1-FBFD-AFD8-1FA4-50EDE71D7DD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52331" y="101223"/>
              <a:ext cx="1113372" cy="1113372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8E137BB-2B75-B959-3480-CF0A8FC2EBFB}"/>
                </a:ext>
              </a:extLst>
            </p:cNvPr>
            <p:cNvSpPr txBox="1"/>
            <p:nvPr/>
          </p:nvSpPr>
          <p:spPr>
            <a:xfrm>
              <a:off x="3201132" y="1952243"/>
              <a:ext cx="1147306" cy="470898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La veille + le jour même de l’IRM: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Remplissage des auto-questionnaires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Flèche : chevron 7">
              <a:extLst>
                <a:ext uri="{FF2B5EF4-FFF2-40B4-BE49-F238E27FC236}">
                  <a16:creationId xmlns:a16="http://schemas.microsoft.com/office/drawing/2014/main" id="{61BD1196-7E3B-F3E3-0320-C53C798D9C18}"/>
                </a:ext>
              </a:extLst>
            </p:cNvPr>
            <p:cNvSpPr/>
            <p:nvPr/>
          </p:nvSpPr>
          <p:spPr>
            <a:xfrm>
              <a:off x="1165855" y="1265765"/>
              <a:ext cx="2210714" cy="674344"/>
            </a:xfrm>
            <a:prstGeom prst="chevron">
              <a:avLst/>
            </a:prstGeom>
            <a:solidFill>
              <a:srgbClr val="0000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Visite de Suivi (V1)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</a:rPr>
                <a:t>1 à 2 mois après la V0</a:t>
              </a:r>
            </a:p>
          </p:txBody>
        </p:sp>
        <p:sp>
          <p:nvSpPr>
            <p:cNvPr id="9" name="Flèche : chevron 8">
              <a:extLst>
                <a:ext uri="{FF2B5EF4-FFF2-40B4-BE49-F238E27FC236}">
                  <a16:creationId xmlns:a16="http://schemas.microsoft.com/office/drawing/2014/main" id="{BBDA1C8F-413C-B13E-90F9-ECA868E2F2FE}"/>
                </a:ext>
              </a:extLst>
            </p:cNvPr>
            <p:cNvSpPr/>
            <p:nvPr/>
          </p:nvSpPr>
          <p:spPr>
            <a:xfrm>
              <a:off x="3064697" y="1265765"/>
              <a:ext cx="1572478" cy="674344"/>
            </a:xfrm>
            <a:prstGeom prst="chevron">
              <a:avLst/>
            </a:prstGeom>
            <a:solidFill>
              <a:srgbClr val="0000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IRM (V2)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</a:rPr>
                <a:t>Max 6 sem. après V1</a:t>
              </a:r>
            </a:p>
          </p:txBody>
        </p:sp>
        <p:sp>
          <p:nvSpPr>
            <p:cNvPr id="10" name="Flèche : chevron 9">
              <a:extLst>
                <a:ext uri="{FF2B5EF4-FFF2-40B4-BE49-F238E27FC236}">
                  <a16:creationId xmlns:a16="http://schemas.microsoft.com/office/drawing/2014/main" id="{C9392372-6772-5A08-318E-9E325DFEEC60}"/>
                </a:ext>
              </a:extLst>
            </p:cNvPr>
            <p:cNvSpPr/>
            <p:nvPr/>
          </p:nvSpPr>
          <p:spPr>
            <a:xfrm>
              <a:off x="8862308" y="1265765"/>
              <a:ext cx="2223476" cy="674344"/>
            </a:xfrm>
            <a:prstGeom prst="chevron">
              <a:avLst/>
            </a:prstGeom>
            <a:solidFill>
              <a:srgbClr val="0000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Visite de suivi (V3)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</a:rPr>
                <a:t>13-14 mois après V0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2DD9A10-3452-C6F7-DAA1-C16E7AF3D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4247" y="2076455"/>
              <a:ext cx="935395" cy="110653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CAE689-EE70-7FD4-4CE5-CEE038780CF5}"/>
                </a:ext>
              </a:extLst>
            </p:cNvPr>
            <p:cNvSpPr/>
            <p:nvPr/>
          </p:nvSpPr>
          <p:spPr>
            <a:xfrm>
              <a:off x="35865" y="1952242"/>
              <a:ext cx="1193228" cy="4763894"/>
            </a:xfrm>
            <a:prstGeom prst="rect">
              <a:avLst/>
            </a:prstGeom>
            <a:solidFill>
              <a:srgbClr val="0F9ED5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Evaluation virtuelle sur la plateforme French </a:t>
              </a:r>
              <a:r>
                <a:rPr kumimoji="0" lang="fr-FR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Minds</a:t>
              </a:r>
              <a:endPara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74625" marR="0" lvl="0" indent="-174625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BRIEF</a:t>
              </a:r>
            </a:p>
            <a:p>
              <a:pPr marL="174625" marR="0" lvl="0" indent="-174625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PHQ9 / GAD 7</a:t>
              </a:r>
            </a:p>
            <a:p>
              <a:pPr marL="174625" marR="0" lvl="0" indent="-174625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Loneliness</a:t>
              </a: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kumimoji="0" lang="fr-FR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scale</a:t>
              </a:r>
              <a:endPara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74625" marR="0" lvl="0" indent="-174625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DTD</a:t>
              </a:r>
            </a:p>
            <a:p>
              <a:pPr marL="174625" marR="0" lvl="0" indent="-174625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MFI-10</a:t>
              </a:r>
            </a:p>
            <a:p>
              <a:pPr marL="174625" marR="0" lvl="0" indent="-174625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BIS/BAS</a:t>
              </a:r>
            </a:p>
            <a:p>
              <a:pPr marL="174625" marR="0" lvl="0" indent="-174625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SHAPS-14</a:t>
              </a:r>
            </a:p>
            <a:p>
              <a:pPr marL="174625" marR="0" lvl="0" indent="-174625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BIS10 &amp; AQ12</a:t>
              </a:r>
            </a:p>
            <a:p>
              <a:pPr marL="174625" marR="0" lvl="0" indent="-174625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EVA pain</a:t>
              </a:r>
            </a:p>
            <a:p>
              <a:pPr marL="174625" marR="0" lvl="0" indent="-174625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Glasgow</a:t>
              </a:r>
            </a:p>
            <a:p>
              <a:pPr marL="174625" marR="0" lvl="0" indent="-174625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ISI/HSI</a:t>
              </a:r>
            </a:p>
            <a:p>
              <a:pPr marL="174625" marR="0" lvl="0" indent="-174625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Lato" panose="020F0502020204030203" pitchFamily="34" charset="0"/>
                </a:rPr>
                <a:t>StopBang</a:t>
              </a: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Lato" panose="020F0502020204030203" pitchFamily="34" charset="0"/>
                </a:rPr>
                <a:t> </a:t>
              </a:r>
            </a:p>
            <a:p>
              <a:pPr marL="174625" marR="0" lvl="0" indent="-174625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Lato" panose="020F0502020204030203" pitchFamily="34" charset="0"/>
                </a:rPr>
                <a:t>EPWORTH</a:t>
              </a:r>
            </a:p>
            <a:p>
              <a:pPr marL="174625" marR="0" lvl="0" indent="-174625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Lato" panose="020F0502020204030203" pitchFamily="34" charset="0"/>
                </a:rPr>
                <a:t>FFQ14</a:t>
              </a:r>
            </a:p>
            <a:p>
              <a:pPr marL="174625" marR="0" lvl="0" indent="-174625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DSM-5 </a:t>
              </a:r>
              <a:r>
                <a:rPr kumimoji="0" lang="fr-FR" sz="9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crosscutting</a:t>
              </a:r>
              <a:endPara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174625" marR="0" lvl="0" indent="-174625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WHODAS</a:t>
              </a:r>
            </a:p>
            <a:p>
              <a:pPr marL="174625" marR="0" lvl="0" indent="-174625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TDAH</a:t>
              </a:r>
            </a:p>
            <a:p>
              <a:pPr marL="174625" marR="0" lvl="0" indent="-174625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Présentéisme</a:t>
              </a:r>
            </a:p>
            <a:p>
              <a:pPr marL="174625" marR="0" lvl="0" indent="-174625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CAPE 15</a:t>
              </a:r>
            </a:p>
            <a:p>
              <a:pPr marL="174625" marR="0" lvl="0" indent="-174625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SNS</a:t>
              </a:r>
            </a:p>
            <a:p>
              <a:pPr marL="174625" marR="0" lvl="0" indent="-174625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IDS</a:t>
              </a:r>
            </a:p>
            <a:p>
              <a:pPr marL="174625" marR="0" lvl="0" indent="-174625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Historique résidentiel</a:t>
              </a:r>
              <a:endPara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C16441-160F-9644-0933-4A8A6CD21B23}"/>
                </a:ext>
              </a:extLst>
            </p:cNvPr>
            <p:cNvSpPr/>
            <p:nvPr/>
          </p:nvSpPr>
          <p:spPr>
            <a:xfrm>
              <a:off x="1225329" y="1952242"/>
              <a:ext cx="1923998" cy="4763894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/>
                  <a:cs typeface="Lato"/>
                </a:rPr>
                <a:t>Infirmière (1H) </a:t>
              </a:r>
            </a:p>
            <a:p>
              <a:pPr marL="174625" marR="0" lvl="0" indent="-174625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Mesures des constantes</a:t>
              </a:r>
            </a:p>
            <a:p>
              <a:pPr marL="174625" marR="0" lvl="0" indent="-174625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Prise de sang</a:t>
              </a: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1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/>
                  <a:cs typeface="Lato"/>
                </a:rPr>
                <a:t>Petit Déjeuner</a:t>
              </a: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174625" marR="0" lvl="0" indent="-174625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Psychologue (2H)</a:t>
              </a:r>
            </a:p>
            <a:p>
              <a:pPr marL="174625" marR="0" lvl="0" indent="-174625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Lato" panose="020F0502020204030203" pitchFamily="34" charset="0"/>
                </a:rPr>
                <a:t>S-SST</a:t>
              </a:r>
            </a:p>
            <a:p>
              <a:pPr marL="174625" marR="0" lvl="0" indent="-174625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Lato" panose="020F0502020204030203" pitchFamily="34" charset="0"/>
                </a:rPr>
                <a:t>CANTAB (SOC, ERT, IED)</a:t>
              </a:r>
            </a:p>
            <a:p>
              <a:pPr marL="174625" marR="0" lvl="0" indent="-174625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Lato" panose="020F0502020204030203" pitchFamily="34" charset="0"/>
                </a:rPr>
                <a:t>RMET</a:t>
              </a:r>
            </a:p>
            <a:p>
              <a:pPr marL="174625" marR="0" lvl="0" indent="-174625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Lato" panose="020F0502020204030203" pitchFamily="34" charset="0"/>
                </a:rPr>
                <a:t>Frith-Happé</a:t>
              </a:r>
            </a:p>
            <a:p>
              <a:pPr marL="174625" marR="0" lvl="0" indent="-174625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Lato" panose="020F0502020204030203" pitchFamily="34" charset="0"/>
                </a:rPr>
                <a:t>WAIS (</a:t>
              </a:r>
              <a:r>
                <a:rPr kumimoji="0" lang="fr-FR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Lato" panose="020F0502020204030203" pitchFamily="34" charset="0"/>
                </a:rPr>
                <a:t>similarity,matrix</a:t>
              </a: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Lato" panose="020F0502020204030203" pitchFamily="34" charset="0"/>
                </a:rPr>
                <a:t>, </a:t>
              </a:r>
              <a:r>
                <a:rPr kumimoji="0" lang="fr-FR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Lato" panose="020F0502020204030203" pitchFamily="34" charset="0"/>
                </a:rPr>
                <a:t>coding</a:t>
              </a: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Lato" panose="020F0502020204030203" pitchFamily="34" charset="0"/>
                </a:rPr>
                <a:t>, digit </a:t>
              </a:r>
              <a:r>
                <a:rPr kumimoji="0" lang="fr-FR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Lato" panose="020F0502020204030203" pitchFamily="34" charset="0"/>
                </a:rPr>
                <a:t>span</a:t>
              </a: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Lato" panose="020F0502020204030203" pitchFamily="34" charset="0"/>
                </a:rPr>
                <a:t>)</a:t>
              </a:r>
            </a:p>
            <a:p>
              <a:pPr marL="174625" marR="0" lvl="0" indent="-174625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Lato" panose="020F0502020204030203" pitchFamily="34" charset="0"/>
                </a:rPr>
                <a:t>CVLT</a:t>
              </a:r>
            </a:p>
            <a:p>
              <a:pPr marL="174625" marR="0" lvl="0" indent="-174625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Lato" panose="020F0502020204030203" pitchFamily="34" charset="0"/>
                </a:rPr>
                <a:t>Fluence verbale de Saint Hilaire</a:t>
              </a:r>
            </a:p>
            <a:p>
              <a:pPr marL="174625" marR="0" lvl="0" indent="-174625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cs typeface="Lato" panose="020F0502020204030203" pitchFamily="34" charset="0"/>
                </a:rPr>
                <a:t>SOP REWARD</a:t>
              </a:r>
            </a:p>
            <a:p>
              <a:pPr marL="0" marR="0" lvl="0" indent="0" algn="ct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1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Déjeuner</a:t>
              </a:r>
            </a:p>
            <a:p>
              <a:pPr marL="0" marR="0" lvl="0" indent="0" algn="ct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74625" marR="0" lvl="0" indent="-174625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Care manager / infirmière: </a:t>
              </a:r>
            </a:p>
            <a:p>
              <a:pPr marL="174625" marR="0" lvl="0" indent="-174625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Signes neurologiques mineurs sur tablette (15 min)</a:t>
              </a:r>
            </a:p>
            <a:p>
              <a:pPr marL="174625" marR="0" lvl="0" indent="-174625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Test force de préhension </a:t>
              </a: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 </a:t>
              </a:r>
            </a:p>
            <a:p>
              <a:pPr marL="174625" marR="0" lvl="0" indent="-174625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Test « assis et debout »</a:t>
              </a:r>
            </a:p>
            <a:p>
              <a:pPr marL="174625" marR="0" lvl="0" indent="-174625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 panose="020B0504020202020204" pitchFamily="34" charset="0"/>
                </a:rPr>
                <a:t>Rendu des résultats du bilan bio prescrit à la V0</a:t>
              </a:r>
            </a:p>
            <a:p>
              <a:pPr marL="174625" marR="0" lvl="0" indent="-174625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Vérifier les auto-Q</a:t>
              </a: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74625" marR="0" lvl="0" indent="-174625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Psychiatre / neuropsy/care manager:</a:t>
              </a:r>
            </a:p>
            <a:p>
              <a:pPr marL="174625" marR="0" lvl="0" indent="-174625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BPRS, LTE, ALDA, May et </a:t>
              </a:r>
              <a:r>
                <a:rPr kumimoji="0" lang="fr-FR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Dencker</a:t>
              </a: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, questionnaire somatique, Columbia, </a:t>
              </a:r>
              <a:r>
                <a:rPr kumimoji="0" lang="fr-FR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Neurodev</a:t>
              </a: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Checklist, Echelle Psychose auto-immune</a:t>
              </a: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866DBFF9-A254-EEC8-8BFA-EB3360FEE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2634" y="6195975"/>
              <a:ext cx="341040" cy="358990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38C6C92-5AAD-B707-C8CC-948D08464CC3}"/>
                </a:ext>
              </a:extLst>
            </p:cNvPr>
            <p:cNvSpPr txBox="1"/>
            <p:nvPr/>
          </p:nvSpPr>
          <p:spPr>
            <a:xfrm>
              <a:off x="1773353" y="972841"/>
              <a:ext cx="894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HÔPITAL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7953DF37-5778-73E1-E6ED-4711A606F1FA}"/>
                </a:ext>
              </a:extLst>
            </p:cNvPr>
            <p:cNvSpPr txBox="1"/>
            <p:nvPr/>
          </p:nvSpPr>
          <p:spPr>
            <a:xfrm>
              <a:off x="3277631" y="993699"/>
              <a:ext cx="894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HÔPITAL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D2B1A39-DA78-2BB6-5B8A-CA65F7134FEE}"/>
                </a:ext>
              </a:extLst>
            </p:cNvPr>
            <p:cNvSpPr txBox="1"/>
            <p:nvPr/>
          </p:nvSpPr>
          <p:spPr>
            <a:xfrm>
              <a:off x="9249854" y="972841"/>
              <a:ext cx="894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HÔPITAL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7C80035-58DB-E837-BBF2-78512C582870}"/>
                </a:ext>
              </a:extLst>
            </p:cNvPr>
            <p:cNvSpPr/>
            <p:nvPr/>
          </p:nvSpPr>
          <p:spPr>
            <a:xfrm>
              <a:off x="8936982" y="1952242"/>
              <a:ext cx="1921898" cy="470898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/>
                  <a:cs typeface="Lato"/>
                </a:rPr>
                <a:t>Infirmière (1H): </a:t>
              </a: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/>
                  <a:cs typeface="Lato"/>
                </a:rPr>
                <a:t>idem V1</a:t>
              </a: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/>
                  <a:cs typeface="Lato"/>
                </a:rPr>
                <a:t>+ récupération du </a:t>
              </a:r>
              <a:r>
                <a:rPr kumimoji="0" lang="fr-FR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/>
                  <a:cs typeface="Lato"/>
                </a:rPr>
                <a:t>SmartPhone</a:t>
              </a: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/>
                  <a:cs typeface="Lato"/>
                </a:rPr>
                <a:t> et de la montre connectée.</a:t>
              </a: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enir Next LT Pro" panose="020B0504020202020204" pitchFamily="34" charset="0"/>
                <a:ea typeface="Lato"/>
                <a:cs typeface="Lato"/>
              </a:endParaRP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/>
                  <a:cs typeface="Lato"/>
                </a:rPr>
                <a:t>Petit Déjeuner</a:t>
              </a: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enir Next LT Pro" panose="020B0504020202020204" pitchFamily="34" charset="0"/>
                <a:ea typeface="Lato"/>
                <a:cs typeface="Lato"/>
              </a:endParaRPr>
            </a:p>
            <a:p>
              <a:pPr marL="174625" marR="0" lvl="0" indent="-174625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Psychologue (2H): </a:t>
              </a: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idem V1</a:t>
              </a:r>
            </a:p>
            <a:p>
              <a:pPr marL="174625" marR="0" lvl="0" indent="-174625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74625" marR="0" lvl="0" indent="-174625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Déjeuner</a:t>
              </a:r>
            </a:p>
            <a:p>
              <a:pPr marL="174625" marR="0" lvl="0" indent="-174625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0" i="1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0" marR="0" lvl="0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74625" marR="0" lvl="0" indent="-174625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Infirmière : idem V1</a:t>
              </a:r>
            </a:p>
            <a:p>
              <a:pPr marL="174625" marR="0" lvl="0" indent="-174625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  <a:endPara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Psychiatre / neuropsy / care manager: </a:t>
              </a: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idem V1 +</a:t>
              </a:r>
            </a:p>
            <a:p>
              <a:pPr marL="171450" marR="0" lvl="0" indent="-17145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Questionnaires</a:t>
              </a:r>
              <a:endPara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71450" marR="0" lvl="0" indent="-17145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Restitution de l’évaluation et des recommandations thérapeutiques </a:t>
              </a:r>
            </a:p>
            <a:p>
              <a:pPr marL="171450" marR="0" lvl="0" indent="-17145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71450" marR="0" lvl="0" indent="-17145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29D5027A-60E2-4092-3466-A035EF3AF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2829" y="999019"/>
              <a:ext cx="887755" cy="760381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51F5128-1242-D16E-EC3E-EE82619C532A}"/>
                </a:ext>
              </a:extLst>
            </p:cNvPr>
            <p:cNvSpPr txBox="1"/>
            <p:nvPr/>
          </p:nvSpPr>
          <p:spPr>
            <a:xfrm>
              <a:off x="185990" y="1684640"/>
              <a:ext cx="10214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DOMICILE</a:t>
              </a:r>
            </a:p>
          </p:txBody>
        </p:sp>
        <p:sp>
          <p:nvSpPr>
            <p:cNvPr id="23" name="Flèche : chevron 22">
              <a:extLst>
                <a:ext uri="{FF2B5EF4-FFF2-40B4-BE49-F238E27FC236}">
                  <a16:creationId xmlns:a16="http://schemas.microsoft.com/office/drawing/2014/main" id="{7FC6FF63-D299-D1D9-30BE-1B7C14770F42}"/>
                </a:ext>
              </a:extLst>
            </p:cNvPr>
            <p:cNvSpPr/>
            <p:nvPr/>
          </p:nvSpPr>
          <p:spPr>
            <a:xfrm>
              <a:off x="10784020" y="1265765"/>
              <a:ext cx="1619706" cy="674344"/>
            </a:xfrm>
            <a:prstGeom prst="chevron">
              <a:avLst/>
            </a:prstGeom>
            <a:solidFill>
              <a:srgbClr val="0000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IRM (V4)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</a:rPr>
                <a:t>Max 6 sem. après V3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16340F27-EF67-9046-BFB9-218D667D151A}"/>
                </a:ext>
              </a:extLst>
            </p:cNvPr>
            <p:cNvSpPr txBox="1"/>
            <p:nvPr/>
          </p:nvSpPr>
          <p:spPr>
            <a:xfrm>
              <a:off x="10824234" y="993699"/>
              <a:ext cx="894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HÔPITAL</a:t>
              </a:r>
            </a:p>
          </p:txBody>
        </p: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D6FB4D76-A354-5A05-4596-CC4010D3D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1342" y="6232784"/>
              <a:ext cx="200927" cy="260439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CF7B7119-E611-08C1-BFCB-E9331A403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31374" y="2299499"/>
              <a:ext cx="887755" cy="760381"/>
            </a:xfrm>
            <a:prstGeom prst="rect">
              <a:avLst/>
            </a:prstGeom>
          </p:spPr>
        </p:pic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B1E6658C-B0F7-211E-532A-0A6F9DC214DD}"/>
                </a:ext>
              </a:extLst>
            </p:cNvPr>
            <p:cNvSpPr txBox="1"/>
            <p:nvPr/>
          </p:nvSpPr>
          <p:spPr>
            <a:xfrm>
              <a:off x="5472405" y="2985120"/>
              <a:ext cx="10214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DOMICILE</a:t>
              </a:r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FDCD2439-7F82-69F2-4893-95372DDED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54460" y="4442484"/>
              <a:ext cx="440650" cy="463843"/>
            </a:xfrm>
            <a:prstGeom prst="rect">
              <a:avLst/>
            </a:prstGeom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6CC0AA8-30E9-19D5-4AC5-CAE32EB547FB}"/>
                </a:ext>
              </a:extLst>
            </p:cNvPr>
            <p:cNvSpPr txBox="1"/>
            <p:nvPr/>
          </p:nvSpPr>
          <p:spPr>
            <a:xfrm>
              <a:off x="10930000" y="1952243"/>
              <a:ext cx="1147306" cy="470898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La veille + le jour même de l’IRM: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Remplissage des auto-questionnaires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435409F2-F857-6942-BFC3-457F24652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13595" y="2076455"/>
              <a:ext cx="935395" cy="1106533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607D002E-43EC-BCAF-5D43-9124BE8A6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90288" y="4465370"/>
              <a:ext cx="440650" cy="463843"/>
            </a:xfrm>
            <a:prstGeom prst="rect">
              <a:avLst/>
            </a:prstGeom>
          </p:spPr>
        </p:pic>
        <p:pic>
          <p:nvPicPr>
            <p:cNvPr id="32" name="Graphique 31" descr="Hôpital avec un remplissage uni">
              <a:extLst>
                <a:ext uri="{FF2B5EF4-FFF2-40B4-BE49-F238E27FC236}">
                  <a16:creationId xmlns:a16="http://schemas.microsoft.com/office/drawing/2014/main" id="{B7432ADD-0306-5BF2-5F65-152899FC181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31566" y="101223"/>
              <a:ext cx="1113372" cy="1113372"/>
            </a:xfrm>
            <a:prstGeom prst="rect">
              <a:avLst/>
            </a:prstGeom>
          </p:spPr>
        </p:pic>
        <p:pic>
          <p:nvPicPr>
            <p:cNvPr id="33" name="Graphique 32" descr="Hôpital avec un remplissage uni">
              <a:extLst>
                <a:ext uri="{FF2B5EF4-FFF2-40B4-BE49-F238E27FC236}">
                  <a16:creationId xmlns:a16="http://schemas.microsoft.com/office/drawing/2014/main" id="{B79D0F70-03A4-E607-63A6-42EA9B4A1E7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57634" y="101223"/>
              <a:ext cx="1113372" cy="1113372"/>
            </a:xfrm>
            <a:prstGeom prst="rect">
              <a:avLst/>
            </a:prstGeom>
          </p:spPr>
        </p:pic>
        <p:pic>
          <p:nvPicPr>
            <p:cNvPr id="34" name="Graphique 33" descr="Hôpital avec un remplissage uni">
              <a:extLst>
                <a:ext uri="{FF2B5EF4-FFF2-40B4-BE49-F238E27FC236}">
                  <a16:creationId xmlns:a16="http://schemas.microsoft.com/office/drawing/2014/main" id="{0BE6980E-38FC-7885-5C45-F51D1443A3A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07842" y="101223"/>
              <a:ext cx="1113372" cy="1113372"/>
            </a:xfrm>
            <a:prstGeom prst="rect">
              <a:avLst/>
            </a:prstGeom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8F91DB4B-35DF-59C7-5F28-DE9983DDA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94691" y="3823868"/>
              <a:ext cx="430560" cy="453222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03080C12-E57F-6491-637F-831D089A4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47082" y="3873580"/>
              <a:ext cx="200927" cy="260439"/>
            </a:xfrm>
            <a:prstGeom prst="rect">
              <a:avLst/>
            </a:prstGeom>
          </p:spPr>
        </p:pic>
      </p:grp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20BCD209-099E-50EF-ECB3-D7D2CCC77F43}"/>
              </a:ext>
            </a:extLst>
          </p:cNvPr>
          <p:cNvSpPr/>
          <p:nvPr/>
        </p:nvSpPr>
        <p:spPr>
          <a:xfrm>
            <a:off x="4420502" y="3291840"/>
            <a:ext cx="3250297" cy="480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E375E14-F8A5-5E9E-DF21-41D2F0C4326C}"/>
              </a:ext>
            </a:extLst>
          </p:cNvPr>
          <p:cNvSpPr/>
          <p:nvPr/>
        </p:nvSpPr>
        <p:spPr bwMode="auto">
          <a:xfrm>
            <a:off x="7777785" y="1942082"/>
            <a:ext cx="1193228" cy="4763894"/>
          </a:xfrm>
          <a:prstGeom prst="rect">
            <a:avLst/>
          </a:prstGeom>
          <a:solidFill>
            <a:srgbClr val="0F9ED5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Evaluation virtuelle sur la plateforme French </a:t>
            </a:r>
            <a:r>
              <a:rPr kumimoji="0" lang="fr-FR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Minds</a:t>
            </a: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4625" marR="0" lvl="0" indent="-17462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BRIEF</a:t>
            </a:r>
          </a:p>
          <a:p>
            <a:pPr marL="174625" marR="0" lvl="0" indent="-17462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PHQ9 / GAD 7</a:t>
            </a:r>
          </a:p>
          <a:p>
            <a:pPr marL="174625" marR="0" lvl="0" indent="-17462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Loneliness</a:t>
            </a: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fr-FR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scale</a:t>
            </a: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4625" marR="0" lvl="0" indent="-17462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DTD</a:t>
            </a:r>
          </a:p>
          <a:p>
            <a:pPr marL="174625" marR="0" lvl="0" indent="-17462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MFI-10</a:t>
            </a:r>
          </a:p>
          <a:p>
            <a:pPr marL="174625" marR="0" lvl="0" indent="-17462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BIS/BAS</a:t>
            </a:r>
          </a:p>
          <a:p>
            <a:pPr marL="174625" marR="0" lvl="0" indent="-17462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SHAPS-14</a:t>
            </a:r>
          </a:p>
          <a:p>
            <a:pPr marL="174625" marR="0" lvl="0" indent="-17462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BIS10 &amp; AQ12</a:t>
            </a:r>
          </a:p>
          <a:p>
            <a:pPr marL="174625" marR="0" lvl="0" indent="-17462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EVA pain</a:t>
            </a:r>
          </a:p>
          <a:p>
            <a:pPr marL="174625" marR="0" lvl="0" indent="-174625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Glasgow</a:t>
            </a:r>
          </a:p>
          <a:p>
            <a:pPr marL="174625" marR="0" lvl="0" indent="-174625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ISI/HSI</a:t>
            </a:r>
          </a:p>
          <a:p>
            <a:pPr marL="174625" marR="0" lvl="0" indent="-174625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cs typeface="Lato" panose="020F0502020204030203" pitchFamily="34" charset="0"/>
              </a:rPr>
              <a:t>StopBang</a:t>
            </a: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cs typeface="Lato" panose="020F0502020204030203" pitchFamily="34" charset="0"/>
              </a:rPr>
              <a:t> </a:t>
            </a:r>
          </a:p>
          <a:p>
            <a:pPr marL="174625" marR="0" lvl="0" indent="-174625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cs typeface="Lato" panose="020F0502020204030203" pitchFamily="34" charset="0"/>
              </a:rPr>
              <a:t>EPWORTH</a:t>
            </a:r>
          </a:p>
          <a:p>
            <a:pPr marL="174625" marR="0" lvl="0" indent="-174625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cs typeface="Lato" panose="020F0502020204030203" pitchFamily="34" charset="0"/>
              </a:rPr>
              <a:t>FFQ14</a:t>
            </a:r>
          </a:p>
          <a:p>
            <a:pPr marL="174625" marR="0" lvl="0" indent="-174625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DSM-5 </a:t>
            </a:r>
            <a:r>
              <a:rPr kumimoji="0" lang="fr-FR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crosscutting</a:t>
            </a: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L="174625" marR="0" lvl="0" indent="-174625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WHODAS</a:t>
            </a:r>
          </a:p>
          <a:p>
            <a:pPr marL="174625" marR="0" lvl="0" indent="-174625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TDAH</a:t>
            </a:r>
          </a:p>
          <a:p>
            <a:pPr marL="174625" marR="0" lvl="0" indent="-174625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Présentéisme</a:t>
            </a:r>
          </a:p>
          <a:p>
            <a:pPr marL="174625" marR="0" lvl="0" indent="-174625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CAPE 15</a:t>
            </a:r>
          </a:p>
          <a:p>
            <a:pPr marL="174625" marR="0" lvl="0" indent="-174625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SNS</a:t>
            </a:r>
          </a:p>
          <a:p>
            <a:pPr marL="174625" marR="0" lvl="0" indent="-174625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IDS</a:t>
            </a:r>
          </a:p>
          <a:p>
            <a:pPr marL="174625" marR="0" lvl="0" indent="-174625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Historique résidentiel</a:t>
            </a: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0BF34446-CFF0-56E5-CAA6-0915E506AC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7994749" y="988859"/>
            <a:ext cx="887755" cy="760381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4EDB721D-725E-D78A-3D9A-F29A13EE6C0D}"/>
              </a:ext>
            </a:extLst>
          </p:cNvPr>
          <p:cNvSpPr txBox="1"/>
          <p:nvPr/>
        </p:nvSpPr>
        <p:spPr bwMode="auto">
          <a:xfrm>
            <a:off x="7927910" y="1674480"/>
            <a:ext cx="1021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DOMICILE</a:t>
            </a:r>
          </a:p>
        </p:txBody>
      </p:sp>
    </p:spTree>
    <p:extLst>
      <p:ext uri="{BB962C8B-B14F-4D97-AF65-F5344CB8AC3E}">
        <p14:creationId xmlns:p14="http://schemas.microsoft.com/office/powerpoint/2010/main" val="1518213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FAC0514-4C00-A8F2-AF23-754D154583F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3C49895-18E0-50DF-6C15-694C85AA756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defTabSz="1219140">
              <a:defRPr/>
            </a:pPr>
            <a:r>
              <a:rPr lang="fr-FR" kern="0" dirty="0">
                <a:solidFill>
                  <a:srgbClr val="000091"/>
                </a:solidFill>
                <a:latin typeface="Marianne"/>
                <a:cs typeface="Arial"/>
              </a:rPr>
              <a:t>01/04/2026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6D3C79-236F-FA2D-DC32-813880D60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r" defTabSz="1219140">
              <a:defRPr/>
            </a:pPr>
            <a:endParaRPr lang="fr-FR" kern="0" dirty="0">
              <a:solidFill>
                <a:srgbClr val="000091"/>
              </a:solidFill>
              <a:latin typeface="Marianne"/>
              <a:cs typeface="Arial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451976-13CF-C6F2-EDB9-56448EFA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defTabSz="1219140">
              <a:defRPr/>
            </a:pPr>
            <a:fld id="{733122C9-A0B9-462F-8757-0847AD287B63}" type="slidenum">
              <a:rPr lang="fr-FR" kern="0">
                <a:solidFill>
                  <a:srgbClr val="000091"/>
                </a:solidFill>
                <a:latin typeface="Marianne"/>
                <a:cs typeface="Arial"/>
              </a:rPr>
              <a:pPr defTabSz="1219140">
                <a:defRPr/>
              </a:pPr>
              <a:t>9</a:t>
            </a:fld>
            <a:endParaRPr lang="fr-FR" kern="0">
              <a:solidFill>
                <a:srgbClr val="000091"/>
              </a:solidFill>
              <a:latin typeface="Marianne"/>
              <a:cs typeface="Arial"/>
            </a:endParaRPr>
          </a:p>
        </p:txBody>
      </p:sp>
      <p:pic>
        <p:nvPicPr>
          <p:cNvPr id="2083915187" name="Image 2083915186">
            <a:extLst>
              <a:ext uri="{FF2B5EF4-FFF2-40B4-BE49-F238E27FC236}">
                <a16:creationId xmlns:a16="http://schemas.microsoft.com/office/drawing/2014/main" id="{D84A7496-3F3C-FDC2-108A-A80A97310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869413" y="6457404"/>
            <a:ext cx="1606823" cy="281792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395AAF2F-6CE1-80D8-FD10-86694E3F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10" y="268379"/>
            <a:ext cx="4543647" cy="479999"/>
          </a:xfrm>
        </p:spPr>
        <p:txBody>
          <a:bodyPr>
            <a:noAutofit/>
          </a:bodyPr>
          <a:lstStyle/>
          <a:p>
            <a:r>
              <a:rPr lang="fr-FR" sz="2800" dirty="0" err="1">
                <a:solidFill>
                  <a:srgbClr val="002060"/>
                </a:solidFill>
                <a:latin typeface="+mn-lt"/>
              </a:rPr>
              <a:t>Clinical</a:t>
            </a:r>
            <a:r>
              <a:rPr lang="fr-FR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+mn-lt"/>
              </a:rPr>
              <a:t>evaluation</a:t>
            </a:r>
            <a:endParaRPr lang="fr-FR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5" name="Image 14" descr="Une image contenant Graphique, graphism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FE33EA9B-7E16-DFF0-E0A3-7AA59C301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021" y="-80498"/>
            <a:ext cx="976219" cy="976219"/>
          </a:xfrm>
          <a:prstGeom prst="rect">
            <a:avLst/>
          </a:prstGeom>
        </p:spPr>
      </p:pic>
      <p:sp>
        <p:nvSpPr>
          <p:cNvPr id="2" name="Sous-titre 3">
            <a:extLst>
              <a:ext uri="{FF2B5EF4-FFF2-40B4-BE49-F238E27FC236}">
                <a16:creationId xmlns:a16="http://schemas.microsoft.com/office/drawing/2014/main" id="{0505A192-7E0B-4A18-76D0-86498A75B3A5}"/>
              </a:ext>
            </a:extLst>
          </p:cNvPr>
          <p:cNvSpPr txBox="1">
            <a:spLocks/>
          </p:cNvSpPr>
          <p:nvPr/>
        </p:nvSpPr>
        <p:spPr>
          <a:xfrm>
            <a:off x="1869687" y="604049"/>
            <a:ext cx="9144000" cy="280443"/>
          </a:xfrm>
          <a:prstGeom prst="rect">
            <a:avLst/>
          </a:prstGeom>
        </p:spPr>
        <p:txBody>
          <a:bodyPr/>
          <a:lstStyle>
            <a:lvl1pPr marL="0" indent="0" algn="l" defTabSz="1219140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/>
              <a:buNone/>
              <a:defRPr sz="18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9398" indent="-228594" algn="l" defTabSz="121914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70" indent="-228594" algn="l" defTabSz="121914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/>
              <a:buChar char="§"/>
              <a:defRPr sz="133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58" indent="-228594" algn="l" defTabSz="121914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/>
              <a:buChar char="•"/>
              <a:defRPr sz="10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546" indent="-228594" algn="l" defTabSz="1219140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/>
              <a:buChar char="§"/>
              <a:defRPr sz="93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1" indent="-304784" algn="l" defTabSz="1219140">
              <a:spcBef>
                <a:spcPts val="0"/>
              </a:spcBef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>
              <a:spcBef>
                <a:spcPts val="0"/>
              </a:spcBef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>
              <a:spcBef>
                <a:spcPts val="0"/>
              </a:spcBef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>
              <a:spcBef>
                <a:spcPts val="0"/>
              </a:spcBef>
              <a:buFont typeface="Arial"/>
              <a:buChar char="•"/>
              <a:defRPr sz="26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kern="0"/>
              <a:t>To identify trans or a-nosographic dimensions/ homogeneous clinical forms</a:t>
            </a:r>
            <a:endParaRPr lang="en-GB" kern="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33C649F-D756-BDC3-BE2A-028F2FB6E453}"/>
              </a:ext>
            </a:extLst>
          </p:cNvPr>
          <p:cNvSpPr txBox="1"/>
          <p:nvPr/>
        </p:nvSpPr>
        <p:spPr>
          <a:xfrm>
            <a:off x="197756" y="1518313"/>
            <a:ext cx="63161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Physical measurement: Weight, Height, BMI, waist </a:t>
            </a:r>
          </a:p>
          <a:p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Circumference, head circumference</a:t>
            </a:r>
          </a:p>
          <a:p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Blood pressure</a:t>
            </a:r>
          </a:p>
          <a:p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Muscle strength : Handgrip, Sit-to-Stand</a:t>
            </a:r>
          </a:p>
          <a:p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Blood sample (routine and research)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09A06256-4E58-EC05-93E4-128433F831B1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8617" y="1389046"/>
            <a:ext cx="430476" cy="430476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A70F298-75EE-971D-C7BF-06F3D7A89505}"/>
              </a:ext>
            </a:extLst>
          </p:cNvPr>
          <p:cNvSpPr/>
          <p:nvPr/>
        </p:nvSpPr>
        <p:spPr>
          <a:xfrm>
            <a:off x="127934" y="1137288"/>
            <a:ext cx="6316103" cy="1931032"/>
          </a:xfrm>
          <a:prstGeom prst="roundRect">
            <a:avLst/>
          </a:prstGeom>
          <a:noFill/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7448810-EBB2-9ECD-311C-5D33A1268BD2}"/>
              </a:ext>
            </a:extLst>
          </p:cNvPr>
          <p:cNvSpPr txBox="1"/>
          <p:nvPr/>
        </p:nvSpPr>
        <p:spPr>
          <a:xfrm>
            <a:off x="2071830" y="1125292"/>
            <a:ext cx="24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Aptos" panose="02110004020202020204"/>
              </a:rPr>
              <a:t>Physical </a:t>
            </a:r>
            <a:r>
              <a:rPr lang="fr-FR" b="1" dirty="0" err="1">
                <a:solidFill>
                  <a:srgbClr val="FF0000"/>
                </a:solidFill>
                <a:latin typeface="Aptos" panose="02110004020202020204"/>
              </a:rPr>
              <a:t>examination</a:t>
            </a:r>
            <a:endParaRPr lang="fr-FR" b="1" dirty="0">
              <a:solidFill>
                <a:srgbClr val="FF0000"/>
              </a:solidFill>
              <a:latin typeface="Aptos" panose="02110004020202020204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12B3C70-9B5C-3D2A-609B-6E247900D336}"/>
              </a:ext>
            </a:extLst>
          </p:cNvPr>
          <p:cNvSpPr/>
          <p:nvPr/>
        </p:nvSpPr>
        <p:spPr>
          <a:xfrm>
            <a:off x="116185" y="3169969"/>
            <a:ext cx="6316103" cy="3003971"/>
          </a:xfrm>
          <a:prstGeom prst="roundRect">
            <a:avLst/>
          </a:prstGeom>
          <a:noFill/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2572B91-B1C1-C1AD-A4EF-4156912ABD63}"/>
              </a:ext>
            </a:extLst>
          </p:cNvPr>
          <p:cNvSpPr txBox="1"/>
          <p:nvPr/>
        </p:nvSpPr>
        <p:spPr>
          <a:xfrm>
            <a:off x="-215021" y="3236174"/>
            <a:ext cx="6607766" cy="2973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7838" lvl="1" algn="ctr" eaLnBrk="0" hangingPunct="0"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  <a:latin typeface="Aptos" panose="02110004020202020204"/>
                <a:ea typeface="ＭＳ Ｐゴシック" charset="0"/>
                <a:cs typeface="Calibri" panose="020F0502020204030204" pitchFamily="34" charset="0"/>
              </a:rPr>
              <a:t>Psychiatric diagnosis (DSM-V/SCID)</a:t>
            </a:r>
          </a:p>
          <a:p>
            <a:pPr marL="477838" lvl="1"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ptos" panose="02110004020202020204"/>
                <a:ea typeface="ＭＳ Ｐゴシック" charset="0"/>
                <a:cs typeface="Calibri" panose="020F0502020204030204" pitchFamily="34" charset="0"/>
              </a:rPr>
              <a:t>Lifetime characterization (nb episode, age of onset, hospitalization….)</a:t>
            </a:r>
          </a:p>
          <a:p>
            <a:pPr marL="477838" lvl="1"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ptos" panose="02110004020202020204"/>
                <a:ea typeface="ＭＳ Ｐゴシック" charset="0"/>
                <a:cs typeface="Calibri" panose="020F0502020204030204" pitchFamily="34" charset="0"/>
              </a:rPr>
              <a:t>Psychiatric comorbidities (Anxiety, Addictions…)</a:t>
            </a:r>
          </a:p>
          <a:p>
            <a:pPr marL="477838" lvl="1"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ptos" panose="02110004020202020204"/>
                <a:ea typeface="ＭＳ Ｐゴシック" charset="0"/>
                <a:cs typeface="Calibri" panose="020F0502020204030204" pitchFamily="34" charset="0"/>
              </a:rPr>
              <a:t>Current symptomatology (BPRS, IDS30, PHQ9…)</a:t>
            </a:r>
          </a:p>
          <a:p>
            <a:pPr marL="477838" lvl="1"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ptos" panose="02110004020202020204"/>
                <a:ea typeface="ＭＳ Ｐゴシック" charset="0"/>
                <a:cs typeface="Calibri" panose="020F0502020204030204" pitchFamily="34" charset="0"/>
              </a:rPr>
              <a:t>Suicidal ideation (C-SSR)</a:t>
            </a:r>
          </a:p>
          <a:p>
            <a:pPr marL="477838" lvl="1"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ptos" panose="02110004020202020204"/>
                <a:ea typeface="ＭＳ Ｐゴシック" charset="0"/>
                <a:cs typeface="Calibri" panose="020F0502020204030204" pitchFamily="34" charset="0"/>
              </a:rPr>
              <a:t>Global functioning (</a:t>
            </a:r>
            <a:r>
              <a:rPr lang="en-US" dirty="0" err="1">
                <a:solidFill>
                  <a:prstClr val="black"/>
                </a:solidFill>
                <a:latin typeface="Aptos" panose="02110004020202020204"/>
                <a:ea typeface="ＭＳ Ｐゴシック" charset="0"/>
                <a:cs typeface="Calibri" panose="020F0502020204030204" pitchFamily="34" charset="0"/>
              </a:rPr>
              <a:t>Whodas</a:t>
            </a:r>
            <a:r>
              <a:rPr lang="en-US" dirty="0">
                <a:solidFill>
                  <a:prstClr val="black"/>
                </a:solidFill>
                <a:latin typeface="Aptos" panose="02110004020202020204"/>
                <a:ea typeface="ＭＳ Ｐゴシック" charset="0"/>
                <a:cs typeface="Calibri" panose="020F0502020204030204" pitchFamily="34" charset="0"/>
              </a:rPr>
              <a:t>…)</a:t>
            </a:r>
          </a:p>
          <a:p>
            <a:pPr marL="477838" lvl="1"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ptos" panose="02110004020202020204"/>
                <a:ea typeface="ＭＳ Ｐゴシック" charset="0"/>
                <a:cs typeface="Calibri" panose="020F0502020204030204" pitchFamily="34" charset="0"/>
              </a:rPr>
              <a:t>Quality of life (EQ5D)</a:t>
            </a:r>
          </a:p>
          <a:p>
            <a:pPr marL="477838" lvl="1"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ptos" panose="02110004020202020204"/>
                <a:ea typeface="ＭＳ Ｐゴシック" charset="0"/>
                <a:cs typeface="Calibri" panose="020F0502020204030204" pitchFamily="34" charset="0"/>
              </a:rPr>
              <a:t>Addiction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4C91127-3722-8D88-EA0B-EF81EE5FC267}"/>
              </a:ext>
            </a:extLst>
          </p:cNvPr>
          <p:cNvSpPr/>
          <p:nvPr/>
        </p:nvSpPr>
        <p:spPr>
          <a:xfrm>
            <a:off x="6604001" y="1155772"/>
            <a:ext cx="5501312" cy="1219893"/>
          </a:xfrm>
          <a:prstGeom prst="roundRect">
            <a:avLst/>
          </a:prstGeom>
          <a:noFill/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4E4B81D-E443-8185-3C6C-A40A1E902354}"/>
              </a:ext>
            </a:extLst>
          </p:cNvPr>
          <p:cNvSpPr txBox="1"/>
          <p:nvPr/>
        </p:nvSpPr>
        <p:spPr>
          <a:xfrm>
            <a:off x="6640946" y="2892323"/>
            <a:ext cx="5195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Gender, age, professional activity, education level, </a:t>
            </a:r>
          </a:p>
          <a:p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residential history</a:t>
            </a:r>
          </a:p>
          <a:p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D10594C-ABDD-94E3-FD3B-1664770D24EF}"/>
              </a:ext>
            </a:extLst>
          </p:cNvPr>
          <p:cNvSpPr txBox="1"/>
          <p:nvPr/>
        </p:nvSpPr>
        <p:spPr>
          <a:xfrm>
            <a:off x="7123997" y="1200692"/>
            <a:ext cx="370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  <a:latin typeface="Aptos" panose="02110004020202020204"/>
              </a:rPr>
              <a:t>Somatic</a:t>
            </a:r>
            <a:r>
              <a:rPr lang="fr-FR" b="1" dirty="0">
                <a:solidFill>
                  <a:srgbClr val="FF0000"/>
                </a:solidFill>
                <a:latin typeface="Aptos" panose="02110004020202020204"/>
              </a:rPr>
              <a:t> &amp; </a:t>
            </a:r>
            <a:r>
              <a:rPr lang="fr-FR" b="1" dirty="0" err="1">
                <a:solidFill>
                  <a:srgbClr val="FF0000"/>
                </a:solidFill>
                <a:latin typeface="Aptos" panose="02110004020202020204"/>
              </a:rPr>
              <a:t>psychiatric</a:t>
            </a:r>
            <a:r>
              <a:rPr lang="fr-FR" b="1" dirty="0">
                <a:solidFill>
                  <a:srgbClr val="FF0000"/>
                </a:solidFill>
                <a:latin typeface="Aptos" panose="02110004020202020204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Aptos" panose="02110004020202020204"/>
              </a:rPr>
              <a:t>medication</a:t>
            </a:r>
            <a:endParaRPr lang="fr-FR" b="1" dirty="0">
              <a:solidFill>
                <a:srgbClr val="FF0000"/>
              </a:solidFill>
              <a:latin typeface="Aptos" panose="02110004020202020204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5176AE6D-ECD7-A799-5145-9D867E9B024A}"/>
              </a:ext>
            </a:extLst>
          </p:cNvPr>
          <p:cNvSpPr/>
          <p:nvPr/>
        </p:nvSpPr>
        <p:spPr>
          <a:xfrm>
            <a:off x="6583681" y="3695770"/>
            <a:ext cx="5501312" cy="2692737"/>
          </a:xfrm>
          <a:prstGeom prst="roundRect">
            <a:avLst/>
          </a:prstGeom>
          <a:noFill/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ED64581-B327-45CF-EA49-BE79A822D5DC}"/>
              </a:ext>
            </a:extLst>
          </p:cNvPr>
          <p:cNvSpPr txBox="1"/>
          <p:nvPr/>
        </p:nvSpPr>
        <p:spPr>
          <a:xfrm>
            <a:off x="7868195" y="3705678"/>
            <a:ext cx="24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Aptos" panose="02110004020202020204"/>
              </a:rPr>
              <a:t>Environnemental data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C5B056E-4D7D-C049-EA3B-E5FA19FA9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0266" y="5699088"/>
            <a:ext cx="267952" cy="252520"/>
          </a:xfrm>
          <a:prstGeom prst="rect">
            <a:avLst/>
          </a:prstGeom>
        </p:spPr>
      </p:pic>
      <p:pic>
        <p:nvPicPr>
          <p:cNvPr id="20" name="Picture 2" descr="Sommeil - Icônes gens gratuites">
            <a:extLst>
              <a:ext uri="{FF2B5EF4-FFF2-40B4-BE49-F238E27FC236}">
                <a16:creationId xmlns:a16="http://schemas.microsoft.com/office/drawing/2014/main" id="{7A3FC90C-90BA-A653-74DA-E71EC70F8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088" y="5727869"/>
            <a:ext cx="187036" cy="1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Rythme cardiaque - Icônes médical gratuites">
            <a:extLst>
              <a:ext uri="{FF2B5EF4-FFF2-40B4-BE49-F238E27FC236}">
                <a16:creationId xmlns:a16="http://schemas.microsoft.com/office/drawing/2014/main" id="{FBA62D41-A13D-38AD-DCCA-3EDEBA47F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57" y="5737324"/>
            <a:ext cx="193964" cy="19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D327D63F-DCC3-D086-7E20-140F6CE5CE94}"/>
              </a:ext>
            </a:extLst>
          </p:cNvPr>
          <p:cNvSpPr/>
          <p:nvPr/>
        </p:nvSpPr>
        <p:spPr>
          <a:xfrm>
            <a:off x="6540664" y="2541458"/>
            <a:ext cx="5501312" cy="1028638"/>
          </a:xfrm>
          <a:prstGeom prst="roundRect">
            <a:avLst/>
          </a:prstGeom>
          <a:noFill/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5803BFC-2CB0-8F51-64BE-8C2DA5588D7A}"/>
              </a:ext>
            </a:extLst>
          </p:cNvPr>
          <p:cNvSpPr txBox="1"/>
          <p:nvPr/>
        </p:nvSpPr>
        <p:spPr>
          <a:xfrm>
            <a:off x="7785543" y="2581844"/>
            <a:ext cx="2109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  <a:latin typeface="Aptos" panose="02110004020202020204"/>
              </a:rPr>
              <a:t>Demographic</a:t>
            </a:r>
            <a:r>
              <a:rPr lang="fr-FR" b="1" dirty="0">
                <a:solidFill>
                  <a:srgbClr val="FF0000"/>
                </a:solidFill>
                <a:latin typeface="Aptos" panose="02110004020202020204"/>
              </a:rPr>
              <a:t> data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349C043-AA6B-4B57-25B9-B2501F6BC8EA}"/>
              </a:ext>
            </a:extLst>
          </p:cNvPr>
          <p:cNvSpPr txBox="1"/>
          <p:nvPr/>
        </p:nvSpPr>
        <p:spPr>
          <a:xfrm>
            <a:off x="6096000" y="1575818"/>
            <a:ext cx="630428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7838" lvl="1"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ptos" panose="02110004020202020204"/>
                <a:ea typeface="ＭＳ Ｐゴシック" charset="0"/>
                <a:cs typeface="Calibri" panose="020F0502020204030204" pitchFamily="34" charset="0"/>
              </a:rPr>
              <a:t>Medication: duration, dose…</a:t>
            </a:r>
          </a:p>
          <a:p>
            <a:pPr marL="477838" lvl="1" eaLnBrk="0" hangingPunct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ptos" panose="02110004020202020204"/>
                <a:ea typeface="ＭＳ Ｐゴシック" charset="0"/>
                <a:cs typeface="Calibri" panose="020F0502020204030204" pitchFamily="34" charset="0"/>
              </a:rPr>
              <a:t>Response to treatment : ALDA, May &amp; Denker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F3FBD5AB-B0D3-5DC1-151C-9BF0CA2B49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69957">
            <a:off x="11449773" y="4093868"/>
            <a:ext cx="424540" cy="520058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B9F35BE-9AA6-3971-D217-A32FC2095B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356" y="4208396"/>
            <a:ext cx="262922" cy="262922"/>
          </a:xfrm>
          <a:prstGeom prst="rect">
            <a:avLst/>
          </a:prstGeom>
        </p:spPr>
      </p:pic>
      <p:pic>
        <p:nvPicPr>
          <p:cNvPr id="27" name="Picture 4" descr="Image associÃ©e">
            <a:extLst>
              <a:ext uri="{FF2B5EF4-FFF2-40B4-BE49-F238E27FC236}">
                <a16:creationId xmlns:a16="http://schemas.microsoft.com/office/drawing/2014/main" id="{61DCC294-DC06-0288-13A8-18D3ACBE5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170" y="1234914"/>
            <a:ext cx="756702" cy="56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phique 63">
            <a:extLst>
              <a:ext uri="{FF2B5EF4-FFF2-40B4-BE49-F238E27FC236}">
                <a16:creationId xmlns:a16="http://schemas.microsoft.com/office/drawing/2014/main" id="{1BD2AE52-72DC-F0E3-83DA-B0436801BB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83376" y="4100912"/>
            <a:ext cx="434914" cy="434914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6127CA89-FB90-C9F2-A1F8-7D262002BE30}"/>
              </a:ext>
            </a:extLst>
          </p:cNvPr>
          <p:cNvSpPr txBox="1"/>
          <p:nvPr/>
        </p:nvSpPr>
        <p:spPr>
          <a:xfrm>
            <a:off x="6720359" y="3986353"/>
            <a:ext cx="40507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Childhood trauma (CTQ)</a:t>
            </a:r>
          </a:p>
          <a:p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Stressful life event (LTE)</a:t>
            </a:r>
          </a:p>
          <a:p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Lifestyle factors (Diet, physical activity)</a:t>
            </a:r>
          </a:p>
          <a:p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Smoking habits</a:t>
            </a:r>
          </a:p>
          <a:p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Cannabis consumption</a:t>
            </a:r>
          </a:p>
          <a:p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Sleep </a:t>
            </a:r>
          </a:p>
          <a:p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+ smartwatch </a:t>
            </a:r>
          </a:p>
          <a:p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+ pollution (for a subset of the sample)</a:t>
            </a:r>
          </a:p>
        </p:txBody>
      </p:sp>
    </p:spTree>
    <p:extLst>
      <p:ext uri="{BB962C8B-B14F-4D97-AF65-F5344CB8AC3E}">
        <p14:creationId xmlns:p14="http://schemas.microsoft.com/office/powerpoint/2010/main" val="18964436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RANCE 2030">
  <a:themeElements>
    <a:clrScheme name="FRANCE 2030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0091"/>
      </a:accent1>
      <a:accent2>
        <a:srgbClr val="E1000F"/>
      </a:accent2>
      <a:accent3>
        <a:srgbClr val="80808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Marianne - Marianne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ED9A0670-90C4-8144-B6AC-44E11E9F5567}" vid="{B7E408B2-8418-294D-A1C7-5F989E3A69FB}"/>
    </a:ext>
  </a:extLst>
</a:theme>
</file>

<file path=ppt/theme/theme3.xml><?xml version="1.0" encoding="utf-8"?>
<a:theme xmlns:a="http://schemas.openxmlformats.org/drawingml/2006/main" name="1_FRANCE 2030">
  <a:themeElements>
    <a:clrScheme name="FRANCE 2030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0091"/>
      </a:accent1>
      <a:accent2>
        <a:srgbClr val="E1000F"/>
      </a:accent2>
      <a:accent3>
        <a:srgbClr val="80808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Marianne - Marianne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2699</Words>
  <Application>Microsoft Office PowerPoint</Application>
  <PresentationFormat>Grand écran</PresentationFormat>
  <Paragraphs>589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23</vt:i4>
      </vt:variant>
    </vt:vector>
  </HeadingPairs>
  <TitlesOfParts>
    <vt:vector size="37" baseType="lpstr">
      <vt:lpstr>Aptos</vt:lpstr>
      <vt:lpstr>Aptos Display</vt:lpstr>
      <vt:lpstr>Arial</vt:lpstr>
      <vt:lpstr>Avenir Next LT Pro</vt:lpstr>
      <vt:lpstr>Boehringer Forward Text</vt:lpstr>
      <vt:lpstr>Calibri</vt:lpstr>
      <vt:lpstr>Century Gothic</vt:lpstr>
      <vt:lpstr>Marianne</vt:lpstr>
      <vt:lpstr>Marianne Medium</vt:lpstr>
      <vt:lpstr>Times New Roman</vt:lpstr>
      <vt:lpstr>Wingdings</vt:lpstr>
      <vt:lpstr>Thème Office</vt:lpstr>
      <vt:lpstr>FRANCE 2030</vt:lpstr>
      <vt:lpstr>1_FRANCE 2030</vt:lpstr>
      <vt:lpstr>Protocole Cohorte French Minds Cohorte française longitudinale et multimodale de patients atteints de troubles majeurs de l’humeur, de troubles psychotiques, de troubles du spectre de l’autisme et de témoins</vt:lpstr>
      <vt:lpstr>French Minds Cohort</vt:lpstr>
      <vt:lpstr>French Minds Cohort</vt:lpstr>
      <vt:lpstr>Transnosographic dimensions / clinical forms</vt:lpstr>
      <vt:lpstr>French Minds Cohort</vt:lpstr>
      <vt:lpstr>Common denominator post expert center</vt:lpstr>
      <vt:lpstr>French Minds Cohort</vt:lpstr>
      <vt:lpstr>French Minds Cohort</vt:lpstr>
      <vt:lpstr>Clinical evaluation</vt:lpstr>
      <vt:lpstr>Présentation PowerPoint</vt:lpstr>
      <vt:lpstr>Integratives multi-omics analyses</vt:lpstr>
      <vt:lpstr>Présentation PowerPoint</vt:lpstr>
      <vt:lpstr>Common data elements</vt:lpstr>
      <vt:lpstr>Focus on self-questionnaire</vt:lpstr>
      <vt:lpstr>Focus on self-questionnaire</vt:lpstr>
      <vt:lpstr>Focus on self-questionnaire</vt:lpstr>
      <vt:lpstr>Focus on self-questionnaire</vt:lpstr>
      <vt:lpstr>Focus on self-questionnaire</vt:lpstr>
      <vt:lpstr>Focus on self-questionnaire</vt:lpstr>
      <vt:lpstr>Focus on self-questionnaire</vt:lpstr>
      <vt:lpstr>Focus on self-questionnaire</vt:lpstr>
      <vt:lpstr>WP1: Mise en place de la Cohorte French Minds </vt:lpstr>
      <vt:lpstr>Retrouvez toutes nos actualités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Jing Bai</dc:creator>
  <cp:lastModifiedBy>Ophelia Godin</cp:lastModifiedBy>
  <cp:revision>14</cp:revision>
  <dcterms:created xsi:type="dcterms:W3CDTF">2025-12-02T08:01:12Z</dcterms:created>
  <dcterms:modified xsi:type="dcterms:W3CDTF">2026-03-31T15:29:15Z</dcterms:modified>
</cp:coreProperties>
</file>