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71" r:id="rId7"/>
    <p:sldId id="272" r:id="rId8"/>
    <p:sldId id="266" r:id="rId9"/>
    <p:sldId id="267" r:id="rId10"/>
    <p:sldId id="268" r:id="rId11"/>
    <p:sldId id="274" r:id="rId12"/>
    <p:sldId id="269" r:id="rId13"/>
    <p:sldId id="270" r:id="rId14"/>
    <p:sldId id="273" r:id="rId15"/>
    <p:sldId id="264" r:id="rId16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5"/>
  </p:normalViewPr>
  <p:slideViewPr>
    <p:cSldViewPr snapToGrid="0" showGuides="1">
      <p:cViewPr varScale="1">
        <p:scale>
          <a:sx n="162" d="100"/>
          <a:sy n="162" d="100"/>
        </p:scale>
        <p:origin x="4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30/03/2026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04F918-B1F9-3669-855E-5E1D5D1F3AEF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73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30601-C204-81C3-5CB5-A69752FB1FF2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ouvernementfr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linkedin.com/groups/12732443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hyperlink" Target="https://mobile.twitter.com/BrunoBonnellOff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30/03/2026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30/03/2026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5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5"/>
          <a:srcRect l="35004" r="34992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7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hlinkClick r:id="rId8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hlinkClick r:id="rId9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2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618355"/>
            <a:ext cx="6647210" cy="384721"/>
          </a:xfrm>
        </p:spPr>
        <p:txBody>
          <a:bodyPr/>
          <a:lstStyle/>
          <a:p>
            <a:pPr>
              <a:defRPr/>
            </a:pPr>
            <a:r>
              <a:rPr lang="fr-FR" dirty="0"/>
              <a:t>Définition de la résistance thérapeutique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30/03/2026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Antoine </a:t>
            </a:r>
            <a:r>
              <a:rPr lang="fr-FR" dirty="0" err="1"/>
              <a:t>Yrondi</a:t>
            </a:r>
            <a:r>
              <a:rPr lang="fr-FR" dirty="0"/>
              <a:t> MD,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B533C-AF5E-65A6-2A0C-B11ABAFE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 métabolique et inflammation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A644C8-5E3D-6B86-8644-3B0BF43D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424137-C27C-9A1A-E9B4-09F88DA3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C6FBD-32CC-8C3D-2676-DE8C6523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0FB800F-CA93-129F-0100-D232E2A8E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BE8CC81-A05D-6EAC-E8AE-C3B5995600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Trans nosographique</a:t>
            </a:r>
            <a:r>
              <a:rPr lang="fr-FR" dirty="0"/>
              <a:t>: impact du syndrome métabolique sur le cours de la pathologie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Résistance à l’insuline </a:t>
            </a:r>
            <a:r>
              <a:rPr lang="fr-FR" dirty="0"/>
              <a:t>et </a:t>
            </a:r>
            <a:r>
              <a:rPr lang="fr-FR" b="1" dirty="0"/>
              <a:t>dysfonction du métabolisme glucidique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Inflammation</a:t>
            </a:r>
            <a:r>
              <a:rPr lang="fr-FR" dirty="0"/>
              <a:t>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Impact sur la réponse thérapeutique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Impact sur le cours de la pathologie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Impact sur le cours de l’épisode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193018-3414-1FB8-9104-943DF9C95D6F}"/>
              </a:ext>
            </a:extLst>
          </p:cNvPr>
          <p:cNvSpPr txBox="1"/>
          <p:nvPr/>
        </p:nvSpPr>
        <p:spPr>
          <a:xfrm>
            <a:off x="3350173" y="4871543"/>
            <a:ext cx="4458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Kayachi</a:t>
            </a:r>
            <a:r>
              <a:rPr lang="fr-FR" sz="1100" dirty="0"/>
              <a:t> et al. 2025; Wong et al. 2026; Liao et al. 2026; </a:t>
            </a:r>
            <a:r>
              <a:rPr lang="fr-FR" sz="1100" dirty="0" err="1"/>
              <a:t>Mondelli</a:t>
            </a:r>
            <a:r>
              <a:rPr lang="fr-FR" sz="1100" dirty="0"/>
              <a:t> et al. 2015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183EB3-9776-926A-962F-DFFBE32E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681" y="2777215"/>
            <a:ext cx="261030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B533C-AF5E-65A6-2A0C-B11ABAFE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 métabolique et inflammation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A644C8-5E3D-6B86-8644-3B0BF43D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424137-C27C-9A1A-E9B4-09F88DA3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C6FBD-32CC-8C3D-2676-DE8C6523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0FB800F-CA93-129F-0100-D232E2A8E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BE8CC81-A05D-6EAC-E8AE-C3B5995600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Dans les cohortes FFM: </a:t>
            </a:r>
            <a:r>
              <a:rPr lang="fr-FR" dirty="0"/>
              <a:t>38% dans le trouble dépressif; 24% dans le trouble schizophrénique et 18.5% dans le trouble bipolaire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Syndrome métabolique </a:t>
            </a:r>
            <a:r>
              <a:rPr lang="fr-FR" dirty="0"/>
              <a:t>prédit</a:t>
            </a:r>
            <a:r>
              <a:rPr lang="fr-FR" b="1" dirty="0"/>
              <a:t> la rechute </a:t>
            </a:r>
            <a:r>
              <a:rPr lang="fr-FR" dirty="0"/>
              <a:t>à 1 an dans </a:t>
            </a:r>
            <a:r>
              <a:rPr lang="fr-FR" b="1" dirty="0"/>
              <a:t>le trouble schizophrénique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Inflammation et syndrome métabolique=&gt; </a:t>
            </a:r>
            <a:r>
              <a:rPr lang="fr-FR" dirty="0"/>
              <a:t>module risque schizophrénie résistante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Syndrome métabolique=&gt; </a:t>
            </a:r>
            <a:r>
              <a:rPr lang="fr-FR" dirty="0"/>
              <a:t>Impact fonctionnel= cognition dans le trouble bipolaire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193018-3414-1FB8-9104-943DF9C95D6F}"/>
              </a:ext>
            </a:extLst>
          </p:cNvPr>
          <p:cNvSpPr txBox="1"/>
          <p:nvPr/>
        </p:nvSpPr>
        <p:spPr>
          <a:xfrm>
            <a:off x="3350173" y="4871543"/>
            <a:ext cx="3801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Saitoh</a:t>
            </a:r>
            <a:r>
              <a:rPr lang="fr-FR" sz="1100" dirty="0"/>
              <a:t> et al. 2025; </a:t>
            </a:r>
            <a:r>
              <a:rPr lang="fr-FR" sz="1100" dirty="0" err="1"/>
              <a:t>Palimaru</a:t>
            </a:r>
            <a:r>
              <a:rPr lang="fr-FR" sz="1100" dirty="0"/>
              <a:t> et al. 2026; Godin et al. 2018; 2019</a:t>
            </a:r>
          </a:p>
        </p:txBody>
      </p:sp>
    </p:spTree>
    <p:extLst>
      <p:ext uri="{BB962C8B-B14F-4D97-AF65-F5344CB8AC3E}">
        <p14:creationId xmlns:p14="http://schemas.microsoft.com/office/powerpoint/2010/main" val="201154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F232E-B4D9-6D43-973D-D1527FF8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 d’apnée hypopnée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FC6E4A-1E23-57D0-8238-2A1A3BD9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30EA16-EA8F-4A10-5654-416F4262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EF5522-7DF8-5B1B-0B82-A84B7B99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12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011CA4-C0C4-B53A-4103-12B7CD055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Lien entre </a:t>
            </a:r>
            <a:r>
              <a:rPr lang="fr-FR" b="1" dirty="0"/>
              <a:t>SAHOS</a:t>
            </a:r>
            <a:r>
              <a:rPr lang="fr-FR" dirty="0"/>
              <a:t> et </a:t>
            </a:r>
            <a:r>
              <a:rPr lang="fr-FR" b="1" dirty="0"/>
              <a:t>réponse thérapeutique</a:t>
            </a:r>
            <a:r>
              <a:rPr lang="fr-FR" dirty="0"/>
              <a:t>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MDD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BP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+/- SCZ (cognitions)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0A9C40-1BAF-641F-6F7A-FAF20E64FE79}"/>
              </a:ext>
            </a:extLst>
          </p:cNvPr>
          <p:cNvSpPr txBox="1"/>
          <p:nvPr/>
        </p:nvSpPr>
        <p:spPr>
          <a:xfrm>
            <a:off x="654259" y="4808481"/>
            <a:ext cx="6620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Schroeder &amp; </a:t>
            </a:r>
            <a:r>
              <a:rPr lang="fr-FR" sz="1000" dirty="0" err="1"/>
              <a:t>O’Hara</a:t>
            </a:r>
            <a:r>
              <a:rPr lang="fr-FR" sz="1000" dirty="0"/>
              <a:t>, 2005, Geoffroy et al. 2016, </a:t>
            </a:r>
            <a:r>
              <a:rPr lang="fr-FR" sz="1000" dirty="0" err="1"/>
              <a:t>Soreca</a:t>
            </a:r>
            <a:r>
              <a:rPr lang="fr-FR" sz="1000" dirty="0"/>
              <a:t> et al. 2012, Geoffroy et al. 2019, </a:t>
            </a:r>
            <a:r>
              <a:rPr lang="fr-FR" sz="1000" dirty="0" err="1"/>
              <a:t>Roest</a:t>
            </a:r>
            <a:r>
              <a:rPr lang="fr-FR" sz="1000" dirty="0"/>
              <a:t> et al. 2012, </a:t>
            </a:r>
            <a:r>
              <a:rPr lang="fr-FR" sz="1000" dirty="0" err="1"/>
              <a:t>Myles</a:t>
            </a:r>
            <a:r>
              <a:rPr lang="fr-FR" sz="1000" dirty="0"/>
              <a:t> et al. 2019</a:t>
            </a:r>
          </a:p>
        </p:txBody>
      </p:sp>
    </p:spTree>
    <p:extLst>
      <p:ext uri="{BB962C8B-B14F-4D97-AF65-F5344CB8AC3E}">
        <p14:creationId xmlns:p14="http://schemas.microsoft.com/office/powerpoint/2010/main" val="38224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840AC-9443-F1C5-DA96-67F2FFCE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/>
              <a:t>perspectives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02F325-7716-EC51-FAFF-400BD391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4FDF2-B9D1-D340-8240-2D547E49A0F2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93B286-5CEF-01E9-5729-88768F94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149458-77F9-EB3D-FE33-9A017770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5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F232E-B4D9-6D43-973D-D1527FF8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biomarqueurs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FC6E4A-1E23-57D0-8238-2A1A3BD9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30EA16-EA8F-4A10-5654-416F4262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EF5522-7DF8-5B1B-0B82-A84B7B99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011CA4-C0C4-B53A-4103-12B7CD055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Repérage</a:t>
            </a:r>
            <a:r>
              <a:rPr lang="fr-FR" dirty="0"/>
              <a:t> systématique et prise en charge des facteurs associés connus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Permettre un </a:t>
            </a:r>
            <a:r>
              <a:rPr lang="fr-FR" b="1" dirty="0"/>
              <a:t>stratification</a:t>
            </a:r>
            <a:r>
              <a:rPr lang="fr-FR" dirty="0"/>
              <a:t> en fonction des </a:t>
            </a:r>
            <a:r>
              <a:rPr lang="fr-FR" b="1" dirty="0"/>
              <a:t>bio marqueurs </a:t>
            </a:r>
            <a:r>
              <a:rPr lang="fr-FR" dirty="0"/>
              <a:t>mis en évidence via French </a:t>
            </a:r>
            <a:r>
              <a:rPr lang="fr-FR" dirty="0" err="1"/>
              <a:t>Minds</a:t>
            </a:r>
            <a:endParaRPr lang="fr-FR" dirty="0"/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Dont outils numériques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Accès à la </a:t>
            </a:r>
            <a:r>
              <a:rPr lang="fr-FR" b="1" dirty="0"/>
              <a:t>pharmaco génétique </a:t>
            </a:r>
            <a:r>
              <a:rPr lang="fr-FR" dirty="0"/>
              <a:t>précoce lors de la prise en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Innovation thérapeutique </a:t>
            </a:r>
            <a:r>
              <a:rPr lang="fr-FR" dirty="0"/>
              <a:t>pour des sous groupes stratifiés: ex: Ultra 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83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6AD5479-5836-C14F-B029-F87C4659F6A6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15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0">
              <a:defRPr/>
            </a:pPr>
            <a:r>
              <a:rPr lang="fr-FR" dirty="0"/>
              <a:t>Définition</a:t>
            </a:r>
            <a:endParaRPr dirty="0"/>
          </a:p>
          <a:p>
            <a:pPr lvl="1">
              <a:defRPr/>
            </a:pPr>
            <a:r>
              <a:rPr lang="fr-FR" dirty="0"/>
              <a:t>État des lieux</a:t>
            </a:r>
          </a:p>
          <a:p>
            <a:pPr lvl="1">
              <a:defRPr/>
            </a:pPr>
            <a:r>
              <a:rPr lang="fr-FR" dirty="0"/>
              <a:t>limites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F84127B6-63B4-474B-BA31-393D5D880303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pPr lvl="0">
              <a:defRPr/>
            </a:pPr>
            <a:r>
              <a:rPr lang="fr-FR" dirty="0"/>
              <a:t>Facteurs associés</a:t>
            </a:r>
            <a:endParaRPr dirty="0"/>
          </a:p>
          <a:p>
            <a:pPr lvl="1">
              <a:defRPr/>
            </a:pPr>
            <a:r>
              <a:rPr lang="fr-FR" dirty="0"/>
              <a:t>Pharmaco génétique</a:t>
            </a:r>
          </a:p>
          <a:p>
            <a:pPr lvl="1">
              <a:defRPr/>
            </a:pPr>
            <a:r>
              <a:rPr lang="fr-FR" dirty="0"/>
              <a:t>Syndrome métabolique et inflammation</a:t>
            </a:r>
          </a:p>
          <a:p>
            <a:pPr lvl="1">
              <a:defRPr/>
            </a:pPr>
            <a:r>
              <a:rPr lang="fr-FR" dirty="0"/>
              <a:t>SAHOS</a:t>
            </a:r>
            <a:endParaRPr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pPr lvl="0">
              <a:defRPr/>
            </a:pPr>
            <a:r>
              <a:rPr lang="fr-FR" dirty="0"/>
              <a:t>Perspectives</a:t>
            </a:r>
            <a:endParaRPr dirty="0"/>
          </a:p>
          <a:p>
            <a:pPr marL="268288" lvl="1" indent="0">
              <a:buNone/>
              <a:defRPr/>
            </a:pPr>
            <a:endParaRPr dirty="0"/>
          </a:p>
        </p:txBody>
      </p:sp>
      <p:pic>
        <p:nvPicPr>
          <p:cNvPr id="1632434375" name="Image 163243437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Définitions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Définitions</a:t>
            </a:r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30/03/2026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53099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 dirty="0"/>
              <a:t>Définition très hétérogène+++</a:t>
            </a:r>
          </a:p>
          <a:p>
            <a:pPr lvl="0">
              <a:defRPr/>
            </a:pPr>
            <a:r>
              <a:rPr lang="fr-FR" dirty="0"/>
              <a:t>Pas de consensus strict</a:t>
            </a:r>
          </a:p>
          <a:p>
            <a:pPr lvl="0">
              <a:defRPr/>
            </a:pPr>
            <a:r>
              <a:rPr lang="fr-FR" b="1" u="sng" dirty="0"/>
              <a:t>Dépression trouble dépressif:</a:t>
            </a:r>
          </a:p>
          <a:p>
            <a:pPr marL="637807" lvl="1" indent="-285750">
              <a:buFont typeface="Arial" panose="020B0604020202020204" pitchFamily="34" charset="0"/>
              <a:buChar char="•"/>
              <a:defRPr/>
            </a:pPr>
            <a:r>
              <a:rPr lang="fr-FR" dirty="0"/>
              <a:t>Le + consensuel: </a:t>
            </a:r>
            <a:r>
              <a:rPr lang="fr-FR" b="1" dirty="0"/>
              <a:t>échec</a:t>
            </a:r>
            <a:r>
              <a:rPr lang="fr-FR" dirty="0"/>
              <a:t> de </a:t>
            </a:r>
            <a:r>
              <a:rPr lang="fr-FR" b="1" dirty="0"/>
              <a:t>2 antidépresseurs </a:t>
            </a:r>
            <a:r>
              <a:rPr lang="fr-FR" dirty="0"/>
              <a:t>bien conduits (Posologie et Durée(4semaines)) (McIntyre et al. 2023)</a:t>
            </a:r>
          </a:p>
          <a:p>
            <a:pPr marL="637807" lvl="1" indent="-285750">
              <a:buFont typeface="Arial" panose="020B0604020202020204" pitchFamily="34" charset="0"/>
              <a:buChar char="•"/>
              <a:defRPr/>
            </a:pPr>
            <a:r>
              <a:rPr lang="fr-FR" dirty="0"/>
              <a:t>Concept de </a:t>
            </a:r>
            <a:r>
              <a:rPr lang="fr-FR" b="1" dirty="0"/>
              <a:t>dépression à réponse partielle </a:t>
            </a:r>
            <a:r>
              <a:rPr lang="fr-FR" dirty="0"/>
              <a:t>(</a:t>
            </a:r>
            <a:r>
              <a:rPr lang="fr-FR" dirty="0" err="1"/>
              <a:t>Sforzini</a:t>
            </a:r>
            <a:r>
              <a:rPr lang="fr-FR" dirty="0"/>
              <a:t> et al. 2022)</a:t>
            </a:r>
          </a:p>
          <a:p>
            <a:pPr marL="637807" lvl="1" indent="-285750">
              <a:buFont typeface="Arial" panose="020B0604020202020204" pitchFamily="34" charset="0"/>
              <a:buChar char="•"/>
              <a:defRPr/>
            </a:pPr>
            <a:r>
              <a:rPr lang="fr-FR" dirty="0"/>
              <a:t>Concept émergent </a:t>
            </a:r>
            <a:r>
              <a:rPr lang="fr-FR" b="1" dirty="0"/>
              <a:t>dépression difficile à traiter </a:t>
            </a:r>
            <a:r>
              <a:rPr lang="fr-FR" dirty="0"/>
              <a:t>(</a:t>
            </a:r>
            <a:r>
              <a:rPr lang="fr-FR" dirty="0" err="1"/>
              <a:t>McAllister</a:t>
            </a:r>
            <a:r>
              <a:rPr lang="fr-FR" dirty="0"/>
              <a:t>-Williams et al. 2020)</a:t>
            </a:r>
          </a:p>
          <a:p>
            <a:pPr>
              <a:defRPr/>
            </a:pPr>
            <a:r>
              <a:rPr lang="fr-FR" b="1" u="sng" dirty="0"/>
              <a:t>Dépression trouble bipolaire: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Échec de </a:t>
            </a:r>
            <a:r>
              <a:rPr lang="fr-FR" b="1" dirty="0"/>
              <a:t>2 TTT pharmacologiques </a:t>
            </a:r>
            <a:r>
              <a:rPr lang="fr-FR" dirty="0"/>
              <a:t>approuvés bien conduit (</a:t>
            </a:r>
            <a:r>
              <a:rPr lang="fr-FR" dirty="0" err="1"/>
              <a:t>Poslogie</a:t>
            </a:r>
            <a:r>
              <a:rPr lang="fr-FR" dirty="0"/>
              <a:t> et Durée) (</a:t>
            </a:r>
            <a:r>
              <a:rPr lang="fr-FR" dirty="0" err="1"/>
              <a:t>Vieta</a:t>
            </a:r>
            <a:r>
              <a:rPr lang="fr-FR" dirty="0"/>
              <a:t> et al. 2025 ISBD)</a:t>
            </a:r>
          </a:p>
          <a:p>
            <a:pPr marL="817191" lvl="2" indent="-285750">
              <a:buFont typeface="Arial" panose="020B0604020202020204" pitchFamily="34" charset="0"/>
              <a:buChar char="•"/>
            </a:pPr>
            <a:r>
              <a:rPr lang="fr-FR" dirty="0"/>
              <a:t>BD-I: quétiapine (300–600 mg/j pendant ≥ 8 semaines), </a:t>
            </a:r>
            <a:r>
              <a:rPr lang="fr-FR" dirty="0" err="1"/>
              <a:t>lurasidone</a:t>
            </a:r>
            <a:r>
              <a:rPr lang="fr-FR" dirty="0"/>
              <a:t> (20–120 mg/j pendant ≥ 6 semaines), association olanzapine (6–12 mg/j) et fluoxétine (25–75 mg/j pendant ≥ 8 semaines), </a:t>
            </a:r>
            <a:r>
              <a:rPr lang="fr-FR" dirty="0" err="1"/>
              <a:t>cariprazine</a:t>
            </a:r>
            <a:r>
              <a:rPr lang="fr-FR" dirty="0"/>
              <a:t> (1,5–3 mg/j pendant ≥ 6 semaines) et la </a:t>
            </a:r>
            <a:r>
              <a:rPr lang="fr-FR" dirty="0" err="1"/>
              <a:t>lumatepérone</a:t>
            </a:r>
            <a:r>
              <a:rPr lang="fr-FR" dirty="0"/>
              <a:t> (42 mg/j pendant ≥ 6 semaines).</a:t>
            </a:r>
          </a:p>
          <a:p>
            <a:pPr marL="817191" lvl="2" indent="-285750">
              <a:buFont typeface="Arial" panose="020B0604020202020204" pitchFamily="34" charset="0"/>
              <a:buChar char="•"/>
            </a:pPr>
            <a:r>
              <a:rPr lang="fr-FR" dirty="0"/>
              <a:t>BD-II: quétiapine (300–600 mg/j pendant ≥ 8 semaines) et la </a:t>
            </a:r>
            <a:r>
              <a:rPr lang="fr-FR" dirty="0" err="1"/>
              <a:t>lumatepérone</a:t>
            </a:r>
            <a:r>
              <a:rPr lang="fr-FR" dirty="0"/>
              <a:t> (42 mg/j pendant ≥ 6 semaines).</a:t>
            </a:r>
          </a:p>
          <a:p>
            <a:pPr>
              <a:defRPr/>
            </a:pPr>
            <a:endParaRPr lang="fr-FR" dirty="0"/>
          </a:p>
          <a:p>
            <a:pPr lvl="0">
              <a:defRPr/>
            </a:pPr>
            <a:endParaRPr lang="fr-FR" dirty="0"/>
          </a:p>
        </p:txBody>
      </p:sp>
      <p:pic>
        <p:nvPicPr>
          <p:cNvPr id="2083915187" name="Image 20839151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E6524-F575-DC64-8C5D-63198F3A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556613-C1D3-5FB6-5AE4-00CBDD14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C9411E-942A-B8CA-9419-BD8FC277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67BD3A-5564-6EB5-E090-C4B2A5D1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8F4255-B7D0-C37E-4205-72EAC297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A4FE6DC-CD06-1195-B8D4-E2AB0FACF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u="sng" dirty="0"/>
              <a:t>Manie résistante: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Échec de </a:t>
            </a:r>
            <a:r>
              <a:rPr lang="fr-FR" b="1" dirty="0"/>
              <a:t>2 TTT pharmacologiques </a:t>
            </a:r>
            <a:r>
              <a:rPr lang="fr-FR" dirty="0"/>
              <a:t>bien conduits (Posologie et Durée (3 semaines)) dont un thymorégulateur traditionnel (Gonzalez-Torres et al. 2024) </a:t>
            </a:r>
          </a:p>
          <a:p>
            <a:r>
              <a:rPr lang="fr-FR" b="1" u="sng" dirty="0"/>
              <a:t>Schizophrénie résistante: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Échec de </a:t>
            </a:r>
            <a:r>
              <a:rPr lang="fr-FR" b="1" dirty="0"/>
              <a:t>2 TTT pharmacologiques </a:t>
            </a:r>
            <a:r>
              <a:rPr lang="fr-FR" dirty="0"/>
              <a:t>bien conduits (Posologie (&gt; 600mg Chlorpromazine/j) et Durée (&gt;6 semaines)) (</a:t>
            </a:r>
            <a:r>
              <a:rPr lang="fr-FR" dirty="0" err="1"/>
              <a:t>Howes</a:t>
            </a:r>
            <a:r>
              <a:rPr lang="fr-FR" dirty="0"/>
              <a:t> et al. 2017)</a:t>
            </a:r>
          </a:p>
          <a:p>
            <a:pPr lvl="1" indent="0">
              <a:buNone/>
            </a:pP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=&gt; Utilisation d’échelles psychométriques validées</a:t>
            </a:r>
          </a:p>
          <a:p>
            <a:r>
              <a:rPr lang="fr-FR" b="1" dirty="0">
                <a:solidFill>
                  <a:srgbClr val="FF0000"/>
                </a:solidFill>
              </a:rPr>
              <a:t>=&gt; échec 2 TTT pharmacologiques bien conduits (Posologie et Durée) </a:t>
            </a:r>
          </a:p>
        </p:txBody>
      </p:sp>
    </p:spTree>
    <p:extLst>
      <p:ext uri="{BB962C8B-B14F-4D97-AF65-F5344CB8AC3E}">
        <p14:creationId xmlns:p14="http://schemas.microsoft.com/office/powerpoint/2010/main" val="6272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A7B87-E5F1-BB8F-B7D9-EF3FFA13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180C1-9817-E063-069B-E667A86F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8414B0-0199-2727-3025-FDB7BA21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E8CF74-E8BD-E9C2-7D04-F8686083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18FA11B-4E89-D274-DD05-3DFA7B55A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Mais </a:t>
            </a:r>
            <a:r>
              <a:rPr lang="fr-FR" b="1" dirty="0"/>
              <a:t>définition réductrice</a:t>
            </a:r>
            <a:r>
              <a:rPr lang="fr-FR" dirty="0"/>
              <a:t>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Ne prend pas en considération la neurostimulation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Ne prend pas en compte le rétablissement fonctionnel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Grande hétérogénéité: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b="1" dirty="0"/>
              <a:t>Nécessité d’un meilleur phénotypage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b="1" dirty="0"/>
              <a:t>Bio marqueurs trans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Concept de pathologie de </a:t>
            </a:r>
            <a:r>
              <a:rPr lang="fr-FR" b="1" dirty="0"/>
              <a:t>difficile à traiter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One size </a:t>
            </a:r>
            <a:r>
              <a:rPr lang="fr-FR" b="1" dirty="0" err="1"/>
              <a:t>fits</a:t>
            </a:r>
            <a:r>
              <a:rPr lang="fr-FR" b="1" dirty="0"/>
              <a:t> all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637807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34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A7B87-E5F1-BB8F-B7D9-EF3FFA13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180C1-9817-E063-069B-E667A86F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8414B0-0199-2727-3025-FDB7BA21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E8CF74-E8BD-E9C2-7D04-F8686083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18FA11B-4E89-D274-DD05-3DFA7B55A0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Mais </a:t>
            </a:r>
            <a:r>
              <a:rPr lang="fr-FR" b="1" dirty="0"/>
              <a:t>définition réductrice</a:t>
            </a:r>
            <a:r>
              <a:rPr lang="fr-FR" dirty="0"/>
              <a:t>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Ne prend pas en considération la neurostimulation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dirty="0"/>
              <a:t>Ne prend pas en compte le rétablissement fonctionnel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Grande hétérogénéité: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b="1" dirty="0"/>
              <a:t>Nécessité d’un meilleur phénotypage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r>
              <a:rPr lang="fr-FR" b="1" dirty="0"/>
              <a:t>Bio marqueurs trans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Concept de pathologie de </a:t>
            </a:r>
            <a:r>
              <a:rPr lang="fr-FR" b="1" dirty="0"/>
              <a:t>difficile à traiter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strike="sngStrike" dirty="0">
                <a:solidFill>
                  <a:srgbClr val="FF0000"/>
                </a:solidFill>
              </a:rPr>
              <a:t>One size </a:t>
            </a:r>
            <a:r>
              <a:rPr lang="fr-FR" b="1" strike="sngStrike" dirty="0" err="1">
                <a:solidFill>
                  <a:srgbClr val="FF0000"/>
                </a:solidFill>
              </a:rPr>
              <a:t>fits</a:t>
            </a:r>
            <a:r>
              <a:rPr lang="fr-FR" b="1" strike="sngStrike" dirty="0">
                <a:solidFill>
                  <a:srgbClr val="FF0000"/>
                </a:solidFill>
              </a:rPr>
              <a:t> all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637807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33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buFont typeface="+mj-lt"/>
              <a:buAutoNum type="arabicPeriod" startAt="2"/>
              <a:defRPr/>
            </a:pPr>
            <a:r>
              <a:rPr lang="fr-FR" dirty="0"/>
              <a:t>Facteurs associées: pistes </a:t>
            </a:r>
            <a:r>
              <a:rPr lang="fr-FR" dirty="0" err="1"/>
              <a:t>transnosographiques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10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314772-D372-720D-0C14-4AA73229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AC22BA-33E7-C203-4E75-00731427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EBE0A6-827F-9AD8-9117-C3705BBF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B68D10-A3AE-EBF8-841E-9D50FC45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87" y="0"/>
            <a:ext cx="4424425" cy="51435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AD2B18D-538E-30F0-1541-732688A7CDDA}"/>
              </a:ext>
            </a:extLst>
          </p:cNvPr>
          <p:cNvSpPr txBox="1"/>
          <p:nvPr/>
        </p:nvSpPr>
        <p:spPr>
          <a:xfrm>
            <a:off x="6590006" y="4399165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 err="1"/>
              <a:t>Yrondi</a:t>
            </a:r>
            <a:r>
              <a:rPr lang="fr-FR" sz="900" dirty="0"/>
              <a:t> et al. 2024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BC758E-FCC2-D11A-E902-F77BFF6B99E7}"/>
              </a:ext>
            </a:extLst>
          </p:cNvPr>
          <p:cNvSpPr txBox="1"/>
          <p:nvPr/>
        </p:nvSpPr>
        <p:spPr>
          <a:xfrm>
            <a:off x="338959" y="141101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Pharmaco génétique</a:t>
            </a:r>
          </a:p>
        </p:txBody>
      </p:sp>
    </p:spTree>
    <p:extLst>
      <p:ext uri="{BB962C8B-B14F-4D97-AF65-F5344CB8AC3E}">
        <p14:creationId xmlns:p14="http://schemas.microsoft.com/office/powerpoint/2010/main" val="3766400737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5484</TotalTime>
  <Words>736</Words>
  <Application>Microsoft Macintosh PowerPoint</Application>
  <PresentationFormat>Affichage à l'écran (16:9)</PresentationFormat>
  <Paragraphs>133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Marianne</vt:lpstr>
      <vt:lpstr>Marianne Medium</vt:lpstr>
      <vt:lpstr>Wingdings</vt:lpstr>
      <vt:lpstr>FRANCE 2030</vt:lpstr>
      <vt:lpstr>Définition de la résistance thérapeutique</vt:lpstr>
      <vt:lpstr>Sommaire</vt:lpstr>
      <vt:lpstr>Définitions</vt:lpstr>
      <vt:lpstr>Définitions</vt:lpstr>
      <vt:lpstr>Définitions</vt:lpstr>
      <vt:lpstr>Définitions</vt:lpstr>
      <vt:lpstr>Définitions</vt:lpstr>
      <vt:lpstr>Facteurs associées: pistes transnosographiques</vt:lpstr>
      <vt:lpstr>Présentation PowerPoint</vt:lpstr>
      <vt:lpstr>Syndrome métabolique et inflammation </vt:lpstr>
      <vt:lpstr>Syndrome métabolique et inflammation </vt:lpstr>
      <vt:lpstr>Syndrome d’apnée hypopnée</vt:lpstr>
      <vt:lpstr>perspectives</vt:lpstr>
      <vt:lpstr>biomarqueurs</vt:lpstr>
      <vt:lpstr>Retrouvez toutes nos actualités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Antoine Yrondi</cp:lastModifiedBy>
  <cp:revision>11</cp:revision>
  <dcterms:created xsi:type="dcterms:W3CDTF">2023-07-26T21:32:17Z</dcterms:created>
  <dcterms:modified xsi:type="dcterms:W3CDTF">2026-04-02T04:06:21Z</dcterms:modified>
</cp:coreProperties>
</file>