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83" r:id="rId3"/>
    <p:sldId id="2147482203" r:id="rId4"/>
    <p:sldId id="2147482602" r:id="rId5"/>
    <p:sldId id="371" r:id="rId6"/>
    <p:sldId id="2147482600" r:id="rId7"/>
    <p:sldId id="2147482593" r:id="rId8"/>
    <p:sldId id="3129" r:id="rId9"/>
    <p:sldId id="2147482597" r:id="rId10"/>
    <p:sldId id="290" r:id="rId11"/>
    <p:sldId id="315" r:id="rId12"/>
    <p:sldId id="2147482599" r:id="rId13"/>
    <p:sldId id="2147482596" r:id="rId14"/>
    <p:sldId id="3128" r:id="rId15"/>
    <p:sldId id="2147482601" r:id="rId16"/>
    <p:sldId id="2147482591" r:id="rId17"/>
    <p:sldId id="2147482207" r:id="rId18"/>
    <p:sldId id="2147482592" r:id="rId19"/>
    <p:sldId id="2147482544" r:id="rId20"/>
    <p:sldId id="2147482595" r:id="rId21"/>
    <p:sldId id="272" r:id="rId22"/>
    <p:sldId id="2147482594" r:id="rId23"/>
    <p:sldId id="2147482588" r:id="rId24"/>
    <p:sldId id="361" r:id="rId25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2" autoAdjust="0"/>
    <p:restoredTop sz="84830" autoAdjust="0"/>
  </p:normalViewPr>
  <p:slideViewPr>
    <p:cSldViewPr snapToGrid="0">
      <p:cViewPr varScale="1">
        <p:scale>
          <a:sx n="107" d="100"/>
          <a:sy n="107" d="100"/>
        </p:scale>
        <p:origin x="9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ffondationfondamental-my.sharepoint.com/personal/ophelia_godin_fondation-fondamental_org/Documents/Bureau/Ophelia/PPR%20_%20Cohortes/Journee%20ANR%20Avril/Nouveau%20Feuille%20de%20calcul%20Microsoft%20Exce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ffondationfondamental-my.sharepoint.com/personal/ophelia_godin_fondation-fondamental_org/Documents/Bureau/Ophelia/Journ&#233;e%20Brenda%20Penninx/Nouveau%20Feuille%20de%20calcul%20Microsoft%20Exce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ffondationfondamental-my.sharepoint.com/personal/ophelia_godin_fondation-fondamental_org/Documents/Bureau/Ophelia/Equipe%20Inserm%20Immuno/Journ&#233;e%20Robert%20Danzert/Classeur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ffondationfondamental-my.sharepoint.com/personal/ophelia_godin_fondation-fondamental_org/Documents/Bureau/Ophelia/Equipe%20Inserm%20Immuno/Journ&#233;e%20Robert%20Danzert/Classeur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ogodin\Desktop\Ophelia\FACE%20BD%20PROJETS%202017\COMORBIDITE%20BRUNO\CTQ%20COMORBIDITES\Classeur1.xlsx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General pop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Sheet1!$B$3:$C$3</c:f>
              <c:strCache>
                <c:ptCount val="2"/>
                <c:pt idx="0">
                  <c:v>MetS</c:v>
                </c:pt>
                <c:pt idx="1">
                  <c:v>NAFLD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10</c:v>
                </c:pt>
                <c:pt idx="1">
                  <c:v>16.7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99-4DCD-BA5B-EAC8C083AAB5}"/>
            </c:ext>
          </c:extLst>
        </c:ser>
        <c:ser>
          <c:idx val="1"/>
          <c:order val="1"/>
          <c:tx>
            <c:strRef>
              <c:f>Sheet1!$A$5</c:f>
              <c:strCache>
                <c:ptCount val="1"/>
                <c:pt idx="0">
                  <c:v>BD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Sheet1!$B$3:$C$3</c:f>
              <c:strCache>
                <c:ptCount val="2"/>
                <c:pt idx="0">
                  <c:v>MetS</c:v>
                </c:pt>
                <c:pt idx="1">
                  <c:v>NAFLD</c:v>
                </c:pt>
              </c:strCache>
            </c:strRef>
          </c:cat>
          <c:val>
            <c:numRef>
              <c:f>Sheet1!$B$5:$C$5</c:f>
              <c:numCache>
                <c:formatCode>General</c:formatCode>
                <c:ptCount val="2"/>
                <c:pt idx="0">
                  <c:v>20</c:v>
                </c:pt>
                <c:pt idx="1">
                  <c:v>28.4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99-4DCD-BA5B-EAC8C083AAB5}"/>
            </c:ext>
          </c:extLst>
        </c:ser>
        <c:ser>
          <c:idx val="2"/>
          <c:order val="2"/>
          <c:tx>
            <c:strRef>
              <c:f>Sheet1!$A$6</c:f>
              <c:strCache>
                <c:ptCount val="1"/>
                <c:pt idx="0">
                  <c:v>SZ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Sheet1!$B$3:$C$3</c:f>
              <c:strCache>
                <c:ptCount val="2"/>
                <c:pt idx="0">
                  <c:v>MetS</c:v>
                </c:pt>
                <c:pt idx="1">
                  <c:v>NAFLD</c:v>
                </c:pt>
              </c:strCache>
            </c:strRef>
          </c:cat>
          <c:val>
            <c:numRef>
              <c:f>Sheet1!$B$6:$C$6</c:f>
              <c:numCache>
                <c:formatCode>General</c:formatCode>
                <c:ptCount val="2"/>
                <c:pt idx="0">
                  <c:v>24</c:v>
                </c:pt>
                <c:pt idx="1">
                  <c:v>36.6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99-4DCD-BA5B-EAC8C083AAB5}"/>
            </c:ext>
          </c:extLst>
        </c:ser>
        <c:ser>
          <c:idx val="3"/>
          <c:order val="3"/>
          <c:tx>
            <c:strRef>
              <c:f>Sheet1!$A$7</c:f>
              <c:strCache>
                <c:ptCount val="1"/>
                <c:pt idx="0">
                  <c:v>DR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Sheet1!$B$3:$C$3</c:f>
              <c:strCache>
                <c:ptCount val="2"/>
                <c:pt idx="0">
                  <c:v>MetS</c:v>
                </c:pt>
                <c:pt idx="1">
                  <c:v>NAFLD</c:v>
                </c:pt>
              </c:strCache>
            </c:strRef>
          </c:cat>
          <c:val>
            <c:numRef>
              <c:f>Sheet1!$B$7:$C$7</c:f>
              <c:numCache>
                <c:formatCode>General</c:formatCode>
                <c:ptCount val="2"/>
                <c:pt idx="0">
                  <c:v>38</c:v>
                </c:pt>
                <c:pt idx="1">
                  <c:v>36.700000000000003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299-4DCD-BA5B-EAC8C083AA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74354144"/>
        <c:axId val="2074347424"/>
      </c:barChart>
      <c:catAx>
        <c:axId val="2074354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74347424"/>
        <c:crosses val="autoZero"/>
        <c:auto val="1"/>
        <c:lblAlgn val="ctr"/>
        <c:lblOffset val="100"/>
        <c:noMultiLvlLbl val="0"/>
      </c:catAx>
      <c:valAx>
        <c:axId val="2074347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74354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fr-FR" sz="2000" b="1" dirty="0">
                <a:solidFill>
                  <a:schemeClr val="tx1"/>
                </a:solidFill>
              </a:rPr>
              <a:t>Frequency of CRP &gt; 3 mg/L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Sheet1!$B$6</c:f>
              <c:strCache>
                <c:ptCount val="1"/>
                <c:pt idx="0">
                  <c:v>Bipolar disorders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29.8%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CED-44EB-9308-0F5D274AF6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Sheet1!$A$7</c:f>
              <c:strCache>
                <c:ptCount val="1"/>
                <c:pt idx="0">
                  <c:v>CRP &gt; 3 mg/L </c:v>
                </c:pt>
              </c:strCache>
            </c:strRef>
          </c:cat>
          <c:val>
            <c:numRef>
              <c:f>Sheet1!$B$7</c:f>
              <c:numCache>
                <c:formatCode>General</c:formatCode>
                <c:ptCount val="1"/>
                <c:pt idx="0">
                  <c:v>29.8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88-4C58-919B-1FB1C235B9F1}"/>
            </c:ext>
          </c:extLst>
        </c:ser>
        <c:ser>
          <c:idx val="1"/>
          <c:order val="1"/>
          <c:tx>
            <c:strRef>
              <c:f>Sheet1!$C$6</c:f>
              <c:strCache>
                <c:ptCount val="1"/>
                <c:pt idx="0">
                  <c:v>Schizophrenia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29.7%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CED-44EB-9308-0F5D274AF6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Sheet1!$A$7</c:f>
              <c:strCache>
                <c:ptCount val="1"/>
                <c:pt idx="0">
                  <c:v>CRP &gt; 3 mg/L </c:v>
                </c:pt>
              </c:strCache>
            </c:strRef>
          </c:cat>
          <c:val>
            <c:numRef>
              <c:f>Sheet1!$C$7</c:f>
              <c:numCache>
                <c:formatCode>General</c:formatCode>
                <c:ptCount val="1"/>
                <c:pt idx="0">
                  <c:v>29.7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88-4C58-919B-1FB1C235B9F1}"/>
            </c:ext>
          </c:extLst>
        </c:ser>
        <c:ser>
          <c:idx val="2"/>
          <c:order val="2"/>
          <c:tx>
            <c:strRef>
              <c:f>Sheet1!$D$6</c:f>
              <c:strCache>
                <c:ptCount val="1"/>
                <c:pt idx="0">
                  <c:v>TRD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35.7%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CED-44EB-9308-0F5D274AF6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Sheet1!$A$7</c:f>
              <c:strCache>
                <c:ptCount val="1"/>
                <c:pt idx="0">
                  <c:v>CRP &gt; 3 mg/L </c:v>
                </c:pt>
              </c:strCache>
            </c:strRef>
          </c:cat>
          <c:val>
            <c:numRef>
              <c:f>Sheet1!$D$7</c:f>
              <c:numCache>
                <c:formatCode>General</c:formatCode>
                <c:ptCount val="1"/>
                <c:pt idx="0">
                  <c:v>35.700000000000003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88-4C58-919B-1FB1C235B9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91006991"/>
        <c:axId val="1891011311"/>
      </c:barChart>
      <c:catAx>
        <c:axId val="1891006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91011311"/>
        <c:crosses val="autoZero"/>
        <c:auto val="1"/>
        <c:lblAlgn val="ctr"/>
        <c:lblOffset val="100"/>
        <c:noMultiLvlLbl val="0"/>
      </c:catAx>
      <c:valAx>
        <c:axId val="189101131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91006991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Feuil1!$A$16</c:f>
              <c:strCache>
                <c:ptCount val="1"/>
                <c:pt idx="0">
                  <c:v>Troubles du sommeils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BDD377C-913D-42B0-BA1B-6BA86A711407}" type="VALUE">
                      <a:rPr lang="en-US" sz="1200" b="1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pPr/>
                      <a:t>[VALEUR]</a:t>
                    </a:fld>
                    <a:r>
                      <a:rPr lang="en-US" sz="12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6F6-4614-9BC4-8EA3BB18A4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Feuil1!$B$16</c:f>
              <c:numCache>
                <c:formatCode>General</c:formatCode>
                <c:ptCount val="1"/>
                <c:pt idx="0">
                  <c:v>53.7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F6-4614-9BC4-8EA3BB18A4D5}"/>
            </c:ext>
          </c:extLst>
        </c:ser>
        <c:ser>
          <c:idx val="1"/>
          <c:order val="1"/>
          <c:tx>
            <c:strRef>
              <c:f>Feuil1!$A$17</c:f>
              <c:strCache>
                <c:ptCount val="1"/>
                <c:pt idx="0">
                  <c:v>Chronotypes du soir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A413258-6390-41B0-9EE2-7C6F05EF90D8}" type="VALUE">
                      <a:rPr lang="en-US" sz="1200" b="1" smtClean="0"/>
                      <a:pPr/>
                      <a:t>[VALEUR]</a:t>
                    </a:fld>
                    <a:r>
                      <a:rPr lang="en-US" sz="1200" b="1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6F6-4614-9BC4-8EA3BB18A4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Feuil1!$B$17</c:f>
              <c:numCache>
                <c:formatCode>General</c:formatCode>
                <c:ptCount val="1"/>
                <c:pt idx="0">
                  <c:v>25.4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6F6-4614-9BC4-8EA3BB18A4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61424415"/>
        <c:axId val="1761425375"/>
      </c:barChart>
      <c:catAx>
        <c:axId val="176142441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61425375"/>
        <c:crosses val="autoZero"/>
        <c:auto val="1"/>
        <c:lblAlgn val="ctr"/>
        <c:lblOffset val="100"/>
        <c:noMultiLvlLbl val="0"/>
      </c:catAx>
      <c:valAx>
        <c:axId val="176142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614244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Feuil1!$B$24:$B$25</c:f>
              <c:strCache>
                <c:ptCount val="2"/>
                <c:pt idx="0">
                  <c:v>Metabolic syndrome</c:v>
                </c:pt>
                <c:pt idx="1">
                  <c:v>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Feuil1!$A$26:$A$29</c:f>
              <c:strCache>
                <c:ptCount val="4"/>
                <c:pt idx="0">
                  <c:v>Meat</c:v>
                </c:pt>
                <c:pt idx="1">
                  <c:v>Seafood</c:v>
                </c:pt>
                <c:pt idx="2">
                  <c:v>Low-Fiber Carbohydrates</c:v>
                </c:pt>
                <c:pt idx="3">
                  <c:v>High Fiber Carbohydrates</c:v>
                </c:pt>
              </c:strCache>
            </c:strRef>
          </c:cat>
          <c:val>
            <c:numRef>
              <c:f>Feuil1!$B$26:$B$29</c:f>
              <c:numCache>
                <c:formatCode>General</c:formatCode>
                <c:ptCount val="4"/>
                <c:pt idx="0">
                  <c:v>0.49</c:v>
                </c:pt>
                <c:pt idx="1">
                  <c:v>0.41</c:v>
                </c:pt>
                <c:pt idx="2">
                  <c:v>0.42</c:v>
                </c:pt>
                <c:pt idx="3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B9-4040-85B7-29EF65D3EFC7}"/>
            </c:ext>
          </c:extLst>
        </c:ser>
        <c:ser>
          <c:idx val="1"/>
          <c:order val="1"/>
          <c:tx>
            <c:strRef>
              <c:f>Feuil1!$C$24:$C$25</c:f>
              <c:strCache>
                <c:ptCount val="2"/>
                <c:pt idx="0">
                  <c:v>Metabolic syndrome</c:v>
                </c:pt>
                <c:pt idx="1">
                  <c:v>Yes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Feuil1!$A$26:$A$29</c:f>
              <c:strCache>
                <c:ptCount val="4"/>
                <c:pt idx="0">
                  <c:v>Meat</c:v>
                </c:pt>
                <c:pt idx="1">
                  <c:v>Seafood</c:v>
                </c:pt>
                <c:pt idx="2">
                  <c:v>Low-Fiber Carbohydrates</c:v>
                </c:pt>
                <c:pt idx="3">
                  <c:v>High Fiber Carbohydrates</c:v>
                </c:pt>
              </c:strCache>
            </c:strRef>
          </c:cat>
          <c:val>
            <c:numRef>
              <c:f>Feuil1!$C$26:$C$29</c:f>
              <c:numCache>
                <c:formatCode>General</c:formatCode>
                <c:ptCount val="4"/>
                <c:pt idx="0">
                  <c:v>0.53</c:v>
                </c:pt>
                <c:pt idx="1">
                  <c:v>0.45</c:v>
                </c:pt>
                <c:pt idx="2">
                  <c:v>0.45</c:v>
                </c:pt>
                <c:pt idx="3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B9-4040-85B7-29EF65D3EF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75930479"/>
        <c:axId val="1375931439"/>
      </c:barChart>
      <c:catAx>
        <c:axId val="13759304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75931439"/>
        <c:crosses val="autoZero"/>
        <c:auto val="1"/>
        <c:lblAlgn val="ctr"/>
        <c:lblOffset val="100"/>
        <c:noMultiLvlLbl val="0"/>
      </c:catAx>
      <c:valAx>
        <c:axId val="1375931439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759304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200" dirty="0"/>
              <a:t>Number of medical illness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Feuil1!$B$37</c:f>
              <c:strCache>
                <c:ptCount val="1"/>
                <c:pt idx="0">
                  <c:v>Number of medical illness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2.6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6218-47F0-B80A-7C95CBE6932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2.8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218-47F0-B80A-7C95CBE6932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3.0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6218-47F0-B80A-7C95CBE6932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3.2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6218-47F0-B80A-7C95CBE693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Feuil1!$A$38:$A$41</c:f>
              <c:strCache>
                <c:ptCount val="4"/>
                <c:pt idx="0">
                  <c:v>Zero</c:v>
                </c:pt>
                <c:pt idx="1">
                  <c:v>One</c:v>
                </c:pt>
                <c:pt idx="2">
                  <c:v>Two</c:v>
                </c:pt>
                <c:pt idx="3">
                  <c:v>≥ 3</c:v>
                </c:pt>
              </c:strCache>
            </c:strRef>
          </c:cat>
          <c:val>
            <c:numRef>
              <c:f>Feuil1!$B$38:$B$41</c:f>
              <c:numCache>
                <c:formatCode>General</c:formatCode>
                <c:ptCount val="4"/>
                <c:pt idx="0">
                  <c:v>2.6</c:v>
                </c:pt>
                <c:pt idx="1">
                  <c:v>2.8</c:v>
                </c:pt>
                <c:pt idx="2">
                  <c:v>3</c:v>
                </c:pt>
                <c:pt idx="3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218-47F0-B80A-7C95CBE693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1989656"/>
        <c:axId val="311988088"/>
      </c:barChart>
      <c:catAx>
        <c:axId val="3119896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Number of childhood trauma</a:t>
                </a:r>
              </a:p>
            </c:rich>
          </c:tx>
          <c:overlay val="0"/>
        </c:title>
        <c:numFmt formatCode="General" sourceLinked="0"/>
        <c:majorTickMark val="none"/>
        <c:minorTickMark val="none"/>
        <c:tickLblPos val="nextTo"/>
        <c:crossAx val="311988088"/>
        <c:crosses val="autoZero"/>
        <c:auto val="1"/>
        <c:lblAlgn val="ctr"/>
        <c:lblOffset val="100"/>
        <c:noMultiLvlLbl val="0"/>
      </c:catAx>
      <c:valAx>
        <c:axId val="311988088"/>
        <c:scaling>
          <c:orientation val="minMax"/>
          <c:min val="2"/>
        </c:scaling>
        <c:delete val="0"/>
        <c:axPos val="l"/>
        <c:numFmt formatCode="General" sourceLinked="1"/>
        <c:majorTickMark val="out"/>
        <c:minorTickMark val="none"/>
        <c:tickLblPos val="nextTo"/>
        <c:crossAx val="31198965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Feuil1!$A$3</c:f>
              <c:strCache>
                <c:ptCount val="1"/>
                <c:pt idx="0">
                  <c:v>General population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053BD1A-36CA-4915-B87C-53AB23388F62}" type="VALUE">
                      <a:rPr lang="en-US" smtClean="0"/>
                      <a:pPr/>
                      <a:t>[VALEUR]</a:t>
                    </a:fld>
                    <a:r>
                      <a:rPr lang="en-US" dirty="0"/>
                      <a:t> 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4DAF-411F-85C4-439D23DDDD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Feuil1!$B$3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CB-403F-B102-CC0C76C485A4}"/>
            </c:ext>
          </c:extLst>
        </c:ser>
        <c:ser>
          <c:idx val="1"/>
          <c:order val="1"/>
          <c:tx>
            <c:strRef>
              <c:f>Feuil1!$A$4</c:f>
              <c:strCache>
                <c:ptCount val="1"/>
                <c:pt idx="0">
                  <c:v>Bipolar disorders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BBF6C93-BF9A-408C-852C-D3D6991D687B}" type="VALUE">
                      <a:rPr lang="en-US" smtClean="0"/>
                      <a:pPr/>
                      <a:t>[VALEUR]</a:t>
                    </a:fld>
                    <a:r>
                      <a:rPr lang="en-US" dirty="0"/>
                      <a:t>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DAF-411F-85C4-439D23DDDD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Feuil1!$B$4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CB-403F-B102-CC0C76C485A4}"/>
            </c:ext>
          </c:extLst>
        </c:ser>
        <c:ser>
          <c:idx val="2"/>
          <c:order val="2"/>
          <c:tx>
            <c:strRef>
              <c:f>Feuil1!$A$5</c:f>
              <c:strCache>
                <c:ptCount val="1"/>
                <c:pt idx="0">
                  <c:v>Schizophrenia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A69938C-74F4-4D91-9B12-968DF9DF6D4D}" type="VALUE">
                      <a:rPr lang="en-US" smtClean="0"/>
                      <a:pPr/>
                      <a:t>[VALEUR]</a:t>
                    </a:fld>
                    <a:r>
                      <a:rPr lang="en-US"/>
                      <a:t>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DAF-411F-85C4-439D23DDDD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Feuil1!$B$5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CB-403F-B102-CC0C76C485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49840287"/>
        <c:axId val="249838847"/>
      </c:barChart>
      <c:catAx>
        <c:axId val="24984028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49838847"/>
        <c:crosses val="autoZero"/>
        <c:auto val="1"/>
        <c:lblAlgn val="ctr"/>
        <c:lblOffset val="100"/>
        <c:noMultiLvlLbl val="0"/>
      </c:catAx>
      <c:valAx>
        <c:axId val="2498388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498402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>
                <a:solidFill>
                  <a:sysClr val="windowText" lastClr="000000"/>
                </a:solidFill>
              </a:rPr>
              <a:t>Global Cognitive Index and MetS components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6.7648651769415175E-2"/>
          <c:y val="0.16066466216711323"/>
          <c:w val="0.86650465584929726"/>
          <c:h val="0.663068891689906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Sheet2!$A$6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Sheet2!$B$5:$G$5</c:f>
              <c:strCache>
                <c:ptCount val="6"/>
                <c:pt idx="0">
                  <c:v>Abdominal obesity</c:v>
                </c:pt>
                <c:pt idx="1">
                  <c:v>Hypertrygliceridemia</c:v>
                </c:pt>
                <c:pt idx="2">
                  <c:v>Low HDL-cholesterol levels</c:v>
                </c:pt>
                <c:pt idx="3">
                  <c:v>High blood pressure</c:v>
                </c:pt>
                <c:pt idx="4">
                  <c:v>High fasting glucose </c:v>
                </c:pt>
                <c:pt idx="5">
                  <c:v>Obesity (BMI≥30)</c:v>
                </c:pt>
              </c:strCache>
            </c:strRef>
          </c:cat>
          <c:val>
            <c:numRef>
              <c:f>Sheet2!$B$6:$G$6</c:f>
              <c:numCache>
                <c:formatCode>General</c:formatCode>
                <c:ptCount val="6"/>
                <c:pt idx="0">
                  <c:v>-0.11</c:v>
                </c:pt>
                <c:pt idx="1">
                  <c:v>-0.32</c:v>
                </c:pt>
                <c:pt idx="2">
                  <c:v>-0.21</c:v>
                </c:pt>
                <c:pt idx="3">
                  <c:v>-0.28000000000000003</c:v>
                </c:pt>
                <c:pt idx="4">
                  <c:v>-0.42</c:v>
                </c:pt>
                <c:pt idx="5">
                  <c:v>-0.26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E6-4A20-A759-28FEE6F0466A}"/>
            </c:ext>
          </c:extLst>
        </c:ser>
        <c:ser>
          <c:idx val="1"/>
          <c:order val="1"/>
          <c:tx>
            <c:strRef>
              <c:f>Sheet2!$A$7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3269342641070389E-3"/>
                  <c:y val="5.16795865633072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BE6-4A20-A759-28FEE6F046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Sheet2!$B$5:$G$5</c:f>
              <c:strCache>
                <c:ptCount val="6"/>
                <c:pt idx="0">
                  <c:v>Abdominal obesity</c:v>
                </c:pt>
                <c:pt idx="1">
                  <c:v>Hypertrygliceridemia</c:v>
                </c:pt>
                <c:pt idx="2">
                  <c:v>Low HDL-cholesterol levels</c:v>
                </c:pt>
                <c:pt idx="3">
                  <c:v>High blood pressure</c:v>
                </c:pt>
                <c:pt idx="4">
                  <c:v>High fasting glucose </c:v>
                </c:pt>
                <c:pt idx="5">
                  <c:v>Obesity (BMI≥30)</c:v>
                </c:pt>
              </c:strCache>
            </c:strRef>
          </c:cat>
          <c:val>
            <c:numRef>
              <c:f>Sheet2!$B$7:$G$7</c:f>
              <c:numCache>
                <c:formatCode>General</c:formatCode>
                <c:ptCount val="6"/>
                <c:pt idx="0">
                  <c:v>0.18</c:v>
                </c:pt>
                <c:pt idx="1">
                  <c:v>0.08</c:v>
                </c:pt>
                <c:pt idx="2">
                  <c:v>7.0000000000000007E-2</c:v>
                </c:pt>
                <c:pt idx="3">
                  <c:v>0.13</c:v>
                </c:pt>
                <c:pt idx="4">
                  <c:v>0.06</c:v>
                </c:pt>
                <c:pt idx="5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E6-4A20-A759-28FEE6F046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0417000"/>
        <c:axId val="481349272"/>
      </c:barChart>
      <c:catAx>
        <c:axId val="480417000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050">
                    <a:solidFill>
                      <a:sysClr val="windowText" lastClr="000000"/>
                    </a:solidFill>
                  </a:rPr>
                  <a:t>Mets Components</a:t>
                </a:r>
              </a:p>
            </c:rich>
          </c:tx>
          <c:layout>
            <c:manualLayout>
              <c:xMode val="edge"/>
              <c:yMode val="edge"/>
              <c:x val="0.40739486637652722"/>
              <c:y val="0.844898980650674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crossAx val="481349272"/>
        <c:crosses val="autoZero"/>
        <c:auto val="1"/>
        <c:lblAlgn val="ctr"/>
        <c:lblOffset val="100"/>
        <c:noMultiLvlLbl val="0"/>
      </c:catAx>
      <c:valAx>
        <c:axId val="481349272"/>
        <c:scaling>
          <c:orientation val="minMax"/>
        </c:scaling>
        <c:delete val="1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>
                    <a:solidFill>
                      <a:sysClr val="windowText" lastClr="000000"/>
                    </a:solidFill>
                  </a:rPr>
                  <a:t>CGI mean</a:t>
                </a:r>
              </a:p>
            </c:rich>
          </c:tx>
          <c:layout>
            <c:manualLayout>
              <c:xMode val="edge"/>
              <c:yMode val="edge"/>
              <c:x val="2.7517192828747726E-2"/>
              <c:y val="0.438898782511999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crossAx val="480417000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316340697648842"/>
          <c:y val="0.91055675046936202"/>
          <c:w val="0.10562750753528298"/>
          <c:h val="6.59828461964282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0.14792</cdr:x>
      <cdr:y>0.82986</cdr:y>
    </cdr:from>
    <cdr:to>
      <cdr:x>0.89375</cdr:x>
      <cdr:y>0.88194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A4C2F7D-A655-8339-FE7D-598E7152036B}"/>
            </a:ext>
          </a:extLst>
        </cdr:cNvPr>
        <cdr:cNvSpPr txBox="1"/>
      </cdr:nvSpPr>
      <cdr:spPr>
        <a:xfrm xmlns:a="http://schemas.openxmlformats.org/drawingml/2006/main">
          <a:off x="676275" y="2276475"/>
          <a:ext cx="3409950" cy="142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0.0091</cdr:x>
      <cdr:y>0.56305</cdr:y>
    </cdr:from>
    <cdr:to>
      <cdr:x>0.23823</cdr:x>
      <cdr:y>0.7261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D4B953ED-CF93-89CD-6440-E86BF05A66E1}"/>
            </a:ext>
          </a:extLst>
        </cdr:cNvPr>
        <cdr:cNvSpPr txBox="1"/>
      </cdr:nvSpPr>
      <cdr:spPr>
        <a:xfrm xmlns:a="http://schemas.openxmlformats.org/drawingml/2006/main">
          <a:off x="54260" y="1383666"/>
          <a:ext cx="1366222" cy="4006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900" b="1"/>
            <a:t>Abdominal </a:t>
          </a:r>
        </a:p>
        <a:p xmlns:a="http://schemas.openxmlformats.org/drawingml/2006/main">
          <a:pPr algn="ctr"/>
          <a:r>
            <a:rPr lang="fr-FR" sz="900" b="1"/>
            <a:t>obesity </a:t>
          </a:r>
        </a:p>
      </cdr:txBody>
    </cdr:sp>
  </cdr:relSizeAnchor>
  <cdr:relSizeAnchor xmlns:cdr="http://schemas.openxmlformats.org/drawingml/2006/chartDrawing">
    <cdr:from>
      <cdr:x>0.16809</cdr:x>
      <cdr:y>0.72701</cdr:y>
    </cdr:from>
    <cdr:to>
      <cdr:x>0.4054</cdr:x>
      <cdr:y>0.82687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9964D312-73F2-9257-6A5E-6878C5538B3E}"/>
            </a:ext>
          </a:extLst>
        </cdr:cNvPr>
        <cdr:cNvSpPr txBox="1"/>
      </cdr:nvSpPr>
      <cdr:spPr>
        <a:xfrm xmlns:a="http://schemas.openxmlformats.org/drawingml/2006/main">
          <a:off x="1002291" y="1786595"/>
          <a:ext cx="1414997" cy="2454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900" b="1">
              <a:effectLst/>
              <a:latin typeface="+mn-lt"/>
              <a:ea typeface="+mn-ea"/>
              <a:cs typeface="+mn-cs"/>
            </a:rPr>
            <a:t>Hypertrygliceridemia</a:t>
          </a:r>
          <a:r>
            <a:rPr lang="fr-FR" sz="1200" b="1">
              <a:effectLst/>
              <a:latin typeface="+mn-lt"/>
              <a:ea typeface="+mn-ea"/>
              <a:cs typeface="+mn-cs"/>
            </a:rPr>
            <a:t> </a:t>
          </a:r>
          <a:endParaRPr lang="fr-FR" sz="1200" b="1">
            <a:effectLst/>
          </a:endParaRPr>
        </a:p>
        <a:p xmlns:a="http://schemas.openxmlformats.org/drawingml/2006/main">
          <a:endParaRPr lang="fr-FR" sz="1200"/>
        </a:p>
      </cdr:txBody>
    </cdr:sp>
  </cdr:relSizeAnchor>
  <cdr:relSizeAnchor xmlns:cdr="http://schemas.openxmlformats.org/drawingml/2006/chartDrawing">
    <cdr:from>
      <cdr:x>0.30469</cdr:x>
      <cdr:y>0.67155</cdr:y>
    </cdr:from>
    <cdr:to>
      <cdr:x>0.53873</cdr:x>
      <cdr:y>0.88372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CAEA2E25-501A-4D4A-72A9-8D786834AF22}"/>
            </a:ext>
          </a:extLst>
        </cdr:cNvPr>
        <cdr:cNvSpPr txBox="1"/>
      </cdr:nvSpPr>
      <cdr:spPr>
        <a:xfrm xmlns:a="http://schemas.openxmlformats.org/drawingml/2006/main">
          <a:off x="1816760" y="1650300"/>
          <a:ext cx="1395498" cy="5213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900" b="1"/>
            <a:t>Low</a:t>
          </a:r>
        </a:p>
        <a:p xmlns:a="http://schemas.openxmlformats.org/drawingml/2006/main">
          <a:pPr algn="ctr"/>
          <a:r>
            <a:rPr lang="fr-FR" sz="900" b="1"/>
            <a:t> HDL-cholesterol</a:t>
          </a:r>
        </a:p>
        <a:p xmlns:a="http://schemas.openxmlformats.org/drawingml/2006/main">
          <a:pPr algn="ctr"/>
          <a:r>
            <a:rPr lang="fr-FR" sz="900" b="1"/>
            <a:t> </a:t>
          </a:r>
        </a:p>
      </cdr:txBody>
    </cdr:sp>
  </cdr:relSizeAnchor>
  <cdr:relSizeAnchor xmlns:cdr="http://schemas.openxmlformats.org/drawingml/2006/chartDrawing">
    <cdr:from>
      <cdr:x>0.47527</cdr:x>
      <cdr:y>0.70948</cdr:y>
    </cdr:from>
    <cdr:to>
      <cdr:x>0.65203</cdr:x>
      <cdr:y>0.8708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B3EDC1E8-ABFA-1DC0-464D-CAFBF2CE0FC2}"/>
            </a:ext>
          </a:extLst>
        </cdr:cNvPr>
        <cdr:cNvSpPr txBox="1"/>
      </cdr:nvSpPr>
      <cdr:spPr>
        <a:xfrm xmlns:a="http://schemas.openxmlformats.org/drawingml/2006/main">
          <a:off x="2833869" y="1743501"/>
          <a:ext cx="1053958" cy="3964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900" b="1"/>
            <a:t>High blood </a:t>
          </a:r>
        </a:p>
        <a:p xmlns:a="http://schemas.openxmlformats.org/drawingml/2006/main">
          <a:pPr algn="ctr"/>
          <a:r>
            <a:rPr lang="fr-FR" sz="900" b="1"/>
            <a:t>pressure</a:t>
          </a:r>
        </a:p>
      </cdr:txBody>
    </cdr:sp>
  </cdr:relSizeAnchor>
  <cdr:relSizeAnchor xmlns:cdr="http://schemas.openxmlformats.org/drawingml/2006/chartDrawing">
    <cdr:from>
      <cdr:x>0.64721</cdr:x>
      <cdr:y>0.83487</cdr:y>
    </cdr:from>
    <cdr:to>
      <cdr:x>0.78275</cdr:x>
      <cdr:y>0.98847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2EA03087-9814-D7D0-01D9-864965D36109}"/>
            </a:ext>
          </a:extLst>
        </cdr:cNvPr>
        <cdr:cNvSpPr txBox="1"/>
      </cdr:nvSpPr>
      <cdr:spPr>
        <a:xfrm xmlns:a="http://schemas.openxmlformats.org/drawingml/2006/main">
          <a:off x="3859086" y="2051651"/>
          <a:ext cx="808163" cy="3774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900" b="1"/>
            <a:t>High fasting glucose </a:t>
          </a:r>
        </a:p>
      </cdr:txBody>
    </cdr:sp>
  </cdr:relSizeAnchor>
  <cdr:relSizeAnchor xmlns:cdr="http://schemas.openxmlformats.org/drawingml/2006/chartDrawing">
    <cdr:from>
      <cdr:x>0.80259</cdr:x>
      <cdr:y>0.70703</cdr:y>
    </cdr:from>
    <cdr:to>
      <cdr:x>0.91061</cdr:x>
      <cdr:y>0.81912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FDC19BBE-A4E4-DC95-1683-E2ADB36AE8FF}"/>
            </a:ext>
          </a:extLst>
        </cdr:cNvPr>
        <cdr:cNvSpPr txBox="1"/>
      </cdr:nvSpPr>
      <cdr:spPr>
        <a:xfrm xmlns:a="http://schemas.openxmlformats.org/drawingml/2006/main">
          <a:off x="4785563" y="1737491"/>
          <a:ext cx="644086" cy="2754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900" b="1"/>
            <a:t>Obesity</a:t>
          </a:r>
          <a:r>
            <a:rPr lang="fr-FR" sz="1200"/>
            <a:t> </a:t>
          </a:r>
        </a:p>
      </cdr:txBody>
    </cdr:sp>
  </cdr:relSizeAnchor>
  <cdr:relSizeAnchor xmlns:cdr="http://schemas.openxmlformats.org/drawingml/2006/chartDrawing">
    <cdr:from>
      <cdr:x>0.1391</cdr:x>
      <cdr:y>0.19355</cdr:y>
    </cdr:from>
    <cdr:to>
      <cdr:x>0.28748</cdr:x>
      <cdr:y>0.47507</cdr:y>
    </cdr:to>
    <cdr:sp macro="" textlink="">
      <cdr:nvSpPr>
        <cdr:cNvPr id="16" name="TextBox 15">
          <a:extLst xmlns:a="http://schemas.openxmlformats.org/drawingml/2006/main">
            <a:ext uri="{FF2B5EF4-FFF2-40B4-BE49-F238E27FC236}">
              <a16:creationId xmlns:a16="http://schemas.microsoft.com/office/drawing/2014/main" id="{394AFD7F-B226-F44B-B5D0-D8995BE13CE1}"/>
            </a:ext>
          </a:extLst>
        </cdr:cNvPr>
        <cdr:cNvSpPr txBox="1"/>
      </cdr:nvSpPr>
      <cdr:spPr>
        <a:xfrm xmlns:a="http://schemas.openxmlformats.org/drawingml/2006/main">
          <a:off x="857250" y="62865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0.08598</cdr:x>
      <cdr:y>0.03622</cdr:y>
    </cdr:from>
    <cdr:to>
      <cdr:x>0.23436</cdr:x>
      <cdr:y>0.31775</cdr:y>
    </cdr:to>
    <cdr:sp macro="" textlink="">
      <cdr:nvSpPr>
        <cdr:cNvPr id="17" name="TextBox 16">
          <a:extLst xmlns:a="http://schemas.openxmlformats.org/drawingml/2006/main">
            <a:ext uri="{FF2B5EF4-FFF2-40B4-BE49-F238E27FC236}">
              <a16:creationId xmlns:a16="http://schemas.microsoft.com/office/drawing/2014/main" id="{DFDE5FBB-29A2-F90F-5099-8B61F399A0BC}"/>
            </a:ext>
          </a:extLst>
        </cdr:cNvPr>
        <cdr:cNvSpPr txBox="1"/>
      </cdr:nvSpPr>
      <cdr:spPr>
        <a:xfrm xmlns:a="http://schemas.openxmlformats.org/drawingml/2006/main">
          <a:off x="469238" y="89020"/>
          <a:ext cx="809832" cy="6918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fr-FR" sz="1100"/>
        </a:p>
        <a:p xmlns:a="http://schemas.openxmlformats.org/drawingml/2006/main">
          <a:pPr algn="ctr"/>
          <a:r>
            <a:rPr lang="fr-FR" sz="1100"/>
            <a:t>*</a:t>
          </a:r>
        </a:p>
      </cdr:txBody>
    </cdr:sp>
  </cdr:relSizeAnchor>
  <cdr:relSizeAnchor xmlns:cdr="http://schemas.openxmlformats.org/drawingml/2006/chartDrawing">
    <cdr:from>
      <cdr:x>0.25811</cdr:x>
      <cdr:y>0.13722</cdr:y>
    </cdr:from>
    <cdr:to>
      <cdr:x>0.3312</cdr:x>
      <cdr:y>0.22739</cdr:y>
    </cdr:to>
    <cdr:sp macro="" textlink="">
      <cdr:nvSpPr>
        <cdr:cNvPr id="18" name="TextBox 17">
          <a:extLst xmlns:a="http://schemas.openxmlformats.org/drawingml/2006/main">
            <a:ext uri="{FF2B5EF4-FFF2-40B4-BE49-F238E27FC236}">
              <a16:creationId xmlns:a16="http://schemas.microsoft.com/office/drawing/2014/main" id="{A9C3DDBF-F0A6-D0C5-EA1D-38BD514A2E47}"/>
            </a:ext>
          </a:extLst>
        </cdr:cNvPr>
        <cdr:cNvSpPr txBox="1"/>
      </cdr:nvSpPr>
      <cdr:spPr>
        <a:xfrm xmlns:a="http://schemas.openxmlformats.org/drawingml/2006/main">
          <a:off x="1539020" y="337211"/>
          <a:ext cx="435830" cy="2215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100">
              <a:effectLst/>
              <a:latin typeface="+mn-lt"/>
              <a:ea typeface="+mn-ea"/>
              <a:cs typeface="+mn-cs"/>
            </a:rPr>
            <a:t>**</a:t>
          </a:r>
          <a:endParaRPr lang="fr-FR">
            <a:effectLst/>
          </a:endParaRPr>
        </a:p>
        <a:p xmlns:a="http://schemas.openxmlformats.org/drawingml/2006/main">
          <a:pPr algn="ctr"/>
          <a:endParaRPr lang="fr-FR" sz="1100"/>
        </a:p>
      </cdr:txBody>
    </cdr:sp>
  </cdr:relSizeAnchor>
  <cdr:relSizeAnchor xmlns:cdr="http://schemas.openxmlformats.org/drawingml/2006/chartDrawing">
    <cdr:from>
      <cdr:x>0.3864</cdr:x>
      <cdr:y>0.1437</cdr:y>
    </cdr:from>
    <cdr:to>
      <cdr:x>0.50696</cdr:x>
      <cdr:y>0.31672</cdr:y>
    </cdr:to>
    <cdr:sp macro="" textlink="">
      <cdr:nvSpPr>
        <cdr:cNvPr id="19" name="TextBox 18">
          <a:extLst xmlns:a="http://schemas.openxmlformats.org/drawingml/2006/main">
            <a:ext uri="{FF2B5EF4-FFF2-40B4-BE49-F238E27FC236}">
              <a16:creationId xmlns:a16="http://schemas.microsoft.com/office/drawing/2014/main" id="{7D992057-003F-CB69-7992-CA4ABA8EA958}"/>
            </a:ext>
          </a:extLst>
        </cdr:cNvPr>
        <cdr:cNvSpPr txBox="1"/>
      </cdr:nvSpPr>
      <cdr:spPr>
        <a:xfrm xmlns:a="http://schemas.openxmlformats.org/drawingml/2006/main">
          <a:off x="2225942" y="436264"/>
          <a:ext cx="694513" cy="5252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100">
              <a:effectLst/>
              <a:latin typeface="+mn-lt"/>
              <a:ea typeface="+mn-ea"/>
              <a:cs typeface="+mn-cs"/>
            </a:rPr>
            <a:t>**</a:t>
          </a:r>
          <a:endParaRPr lang="fr-FR">
            <a:effectLst/>
          </a:endParaRPr>
        </a:p>
        <a:p xmlns:a="http://schemas.openxmlformats.org/drawingml/2006/main">
          <a:pPr algn="ctr"/>
          <a:r>
            <a:rPr lang="fr-FR" sz="1100">
              <a:effectLst/>
              <a:latin typeface="+mn-lt"/>
              <a:ea typeface="+mn-ea"/>
              <a:cs typeface="+mn-cs"/>
            </a:rPr>
            <a:t>*</a:t>
          </a:r>
          <a:endParaRPr lang="fr-FR" sz="1100"/>
        </a:p>
      </cdr:txBody>
    </cdr:sp>
  </cdr:relSizeAnchor>
  <cdr:relSizeAnchor xmlns:cdr="http://schemas.openxmlformats.org/drawingml/2006/chartDrawing">
    <cdr:from>
      <cdr:x>0.67233</cdr:x>
      <cdr:y>0.17889</cdr:y>
    </cdr:from>
    <cdr:to>
      <cdr:x>0.80835</cdr:x>
      <cdr:y>0.33724</cdr:y>
    </cdr:to>
    <cdr:sp macro="" textlink="">
      <cdr:nvSpPr>
        <cdr:cNvPr id="20" name="TextBox 19">
          <a:extLst xmlns:a="http://schemas.openxmlformats.org/drawingml/2006/main">
            <a:ext uri="{FF2B5EF4-FFF2-40B4-BE49-F238E27FC236}">
              <a16:creationId xmlns:a16="http://schemas.microsoft.com/office/drawing/2014/main" id="{B569C5B4-982A-2259-FB19-C3494D57FD55}"/>
            </a:ext>
          </a:extLst>
        </cdr:cNvPr>
        <cdr:cNvSpPr txBox="1"/>
      </cdr:nvSpPr>
      <cdr:spPr>
        <a:xfrm xmlns:a="http://schemas.openxmlformats.org/drawingml/2006/main">
          <a:off x="4143375" y="581026"/>
          <a:ext cx="838200" cy="5143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fr-FR">
            <a:effectLst/>
          </a:endParaRPr>
        </a:p>
        <a:p xmlns:a="http://schemas.openxmlformats.org/drawingml/2006/main">
          <a:pPr algn="ctr"/>
          <a:r>
            <a:rPr lang="fr-FR" sz="1100">
              <a:effectLst/>
              <a:latin typeface="+mn-lt"/>
              <a:ea typeface="+mn-ea"/>
              <a:cs typeface="+mn-cs"/>
            </a:rPr>
            <a:t>*</a:t>
          </a:r>
          <a:endParaRPr lang="fr-FR" sz="1100"/>
        </a:p>
      </cdr:txBody>
    </cdr:sp>
  </cdr:relSizeAnchor>
  <cdr:relSizeAnchor xmlns:cdr="http://schemas.openxmlformats.org/drawingml/2006/chartDrawing">
    <cdr:from>
      <cdr:x>0.8577</cdr:x>
      <cdr:y>0.20828</cdr:y>
    </cdr:from>
    <cdr:to>
      <cdr:x>0.9288</cdr:x>
      <cdr:y>0.34611</cdr:y>
    </cdr:to>
    <cdr:sp macro="" textlink="">
      <cdr:nvSpPr>
        <cdr:cNvPr id="21" name="TextBox 20">
          <a:extLst xmlns:a="http://schemas.openxmlformats.org/drawingml/2006/main">
            <a:ext uri="{FF2B5EF4-FFF2-40B4-BE49-F238E27FC236}">
              <a16:creationId xmlns:a16="http://schemas.microsoft.com/office/drawing/2014/main" id="{BB417ADF-A13C-FBD5-A201-56ABCD4C5E86}"/>
            </a:ext>
          </a:extLst>
        </cdr:cNvPr>
        <cdr:cNvSpPr txBox="1"/>
      </cdr:nvSpPr>
      <cdr:spPr>
        <a:xfrm xmlns:a="http://schemas.openxmlformats.org/drawingml/2006/main">
          <a:off x="4940950" y="632313"/>
          <a:ext cx="409587" cy="4184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10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r>
            <a:rPr lang="fr-FR" sz="1100">
              <a:effectLst/>
              <a:latin typeface="+mn-lt"/>
              <a:ea typeface="+mn-ea"/>
              <a:cs typeface="+mn-cs"/>
            </a:rPr>
            <a:t>*</a:t>
          </a:r>
          <a:endParaRPr lang="fr-FR">
            <a:effectLst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0.84491</cdr:x>
      <cdr:y>0.18825</cdr:y>
    </cdr:from>
    <cdr:to>
      <cdr:x>0.91766</cdr:x>
      <cdr:y>0.35767</cdr:y>
    </cdr:to>
    <cdr:sp macro="" textlink="">
      <cdr:nvSpPr>
        <cdr:cNvPr id="9" name="Text Box 8"/>
        <cdr:cNvSpPr txBox="1"/>
      </cdr:nvSpPr>
      <cdr:spPr>
        <a:xfrm xmlns:a="http://schemas.openxmlformats.org/drawingml/2006/main">
          <a:off x="4867275" y="571500"/>
          <a:ext cx="419100" cy="5143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100">
              <a:effectLst/>
              <a:latin typeface="+mn-lt"/>
              <a:ea typeface="+mn-ea"/>
              <a:cs typeface="+mn-cs"/>
            </a:rPr>
            <a:t>**</a:t>
          </a:r>
          <a:endParaRPr lang="fr-FR">
            <a:effectLst/>
          </a:endParaRPr>
        </a:p>
        <a:p xmlns:a="http://schemas.openxmlformats.org/drawingml/2006/main">
          <a:pPr algn="ctr"/>
          <a:r>
            <a:rPr lang="fr-FR" sz="1100">
              <a:effectLst/>
              <a:latin typeface="+mn-lt"/>
              <a:ea typeface="+mn-ea"/>
              <a:cs typeface="+mn-cs"/>
            </a:rPr>
            <a:t>*</a:t>
          </a:r>
          <a:endParaRPr lang="fr-FR" sz="1100"/>
        </a:p>
        <a:p xmlns:a="http://schemas.openxmlformats.org/drawingml/2006/main">
          <a:endParaRPr lang="fr-FR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7F8C1-D04B-4EFD-92D5-ADD03CC48171}" type="datetimeFigureOut">
              <a:rPr lang="fr-FR" smtClean="0"/>
              <a:t>02/04/2026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2C00D-F98F-4383-858B-BFA88B4689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4792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B1F880-5542-BB03-F56D-CA5152BFBF41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7BDCF8-8CC2-D4A9-3755-162C55F401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97A942-5221-3FA0-6003-E8384E622E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DA1D5-D972-FC25-3ADB-7FCFCECC12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04CA181-C50E-F800-260C-D16FAD194877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9192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rgbClr val="1B3A64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Réaliser un bilan somatique complet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rgbClr val="1B3A64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Déterminer le profil de risque cardiovasculaire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rgbClr val="1B3A64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fournir des recommandations somatiques adaptées et personnalisées </a:t>
            </a:r>
            <a:endParaRPr lang="fr-FR" sz="120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2C00D-F98F-4383-858B-BFA88B468999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8083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3FF0D4-9590-EBA4-ABA8-C8C91D0C1DDE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3403F8-8776-DFCE-5218-226D78BBE5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6B0EAB-697D-FA71-A65B-2566728E75A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5D126-0DB9-A862-AF0A-3CC969ECAD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04CA181-C50E-F800-260C-D16FAD194877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3711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53393D-5E4D-CA57-7A3F-E5CC729004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E82B6AEC-A3AA-E1D8-2A3E-715DA48BAE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0BFAD851-E134-4FE2-8F12-30F8999AEB33}" type="slidenum">
              <a:rPr lang="fr-FR" altLang="fr-FR" smtClean="0">
                <a:latin typeface="Times" panose="02020603050405020304" pitchFamily="18" charset="0"/>
              </a:rPr>
              <a:pPr/>
              <a:t>6</a:t>
            </a:fld>
            <a:endParaRPr lang="fr-FR" altLang="fr-FR">
              <a:latin typeface="Times" panose="02020603050405020304" pitchFamily="18" charset="0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DF97CB22-C84B-C4E7-7E4F-933CD7ABA9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E5FEDCA4-FD49-DE2F-2C41-CB272A40A0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255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B33962-9216-A75C-858C-A6E376EC3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74056F90-904D-E514-7DDF-3A02E535AF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0BFAD851-E134-4FE2-8F12-30F8999AEB33}" type="slidenum">
              <a:rPr lang="fr-FR" altLang="fr-FR" smtClean="0">
                <a:latin typeface="Times" panose="02020603050405020304" pitchFamily="18" charset="0"/>
              </a:rPr>
              <a:pPr/>
              <a:t>7</a:t>
            </a:fld>
            <a:endParaRPr lang="fr-FR" altLang="fr-FR">
              <a:latin typeface="Times" panose="02020603050405020304" pitchFamily="18" charset="0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54A2299E-53F1-207B-9C87-4F6FE38578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7DFFE0BA-7CD2-DF38-3397-35C3446D9C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523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15C700-A61B-ECFF-83F7-72ABF5222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0A46A4DF-1610-D3C7-64A0-2AA109F7B8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0BFAD851-E134-4FE2-8F12-30F8999AEB33}" type="slidenum">
              <a:rPr lang="fr-FR" altLang="fr-FR" smtClean="0">
                <a:latin typeface="Times" panose="02020603050405020304" pitchFamily="18" charset="0"/>
              </a:rPr>
              <a:pPr/>
              <a:t>8</a:t>
            </a:fld>
            <a:endParaRPr lang="fr-FR" altLang="fr-FR">
              <a:latin typeface="Times" panose="02020603050405020304" pitchFamily="18" charset="0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9BA7FC85-C76F-8231-FC82-9A0781212E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5F5FCADF-B9FF-7975-A725-872BA868FB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r-FR" altLang="fr-FR" dirty="0">
                <a:latin typeface="Times" panose="02020603050405020304" pitchFamily="18" charset="0"/>
              </a:rPr>
              <a:t>Glucide riche en fibres</a:t>
            </a:r>
          </a:p>
        </p:txBody>
      </p:sp>
    </p:spTree>
    <p:extLst>
      <p:ext uri="{BB962C8B-B14F-4D97-AF65-F5344CB8AC3E}">
        <p14:creationId xmlns:p14="http://schemas.microsoft.com/office/powerpoint/2010/main" val="2279453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E1B379-C9C0-D0BC-0DFB-71B5A8900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8B75ADFE-AA28-1428-7D92-E1945B01C8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0BFAD851-E134-4FE2-8F12-30F8999AEB33}" type="slidenum">
              <a:rPr lang="fr-FR" altLang="fr-FR" smtClean="0">
                <a:latin typeface="Times" panose="02020603050405020304" pitchFamily="18" charset="0"/>
              </a:rPr>
              <a:pPr/>
              <a:t>9</a:t>
            </a:fld>
            <a:endParaRPr lang="fr-FR" altLang="fr-FR">
              <a:latin typeface="Times" panose="02020603050405020304" pitchFamily="18" charset="0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05CA6D99-DDE4-8FC8-1096-29F3076189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36AA598C-DAB9-482B-F9F0-A7AF9AF5F7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489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0BFAD851-E134-4FE2-8F12-30F8999AEB33}" type="slidenum">
              <a:rPr lang="fr-FR" altLang="fr-FR" smtClean="0">
                <a:latin typeface="Times" panose="02020603050405020304" pitchFamily="18" charset="0"/>
              </a:rPr>
              <a:pPr/>
              <a:t>10</a:t>
            </a:fld>
            <a:endParaRPr lang="fr-FR" altLang="fr-FR">
              <a:latin typeface="Times" panose="02020603050405020304" pitchFamily="18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303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investigated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whether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polymorphisms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glucocorticoid-related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associated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inflammation and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clinical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characteristics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SZ patients.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showed that the TT genotype at rs37972 was significantly associated with increased likelihood of inflammation and MetS compared with TC/CC genotypes (Inflammation [OR: 3.3, 95%CI: 1.44-7.51, p=0.005], MetS [OR: 2.9, 95%CI: 1.20-7.26, p=0.019]). Additionally, the mediation analysis indicated that the effect of TT genotype at rs37972 on MetS was primarily mediated through systemic inflammation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2C00D-F98F-4383-858B-BFA88B468999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2110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3D1A6D-CE38-4D56-F2D8-34976CF6CF7B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6A3AB1-A23A-4F8F-D548-F814E5CAD0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71365B-947B-AC2C-EC16-A8E66E4D7C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423A4A-F3E1-EEA0-F753-7472D27ADF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04CA181-C50E-F800-260C-D16FAD194877}" type="slidenum">
              <a:rPr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7877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61274-792E-441C-8B32-8C212186020F}" type="datetimeFigureOut">
              <a:rPr lang="fr-FR" smtClean="0"/>
              <a:t>02/04/2026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7B3B2-A477-4391-A1DD-E1845A78A4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7304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61274-792E-441C-8B32-8C212186020F}" type="datetimeFigureOut">
              <a:rPr lang="fr-FR" smtClean="0"/>
              <a:t>02/04/2026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7B3B2-A477-4391-A1DD-E1845A78A4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7139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61274-792E-441C-8B32-8C212186020F}" type="datetimeFigureOut">
              <a:rPr lang="fr-FR" smtClean="0"/>
              <a:t>02/04/2026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7B3B2-A477-4391-A1DD-E1845A78A4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6939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texte avec visuel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18D742-097A-24FF-8042-38B9CC5B2F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7975C1F-851A-E3BA-3108-F40DB8458F2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492D429E-49CE-1D4A-975D-C9FFE0829B28}" type="datetime1">
              <a:rPr lang="fr-FR" smtClean="0"/>
              <a:t>02/04/2026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D00D454-0DEA-E8C2-834B-0750E610D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2112000" y="259200"/>
            <a:ext cx="9600000" cy="480000"/>
          </a:xfrm>
        </p:spPr>
        <p:txBody>
          <a:bodyPr/>
          <a:lstStyle/>
          <a:p>
            <a:pPr algn="r"/>
            <a:r>
              <a:rPr lang="fr-FR"/>
              <a:t>Secrétariat général pour l'investissement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EF71611-FAB8-5C43-215D-2E3BBB85C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pour une image  10">
            <a:extLst>
              <a:ext uri="{FF2B5EF4-FFF2-40B4-BE49-F238E27FC236}">
                <a16:creationId xmlns:a16="http://schemas.microsoft.com/office/drawing/2014/main" id="{31321762-CCD7-8767-0D39-27A762F14B3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272000" y="2524800"/>
            <a:ext cx="7440000" cy="3600000"/>
          </a:xfrm>
          <a:solidFill>
            <a:schemeClr val="bg1">
              <a:lumMod val="95000"/>
            </a:schemeClr>
          </a:solidFill>
        </p:spPr>
        <p:txBody>
          <a:bodyPr tIns="900000" anchor="ctr" anchorCtr="0"/>
          <a:lstStyle>
            <a:lvl1pPr marL="0" marR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333" b="1"/>
            </a:lvl1pPr>
          </a:lstStyle>
          <a:p>
            <a:r>
              <a:rPr lang="fr-FR" noProof="0" dirty="0"/>
              <a:t>Sélectionner l’icône pour insérer une image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915C2781-143D-B477-2591-EABF5D89A2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8368" y="2524799"/>
            <a:ext cx="3360000" cy="3599999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F2C84D93-C1BE-9CFF-E67C-BD9698C27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8368" y="1885209"/>
            <a:ext cx="11232000" cy="600000"/>
          </a:xfrm>
        </p:spPr>
        <p:txBody>
          <a:bodyPr/>
          <a:lstStyle>
            <a:lvl1pPr>
              <a:spcAft>
                <a:spcPts val="0"/>
              </a:spcAft>
              <a:defRPr sz="2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1192911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18D742-097A-24FF-8042-38B9CC5B2F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7975C1F-851A-E3BA-3108-F40DB8458F2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7304A09-C513-A949-92D2-729F48DA7B3B}" type="datetime1">
              <a:rPr lang="fr-FR" smtClean="0"/>
              <a:t>02/04/2026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D00D454-0DEA-E8C2-834B-0750E610D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/>
            <a:r>
              <a:rPr lang="fr-FR"/>
              <a:t>Secrétariat général pour l'investissement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EF71611-FAB8-5C43-215D-2E3BBB85C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6F24484-8447-0C6E-7B2A-C7CF801B31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8368" y="1885209"/>
            <a:ext cx="11232000" cy="600000"/>
          </a:xfrm>
        </p:spPr>
        <p:txBody>
          <a:bodyPr/>
          <a:lstStyle>
            <a:lvl1pPr>
              <a:spcAft>
                <a:spcPts val="0"/>
              </a:spcAft>
              <a:defRPr sz="2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6EB7D7-65F1-6B8E-5AF5-4239075B4D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8368" y="2524800"/>
            <a:ext cx="11233149" cy="360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2921959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nature, lumière, objet d’extérieur, ciel nocturne&#10;&#10;Description générée automatiquement">
            <a:extLst>
              <a:ext uri="{FF2B5EF4-FFF2-40B4-BE49-F238E27FC236}">
                <a16:creationId xmlns:a16="http://schemas.microsoft.com/office/drawing/2014/main" id="{BE591817-8203-832D-A7E5-2EB63E42EC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86" r="1" b="445"/>
          <a:stretch/>
        </p:blipFill>
        <p:spPr bwMode="gray">
          <a:xfrm>
            <a:off x="493184" y="1431462"/>
            <a:ext cx="11698816" cy="4948172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2849053" y="3362901"/>
            <a:ext cx="8862947" cy="769441"/>
          </a:xfrm>
          <a:custGeom>
            <a:avLst/>
            <a:gdLst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4" fmla="*/ 6660272 w 6660272"/>
              <a:gd name="connsiteY4" fmla="*/ 792088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4" fmla="*/ 6660272 w 6660272"/>
              <a:gd name="connsiteY4" fmla="*/ 792088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4" fmla="*/ 6660272 w 6660272"/>
              <a:gd name="connsiteY4" fmla="*/ 792088 h 792088"/>
              <a:gd name="connsiteX0" fmla="*/ 0 w 6660272"/>
              <a:gd name="connsiteY0" fmla="*/ 792080 h 792088"/>
              <a:gd name="connsiteX1" fmla="*/ 0 w 6660272"/>
              <a:gd name="connsiteY1" fmla="*/ 8 h 79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60272" h="792088" stroke="0" extrusionOk="0">
                <a:moveTo>
                  <a:pt x="6660272" y="792088"/>
                </a:moveTo>
                <a:lnTo>
                  <a:pt x="0" y="792080"/>
                </a:lnTo>
                <a:lnTo>
                  <a:pt x="0" y="8"/>
                </a:lnTo>
                <a:cubicBezTo>
                  <a:pt x="0" y="4"/>
                  <a:pt x="2981905" y="0"/>
                  <a:pt x="6660272" y="0"/>
                </a:cubicBezTo>
                <a:lnTo>
                  <a:pt x="6660272" y="792088"/>
                </a:lnTo>
                <a:close/>
              </a:path>
              <a:path w="6660272" h="792088" fill="none">
                <a:moveTo>
                  <a:pt x="0" y="792080"/>
                </a:moveTo>
                <a:lnTo>
                  <a:pt x="0" y="8"/>
                </a:lnTo>
              </a:path>
            </a:pathLst>
          </a:custGeom>
          <a:ln w="6350">
            <a:solidFill>
              <a:schemeClr val="bg1"/>
            </a:solidFill>
          </a:ln>
        </p:spPr>
        <p:txBody>
          <a:bodyPr lIns="468000" anchor="ctr" anchorCtr="0">
            <a:spAutoFit/>
          </a:bodyPr>
          <a:lstStyle>
            <a:lvl1pPr>
              <a:lnSpc>
                <a:spcPct val="100000"/>
              </a:lnSpc>
              <a:defRPr b="0">
                <a:solidFill>
                  <a:schemeClr val="bg1"/>
                </a:solidFill>
                <a:latin typeface="Marianne Medium" panose="02000000000000000000" pitchFamily="50" charset="0"/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D3F41D9-DFBE-7528-A09F-B6B5DA040619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E86DA40E-957B-824A-8EF1-CA26ACD8029B}" type="datetime1">
              <a:rPr lang="fr-FR" smtClean="0"/>
              <a:t>02/04/2026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F4D144D-632A-1EB8-C21B-24B990A89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2112000" y="567601"/>
            <a:ext cx="9600000" cy="480000"/>
          </a:xfrm>
        </p:spPr>
        <p:txBody>
          <a:bodyPr/>
          <a:lstStyle>
            <a:lvl1pPr>
              <a:defRPr sz="1467"/>
            </a:lvl1pPr>
          </a:lstStyle>
          <a:p>
            <a:pPr algn="r"/>
            <a:r>
              <a:rPr lang="fr-FR"/>
              <a:t>Secrétariat général pour l'investissement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77612D0-3A08-6094-C3D7-8130556B5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9A7857B-20DF-7064-FD17-CBCE82B124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80000" y="326172"/>
            <a:ext cx="856811" cy="936457"/>
          </a:xfrm>
          <a:prstGeom prst="rect">
            <a:avLst/>
          </a:prstGeom>
        </p:spPr>
      </p:pic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74806B71-7C79-7530-B038-954142DEB6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03712" y="4431865"/>
            <a:ext cx="7584843" cy="16319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Sous-titre de la présentation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28D24907-C15E-1A14-22E9-07D2D02529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11" y="3263853"/>
            <a:ext cx="1915421" cy="106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222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014">
          <p15:clr>
            <a:srgbClr val="FBAE40"/>
          </p15:clr>
        </p15:guide>
        <p15:guide id="4" pos="233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Chapitre - v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">
          <a:xfrm>
            <a:off x="0" y="941917"/>
            <a:ext cx="12192000" cy="59160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28876"/>
            <a:ext cx="11232000" cy="4448253"/>
          </a:xfrm>
        </p:spPr>
        <p:txBody>
          <a:bodyPr anchor="ctr" anchorCtr="0"/>
          <a:lstStyle>
            <a:lvl1pPr marL="719982" indent="-719982">
              <a:buFont typeface="+mj-lt"/>
              <a:buAutoNum type="arabicPeriod"/>
              <a:defRPr sz="4400" b="0">
                <a:solidFill>
                  <a:schemeClr val="bg1"/>
                </a:solidFill>
                <a:latin typeface="Marianne Medium"/>
              </a:defRPr>
            </a:lvl1pPr>
          </a:lstStyle>
          <a:p>
            <a:pPr>
              <a:defRPr/>
            </a:pPr>
            <a:r>
              <a:rPr lang="fr-FR"/>
              <a:t>Titre de partie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F74FDF2-B9D1-D340-8240-2D547E49A0F2}" type="datetime1">
              <a:rPr lang="fr-FR"/>
              <a:t>02/04/2026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cxnSp>
        <p:nvCxnSpPr>
          <p:cNvPr id="6" name="Connecteur droit 5"/>
          <p:cNvCxnSpPr>
            <a:cxnSpLocks/>
          </p:cNvCxnSpPr>
          <p:nvPr userDrawn="1"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823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61274-792E-441C-8B32-8C212186020F}" type="datetimeFigureOut">
              <a:rPr lang="fr-FR" smtClean="0"/>
              <a:t>02/04/2026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7B3B2-A477-4391-A1DD-E1845A78A4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1480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61274-792E-441C-8B32-8C212186020F}" type="datetimeFigureOut">
              <a:rPr lang="fr-FR" smtClean="0"/>
              <a:t>02/04/2026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7B3B2-A477-4391-A1DD-E1845A78A4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2546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61274-792E-441C-8B32-8C212186020F}" type="datetimeFigureOut">
              <a:rPr lang="fr-FR" smtClean="0"/>
              <a:t>02/04/2026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7B3B2-A477-4391-A1DD-E1845A78A4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4747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61274-792E-441C-8B32-8C212186020F}" type="datetimeFigureOut">
              <a:rPr lang="fr-FR" smtClean="0"/>
              <a:t>02/04/2026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7B3B2-A477-4391-A1DD-E1845A78A4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574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61274-792E-441C-8B32-8C212186020F}" type="datetimeFigureOut">
              <a:rPr lang="fr-FR" smtClean="0"/>
              <a:t>02/04/2026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7B3B2-A477-4391-A1DD-E1845A78A4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9192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61274-792E-441C-8B32-8C212186020F}" type="datetimeFigureOut">
              <a:rPr lang="fr-FR" smtClean="0"/>
              <a:t>02/04/2026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7B3B2-A477-4391-A1DD-E1845A78A4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0863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61274-792E-441C-8B32-8C212186020F}" type="datetimeFigureOut">
              <a:rPr lang="fr-FR" smtClean="0"/>
              <a:t>02/04/2026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7B3B2-A477-4391-A1DD-E1845A78A4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8372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61274-792E-441C-8B32-8C212186020F}" type="datetimeFigureOut">
              <a:rPr lang="fr-FR" smtClean="0"/>
              <a:t>02/04/2026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7B3B2-A477-4391-A1DD-E1845A78A4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2021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61274-792E-441C-8B32-8C212186020F}" type="datetimeFigureOut">
              <a:rPr lang="fr-FR" smtClean="0"/>
              <a:t>02/04/2026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7B3B2-A477-4391-A1DD-E1845A78A4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3188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6" r:id="rId13"/>
    <p:sldLayoutId id="2147483667" r:id="rId14"/>
    <p:sldLayoutId id="2147483668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ophelia.godin@inserm.fr" TargetMode="Externa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chart" Target="../charts/chart5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9.jpeg"/><Relationship Id="rId9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chart" Target="../charts/chart6.xml"/><Relationship Id="rId7" Type="http://schemas.openxmlformats.org/officeDocument/2006/relationships/image" Target="../media/image34.jpg"/><Relationship Id="rId12" Type="http://schemas.openxmlformats.org/officeDocument/2006/relationships/image" Target="../media/image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image" Target="../media/image8.png"/><Relationship Id="rId5" Type="http://schemas.openxmlformats.org/officeDocument/2006/relationships/image" Target="../media/image33.png"/><Relationship Id="rId10" Type="http://schemas.openxmlformats.org/officeDocument/2006/relationships/image" Target="../media/image7.svg"/><Relationship Id="rId4" Type="http://schemas.openxmlformats.org/officeDocument/2006/relationships/image" Target="../media/image32.png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7.png"/><Relationship Id="rId7" Type="http://schemas.openxmlformats.org/officeDocument/2006/relationships/image" Target="../media/image8.png"/><Relationship Id="rId12" Type="http://schemas.openxmlformats.org/officeDocument/2006/relationships/image" Target="../media/image42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41.png"/><Relationship Id="rId5" Type="http://schemas.openxmlformats.org/officeDocument/2006/relationships/image" Target="../media/image6.png"/><Relationship Id="rId10" Type="http://schemas.openxmlformats.org/officeDocument/2006/relationships/image" Target="../media/image40.jpeg"/><Relationship Id="rId4" Type="http://schemas.openxmlformats.org/officeDocument/2006/relationships/image" Target="../media/image38.pn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6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svg"/><Relationship Id="rId9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6.emf"/><Relationship Id="rId7" Type="http://schemas.openxmlformats.org/officeDocument/2006/relationships/image" Target="../media/image48.jpg"/><Relationship Id="rId12" Type="http://schemas.openxmlformats.org/officeDocument/2006/relationships/image" Target="../media/image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7.xml"/><Relationship Id="rId11" Type="http://schemas.openxmlformats.org/officeDocument/2006/relationships/image" Target="../media/image8.png"/><Relationship Id="rId5" Type="http://schemas.openxmlformats.org/officeDocument/2006/relationships/image" Target="../media/image44.jpeg"/><Relationship Id="rId10" Type="http://schemas.openxmlformats.org/officeDocument/2006/relationships/image" Target="../media/image7.svg"/><Relationship Id="rId4" Type="http://schemas.openxmlformats.org/officeDocument/2006/relationships/image" Target="../media/image47.emf"/><Relationship Id="rId9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52.png"/><Relationship Id="rId7" Type="http://schemas.openxmlformats.org/officeDocument/2006/relationships/image" Target="../media/image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jpg"/><Relationship Id="rId5" Type="http://schemas.openxmlformats.org/officeDocument/2006/relationships/image" Target="../media/image53.jpg"/><Relationship Id="rId10" Type="http://schemas.openxmlformats.org/officeDocument/2006/relationships/image" Target="../media/image9.png"/><Relationship Id="rId4" Type="http://schemas.openxmlformats.org/officeDocument/2006/relationships/image" Target="../media/image38.png"/><Relationship Id="rId9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5.jp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7.png"/><Relationship Id="rId10" Type="http://schemas.openxmlformats.org/officeDocument/2006/relationships/image" Target="../media/image58.jpg"/><Relationship Id="rId4" Type="http://schemas.openxmlformats.org/officeDocument/2006/relationships/image" Target="../media/image56.jpe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g"/><Relationship Id="rId3" Type="http://schemas.openxmlformats.org/officeDocument/2006/relationships/image" Target="../media/image7.svg"/><Relationship Id="rId7" Type="http://schemas.openxmlformats.org/officeDocument/2006/relationships/image" Target="../media/image60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9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pn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jpe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8.png"/><Relationship Id="rId3" Type="http://schemas.openxmlformats.org/officeDocument/2006/relationships/image" Target="../media/image12.png"/><Relationship Id="rId7" Type="http://schemas.openxmlformats.org/officeDocument/2006/relationships/image" Target="../media/image16.jfif"/><Relationship Id="rId12" Type="http://schemas.openxmlformats.org/officeDocument/2006/relationships/image" Target="../media/image7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6.png"/><Relationship Id="rId5" Type="http://schemas.openxmlformats.org/officeDocument/2006/relationships/image" Target="../media/image14.sv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g"/><Relationship Id="rId1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22.jpeg"/><Relationship Id="rId4" Type="http://schemas.openxmlformats.org/officeDocument/2006/relationships/image" Target="../media/image21.png"/><Relationship Id="rId9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chart" Target="../charts/chart3.xml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5.jpg"/><Relationship Id="rId4" Type="http://schemas.openxmlformats.org/officeDocument/2006/relationships/chart" Target="../charts/chart4.xml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6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7.jpg"/><Relationship Id="rId9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A1B02D39-26D2-3B3E-0E81-3BF5AA00DEBA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2849053" y="2886913"/>
            <a:ext cx="8862947" cy="769441"/>
          </a:xfrm>
        </p:spPr>
        <p:txBody>
          <a:bodyPr/>
          <a:lstStyle/>
          <a:p>
            <a:r>
              <a:rPr lang="fr-FR" dirty="0"/>
              <a:t>Immuno-</a:t>
            </a:r>
            <a:r>
              <a:rPr lang="fr-FR" dirty="0" err="1"/>
              <a:t>metabolic</a:t>
            </a:r>
            <a:r>
              <a:rPr lang="fr-FR" dirty="0"/>
              <a:t> </a:t>
            </a:r>
            <a:r>
              <a:rPr lang="fr-FR" dirty="0" err="1"/>
              <a:t>psychiatry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C15B926-5F90-071D-EBCC-87B994CA09A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D76542D8-E69D-D84E-ACDE-8364E31CC891}" type="datetime1">
              <a:rPr lang="fr-FR" smtClean="0"/>
              <a:t>02/04/2026</a:t>
            </a:fld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0E05D19-2447-ABCD-96D3-030625857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49C10749-6EED-E244-FCBB-AF126507AC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19578" y="3656354"/>
            <a:ext cx="7584843" cy="2099390"/>
          </a:xfrm>
        </p:spPr>
        <p:txBody>
          <a:bodyPr>
            <a:normAutofit fontScale="47500" lnSpcReduction="20000"/>
          </a:bodyPr>
          <a:lstStyle/>
          <a:p>
            <a:r>
              <a:rPr lang="fr-FR" sz="3700" dirty="0">
                <a:solidFill>
                  <a:schemeClr val="bg1">
                    <a:lumMod val="95000"/>
                  </a:schemeClr>
                </a:solidFill>
              </a:rPr>
              <a:t>Ophélia Godin, Aiste Lengvenyte, Ariel Frajerman, Jeremy Bernard, </a:t>
            </a:r>
            <a:r>
              <a:rPr lang="fr-FR" sz="3700">
                <a:solidFill>
                  <a:schemeClr val="bg1">
                    <a:lumMod val="95000"/>
                  </a:schemeClr>
                </a:solidFill>
              </a:rPr>
              <a:t>Wahid Boukouaci, Jan </a:t>
            </a:r>
            <a:r>
              <a:rPr lang="fr-FR" sz="3700" dirty="0">
                <a:solidFill>
                  <a:schemeClr val="bg1">
                    <a:lumMod val="95000"/>
                  </a:schemeClr>
                </a:solidFill>
              </a:rPr>
              <a:t>Erkilic, Bruno Etain, Ana Andreazza, Marion Leboyer</a:t>
            </a:r>
          </a:p>
          <a:p>
            <a:endParaRPr lang="fr-FR" dirty="0">
              <a:solidFill>
                <a:srgbClr val="0563C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fr-FR" dirty="0">
              <a:solidFill>
                <a:srgbClr val="0563C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fr-FR" sz="4000" dirty="0">
                <a:solidFill>
                  <a:schemeClr val="bg1">
                    <a:lumMod val="9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ophelia.godin@inserm.fr</a:t>
            </a:r>
            <a:endParaRPr lang="fr-FR" sz="40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fr-FR" sz="4000" dirty="0"/>
              <a:t>Inserm U955, IMRB U955 </a:t>
            </a:r>
            <a:r>
              <a:rPr lang="fr-FR" sz="4000" dirty="0" err="1"/>
              <a:t>Translational</a:t>
            </a:r>
            <a:r>
              <a:rPr lang="fr-FR" sz="4000" dirty="0"/>
              <a:t> </a:t>
            </a:r>
            <a:r>
              <a:rPr lang="fr-FR" sz="4000" dirty="0" err="1"/>
              <a:t>Neuropsychiatry</a:t>
            </a:r>
            <a:endParaRPr lang="fr-FR" sz="4000" dirty="0"/>
          </a:p>
          <a:p>
            <a:r>
              <a:rPr lang="fr-FR" sz="4000" dirty="0"/>
              <a:t>Fondation </a:t>
            </a:r>
            <a:r>
              <a:rPr lang="fr-FR" sz="4000" dirty="0" err="1"/>
              <a:t>FondaMental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727348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necteur droit 14"/>
          <p:cNvCxnSpPr>
            <a:cxnSpLocks noChangeShapeType="1"/>
          </p:cNvCxnSpPr>
          <p:nvPr/>
        </p:nvCxnSpPr>
        <p:spPr bwMode="auto">
          <a:xfrm>
            <a:off x="84102" y="507427"/>
            <a:ext cx="9134475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76200" sy="23000" kx="1199993" algn="br" rotWithShape="0">
              <a:srgbClr val="808080">
                <a:alpha val="20000"/>
              </a:srgbClr>
            </a:outerShdw>
          </a:effectLst>
        </p:spPr>
      </p:cxnSp>
      <p:sp>
        <p:nvSpPr>
          <p:cNvPr id="4" name="ZoneTexte 15"/>
          <p:cNvSpPr txBox="1">
            <a:spLocks noChangeArrowheads="1"/>
          </p:cNvSpPr>
          <p:nvPr/>
        </p:nvSpPr>
        <p:spPr bwMode="auto">
          <a:xfrm>
            <a:off x="0" y="659380"/>
            <a:ext cx="11951522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200" dirty="0"/>
              <a:t>Relation </a:t>
            </a:r>
            <a:r>
              <a:rPr lang="fr-FR" altLang="fr-FR" sz="2200" dirty="0" err="1"/>
              <a:t>between</a:t>
            </a:r>
            <a:r>
              <a:rPr lang="fr-FR" altLang="fr-FR" sz="2200" dirty="0"/>
              <a:t> </a:t>
            </a:r>
            <a:r>
              <a:rPr lang="fr-FR" altLang="fr-FR" sz="2200" dirty="0" err="1"/>
              <a:t>childhood</a:t>
            </a:r>
            <a:r>
              <a:rPr lang="fr-FR" altLang="fr-FR" sz="2200" dirty="0"/>
              <a:t> trauma and </a:t>
            </a:r>
            <a:r>
              <a:rPr lang="fr-FR" altLang="fr-FR" sz="2200" dirty="0" err="1"/>
              <a:t>somatic</a:t>
            </a:r>
            <a:r>
              <a:rPr lang="fr-FR" altLang="fr-FR" sz="2200" dirty="0"/>
              <a:t> </a:t>
            </a:r>
            <a:r>
              <a:rPr lang="fr-FR" altLang="fr-FR" sz="2200" dirty="0" err="1"/>
              <a:t>comorbidities</a:t>
            </a:r>
            <a:r>
              <a:rPr lang="fr-FR" altLang="fr-FR" sz="2200" b="1" dirty="0"/>
              <a:t>  </a:t>
            </a:r>
            <a:r>
              <a:rPr lang="fr-FR" altLang="fr-FR" sz="2200" dirty="0"/>
              <a:t> 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000" dirty="0"/>
              <a:t>1506 </a:t>
            </a:r>
            <a:r>
              <a:rPr lang="fr-FR" altLang="fr-FR" sz="2000" dirty="0" err="1"/>
              <a:t>individuals</a:t>
            </a:r>
            <a:r>
              <a:rPr lang="fr-FR" altLang="fr-FR" sz="2000" dirty="0"/>
              <a:t> </a:t>
            </a:r>
            <a:r>
              <a:rPr lang="fr-FR" altLang="fr-FR" sz="2000" dirty="0" err="1"/>
              <a:t>with</a:t>
            </a:r>
            <a:r>
              <a:rPr lang="fr-FR" altLang="fr-FR" sz="2000" dirty="0"/>
              <a:t> BP,  53% </a:t>
            </a:r>
            <a:r>
              <a:rPr lang="fr-FR" altLang="fr-FR" sz="2000" dirty="0" err="1"/>
              <a:t>with</a:t>
            </a:r>
            <a:r>
              <a:rPr lang="fr-FR" altLang="fr-FR" sz="2000" dirty="0"/>
              <a:t> at least 2 </a:t>
            </a:r>
            <a:r>
              <a:rPr lang="fr-FR" altLang="fr-FR" sz="2000" dirty="0" err="1"/>
              <a:t>somatic</a:t>
            </a:r>
            <a:r>
              <a:rPr lang="fr-FR" altLang="fr-FR" sz="2000" dirty="0"/>
              <a:t> </a:t>
            </a:r>
            <a:r>
              <a:rPr lang="fr-FR" altLang="fr-FR" sz="2000" dirty="0" err="1"/>
              <a:t>comorbidities</a:t>
            </a:r>
            <a:r>
              <a:rPr lang="fr-FR" altLang="fr-FR" sz="2000" dirty="0"/>
              <a:t> 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fr-FR" altLang="fr-FR" sz="2000" dirty="0"/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fr-FR" altLang="fr-FR" sz="2000" dirty="0"/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fr-FR" altLang="fr-FR" sz="2000" dirty="0"/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fr-FR" altLang="fr-FR" sz="2000" dirty="0"/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fr-FR" altLang="fr-FR" sz="2000" dirty="0"/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fr-FR" altLang="fr-FR" sz="2000" dirty="0"/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000" dirty="0"/>
              <a:t>Association </a:t>
            </a:r>
            <a:r>
              <a:rPr lang="fr-FR" altLang="fr-FR" sz="2000" dirty="0" err="1"/>
              <a:t>with</a:t>
            </a:r>
            <a:r>
              <a:rPr lang="fr-FR" altLang="fr-FR" sz="2000" dirty="0"/>
              <a:t> </a:t>
            </a:r>
            <a:r>
              <a:rPr lang="fr-FR" altLang="fr-FR" sz="2000" dirty="0" err="1"/>
              <a:t>metabolic</a:t>
            </a:r>
            <a:r>
              <a:rPr lang="fr-FR" altLang="fr-FR" sz="2000" dirty="0"/>
              <a:t> syndrome</a:t>
            </a:r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1994631"/>
              </p:ext>
            </p:extLst>
          </p:nvPr>
        </p:nvGraphicFramePr>
        <p:xfrm>
          <a:off x="443001" y="1448458"/>
          <a:ext cx="4131733" cy="2263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ZoneTexte 16"/>
          <p:cNvSpPr txBox="1">
            <a:spLocks noChangeArrowheads="1"/>
          </p:cNvSpPr>
          <p:nvPr/>
        </p:nvSpPr>
        <p:spPr bwMode="auto">
          <a:xfrm>
            <a:off x="4971698" y="1796447"/>
            <a:ext cx="4610100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altLang="fr-FR" dirty="0"/>
              <a:t>Association ++ </a:t>
            </a:r>
            <a:r>
              <a:rPr lang="fr-FR" altLang="fr-FR" dirty="0" err="1"/>
              <a:t>between</a:t>
            </a:r>
            <a:r>
              <a:rPr lang="fr-FR" altLang="fr-FR" dirty="0"/>
              <a:t> </a:t>
            </a:r>
            <a:r>
              <a:rPr lang="fr-FR" altLang="fr-FR" dirty="0" err="1"/>
              <a:t>somatic</a:t>
            </a:r>
            <a:r>
              <a:rPr lang="fr-FR" altLang="fr-FR" dirty="0"/>
              <a:t> </a:t>
            </a:r>
            <a:r>
              <a:rPr lang="fr-FR" altLang="fr-FR" dirty="0" err="1"/>
              <a:t>comorbidities</a:t>
            </a:r>
            <a:r>
              <a:rPr lang="fr-FR" altLang="fr-FR" dirty="0"/>
              <a:t> &amp; </a:t>
            </a:r>
            <a:r>
              <a:rPr lang="fr-FR" altLang="fr-FR" dirty="0" err="1"/>
              <a:t>childhood</a:t>
            </a:r>
            <a:r>
              <a:rPr lang="fr-FR" altLang="fr-FR" dirty="0"/>
              <a:t> trauma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altLang="fr-FR" dirty="0" err="1"/>
              <a:t>Sexual</a:t>
            </a:r>
            <a:r>
              <a:rPr lang="fr-FR" altLang="fr-FR" dirty="0"/>
              <a:t> abuse </a:t>
            </a:r>
            <a:r>
              <a:rPr lang="fr-FR" altLang="fr-FR" dirty="0" err="1"/>
              <a:t>mainly</a:t>
            </a:r>
            <a:r>
              <a:rPr lang="fr-FR" altLang="fr-FR" dirty="0"/>
              <a:t> 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45405F3-3EBA-611E-1AB5-258F40BA5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0484" y="-243193"/>
            <a:ext cx="1191736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9207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2800" b="1" dirty="0">
                <a:cs typeface="Tahoma" panose="020B0604030504040204" pitchFamily="34" charset="0"/>
              </a:rPr>
              <a:t>Environnemental </a:t>
            </a:r>
            <a:r>
              <a:rPr lang="fr-FR" altLang="fr-FR" sz="2800" b="1" dirty="0" err="1">
                <a:cs typeface="Tahoma" panose="020B0604030504040204" pitchFamily="34" charset="0"/>
              </a:rPr>
              <a:t>factors</a:t>
            </a:r>
            <a:r>
              <a:rPr lang="fr-FR" altLang="fr-FR" sz="2800" b="1" dirty="0">
                <a:cs typeface="Tahoma" panose="020B0604030504040204" pitchFamily="34" charset="0"/>
              </a:rPr>
              <a:t> </a:t>
            </a:r>
            <a:endParaRPr lang="fr-FR" altLang="fr-FR" sz="2800" dirty="0">
              <a:cs typeface="Tahoma" panose="020B0604030504040204" pitchFamily="34" charset="0"/>
            </a:endParaRPr>
          </a:p>
        </p:txBody>
      </p:sp>
      <p:sp>
        <p:nvSpPr>
          <p:cNvPr id="3" name="ZoneTexte 3">
            <a:extLst>
              <a:ext uri="{FF2B5EF4-FFF2-40B4-BE49-F238E27FC236}">
                <a16:creationId xmlns:a16="http://schemas.microsoft.com/office/drawing/2014/main" id="{13A05588-443E-D51E-762D-A8F43BC45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6030" y="2903978"/>
            <a:ext cx="39649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fr-FR" altLang="fr-FR" sz="1200" b="1" i="1" dirty="0"/>
              <a:t>Godin O et al.,</a:t>
            </a:r>
            <a:r>
              <a:rPr lang="fr-FR" sz="1200" b="1" i="1" dirty="0">
                <a:effectLst/>
                <a:latin typeface="BlinkMacSystemFont"/>
              </a:rPr>
              <a:t> </a:t>
            </a:r>
            <a:r>
              <a:rPr lang="fr-FR" sz="1200" b="1" i="1" dirty="0" err="1">
                <a:effectLst/>
                <a:latin typeface="BlinkMacSystemFont"/>
              </a:rPr>
              <a:t>Psychol</a:t>
            </a:r>
            <a:r>
              <a:rPr lang="fr-FR" sz="1200" b="1" i="1" dirty="0">
                <a:effectLst/>
                <a:latin typeface="BlinkMacSystemFont"/>
              </a:rPr>
              <a:t> Med 2023;53(15):7341-7349</a:t>
            </a:r>
          </a:p>
          <a:p>
            <a:pPr>
              <a:defRPr/>
            </a:pPr>
            <a:r>
              <a:rPr lang="fr-FR" altLang="fr-FR" sz="1200" b="1" i="1" dirty="0"/>
              <a:t>Godin O et al.,</a:t>
            </a:r>
            <a:r>
              <a:rPr lang="fr-FR" sz="1200" b="1" i="1" dirty="0">
                <a:latin typeface="BlinkMacSystemFont"/>
              </a:rPr>
              <a:t> </a:t>
            </a:r>
            <a:r>
              <a:rPr lang="fr-FR" sz="1200" b="1" i="1" dirty="0" err="1">
                <a:latin typeface="BlinkMacSystemFont"/>
              </a:rPr>
              <a:t>Psychoneuroendocrinology</a:t>
            </a:r>
            <a:r>
              <a:rPr lang="fr-FR" sz="1200" b="1" i="1" dirty="0">
                <a:latin typeface="BlinkMacSystemFont"/>
              </a:rPr>
              <a:t>. 2021;131:10532</a:t>
            </a:r>
          </a:p>
          <a:p>
            <a:pPr>
              <a:defRPr/>
            </a:pPr>
            <a:r>
              <a:rPr lang="fr-FR" altLang="fr-FR" sz="1200" b="1" i="1" dirty="0"/>
              <a:t> </a:t>
            </a:r>
          </a:p>
        </p:txBody>
      </p:sp>
      <p:sp>
        <p:nvSpPr>
          <p:cNvPr id="9" name="ZoneTexte 3">
            <a:extLst>
              <a:ext uri="{FF2B5EF4-FFF2-40B4-BE49-F238E27FC236}">
                <a16:creationId xmlns:a16="http://schemas.microsoft.com/office/drawing/2014/main" id="{CB495AA4-DFCC-6E05-B8DE-7109C36AD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9424" y="6549848"/>
            <a:ext cx="20649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fr-FR" altLang="fr-FR" sz="1200" b="1" i="1" dirty="0">
                <a:latin typeface="BlinkMacSystemFont"/>
              </a:rPr>
              <a:t>Essou A et al. 2025 </a:t>
            </a:r>
            <a:r>
              <a:rPr lang="fr-FR" altLang="fr-FR" sz="1200" b="1" i="1" dirty="0" err="1">
                <a:latin typeface="BlinkMacSystemFont"/>
              </a:rPr>
              <a:t>submitted</a:t>
            </a:r>
            <a:endParaRPr lang="fr-FR" altLang="fr-FR" sz="1200" b="1" i="1" dirty="0"/>
          </a:p>
        </p:txBody>
      </p:sp>
      <p:sp>
        <p:nvSpPr>
          <p:cNvPr id="7" name="Espace réservé du numéro de diapositive 4">
            <a:extLst>
              <a:ext uri="{FF2B5EF4-FFF2-40B4-BE49-F238E27FC236}">
                <a16:creationId xmlns:a16="http://schemas.microsoft.com/office/drawing/2014/main" id="{FC12FAFE-9B8C-C1C3-6098-6622E5D61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10</a:t>
            </a:fld>
            <a:endParaRPr lang="fr-FR" dirty="0"/>
          </a:p>
        </p:txBody>
      </p:sp>
      <p:graphicFrame>
        <p:nvGraphicFramePr>
          <p:cNvPr id="10" name="Espace réservé du contenu 3">
            <a:extLst>
              <a:ext uri="{FF2B5EF4-FFF2-40B4-BE49-F238E27FC236}">
                <a16:creationId xmlns:a16="http://schemas.microsoft.com/office/drawing/2014/main" id="{6E0870A5-9B2D-D212-E89F-8EF9929FFA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9056404"/>
              </p:ext>
            </p:extLst>
          </p:nvPr>
        </p:nvGraphicFramePr>
        <p:xfrm>
          <a:off x="240478" y="4243481"/>
          <a:ext cx="7810192" cy="228229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92935">
                  <a:extLst>
                    <a:ext uri="{9D8B030D-6E8A-4147-A177-3AD203B41FA5}">
                      <a16:colId xmlns:a16="http://schemas.microsoft.com/office/drawing/2014/main" val="2127457358"/>
                    </a:ext>
                  </a:extLst>
                </a:gridCol>
                <a:gridCol w="1102416">
                  <a:extLst>
                    <a:ext uri="{9D8B030D-6E8A-4147-A177-3AD203B41FA5}">
                      <a16:colId xmlns:a16="http://schemas.microsoft.com/office/drawing/2014/main" val="4020401962"/>
                    </a:ext>
                  </a:extLst>
                </a:gridCol>
                <a:gridCol w="1102416">
                  <a:extLst>
                    <a:ext uri="{9D8B030D-6E8A-4147-A177-3AD203B41FA5}">
                      <a16:colId xmlns:a16="http://schemas.microsoft.com/office/drawing/2014/main" val="1599154998"/>
                    </a:ext>
                  </a:extLst>
                </a:gridCol>
                <a:gridCol w="1102416">
                  <a:extLst>
                    <a:ext uri="{9D8B030D-6E8A-4147-A177-3AD203B41FA5}">
                      <a16:colId xmlns:a16="http://schemas.microsoft.com/office/drawing/2014/main" val="1099694667"/>
                    </a:ext>
                  </a:extLst>
                </a:gridCol>
                <a:gridCol w="1174504">
                  <a:extLst>
                    <a:ext uri="{9D8B030D-6E8A-4147-A177-3AD203B41FA5}">
                      <a16:colId xmlns:a16="http://schemas.microsoft.com/office/drawing/2014/main" val="1017707861"/>
                    </a:ext>
                  </a:extLst>
                </a:gridCol>
                <a:gridCol w="1435505">
                  <a:extLst>
                    <a:ext uri="{9D8B030D-6E8A-4147-A177-3AD203B41FA5}">
                      <a16:colId xmlns:a16="http://schemas.microsoft.com/office/drawing/2014/main" val="4276345936"/>
                    </a:ext>
                  </a:extLst>
                </a:gridCol>
              </a:tblGrid>
              <a:tr h="2086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294005" algn="l"/>
                        </a:tabLst>
                      </a:pPr>
                      <a:r>
                        <a:rPr lang="en-GB" sz="1100" b="1" kern="100" dirty="0">
                          <a:effectLst/>
                          <a:latin typeface="Palatino"/>
                        </a:rPr>
                        <a:t> </a:t>
                      </a:r>
                      <a:endParaRPr lang="en-GB" sz="1100" b="1" kern="100" dirty="0">
                        <a:effectLst/>
                        <a:latin typeface="Palatino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294005" algn="l"/>
                        </a:tabLst>
                      </a:pPr>
                      <a:r>
                        <a:rPr lang="en-GB" sz="1100" b="1" kern="100" dirty="0">
                          <a:effectLst/>
                          <a:latin typeface="Palatino"/>
                        </a:rPr>
                        <a:t>Childhood Trauma </a:t>
                      </a:r>
                      <a:endParaRPr lang="en-GB" sz="1100" b="1" kern="100" dirty="0">
                        <a:effectLst/>
                        <a:latin typeface="Palatino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294005" algn="l"/>
                        </a:tabLst>
                      </a:pPr>
                      <a:endParaRPr lang="fr-FR" sz="1200" b="1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294005" algn="l"/>
                        </a:tabLst>
                      </a:pPr>
                      <a:endParaRPr lang="fr-FR" sz="1200" b="1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294005" algn="l"/>
                        </a:tabLst>
                      </a:pPr>
                      <a:endParaRPr lang="en-GB" sz="1100" b="1" kern="100" dirty="0">
                        <a:effectLst/>
                        <a:latin typeface="Palatino"/>
                        <a:ea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294005" algn="l"/>
                        </a:tabLst>
                      </a:pPr>
                      <a:r>
                        <a:rPr lang="en-GB" sz="1100" kern="100" dirty="0">
                          <a:effectLst/>
                          <a:latin typeface="Palatino"/>
                        </a:rPr>
                        <a:t> </a:t>
                      </a:r>
                      <a:endParaRPr lang="en-GB" sz="1100" b="1" kern="100" dirty="0">
                        <a:effectLst/>
                        <a:latin typeface="Palatino"/>
                        <a:ea typeface="Aptos" panose="020B00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25803804"/>
                  </a:ext>
                </a:extLst>
              </a:tr>
              <a:tr h="7351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294005" algn="l"/>
                        </a:tabLst>
                      </a:pPr>
                      <a:r>
                        <a:rPr lang="en-GB" sz="1100" b="1" kern="100" dirty="0">
                          <a:effectLst/>
                          <a:latin typeface="Palatino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294005" algn="l"/>
                        </a:tabLst>
                      </a:pPr>
                      <a:r>
                        <a:rPr lang="en-GB" sz="1100" b="0" kern="100" dirty="0">
                          <a:effectLst/>
                          <a:latin typeface="Palatino"/>
                        </a:rPr>
                        <a:t> </a:t>
                      </a:r>
                      <a:endParaRPr lang="en-GB" sz="1100" b="1" kern="100" dirty="0">
                        <a:effectLst/>
                        <a:latin typeface="Palatin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294005" algn="l"/>
                        </a:tabLst>
                      </a:pPr>
                      <a:r>
                        <a:rPr lang="en-GB" sz="1100" b="1" kern="100" dirty="0">
                          <a:effectLst/>
                          <a:latin typeface="Palatino"/>
                        </a:rPr>
                        <a:t>1</a:t>
                      </a:r>
                      <a:r>
                        <a:rPr lang="en-GB" sz="1100" b="1" kern="100" baseline="30000" dirty="0">
                          <a:effectLst/>
                          <a:latin typeface="Palatino"/>
                        </a:rPr>
                        <a:t>st</a:t>
                      </a:r>
                      <a:r>
                        <a:rPr lang="en-GB" sz="1100" b="1" kern="100" dirty="0">
                          <a:effectLst/>
                          <a:latin typeface="Palatino"/>
                        </a:rPr>
                        <a:t> tertile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294005" algn="l"/>
                        </a:tabLst>
                      </a:pPr>
                      <a:r>
                        <a:rPr lang="en-GB" sz="1100" b="1" kern="100" dirty="0">
                          <a:effectLst/>
                          <a:latin typeface="Palatino"/>
                        </a:rPr>
                        <a:t>(N=</a:t>
                      </a:r>
                      <a:r>
                        <a:rPr lang="en-GB" sz="1100" b="1" kern="100" dirty="0">
                          <a:solidFill>
                            <a:srgbClr val="DEDEDE"/>
                          </a:solidFill>
                          <a:effectLst/>
                          <a:latin typeface="Palatino"/>
                        </a:rPr>
                        <a:t> </a:t>
                      </a:r>
                      <a:r>
                        <a:rPr lang="en-GB" sz="1100" b="1" kern="100" dirty="0">
                          <a:effectLst/>
                          <a:latin typeface="Palatino"/>
                        </a:rPr>
                        <a:t>501, 33.65%)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294005" algn="l"/>
                        </a:tabLst>
                      </a:pPr>
                      <a:r>
                        <a:rPr lang="en-GB" sz="1100" b="1" kern="100" dirty="0">
                          <a:effectLst/>
                          <a:latin typeface="Palatino"/>
                        </a:rPr>
                        <a:t>2</a:t>
                      </a:r>
                      <a:r>
                        <a:rPr lang="en-GB" sz="1100" b="1" kern="100" baseline="30000" dirty="0">
                          <a:effectLst/>
                          <a:latin typeface="Palatino"/>
                        </a:rPr>
                        <a:t>nd</a:t>
                      </a:r>
                      <a:r>
                        <a:rPr lang="en-GB" sz="1100" b="1" kern="100" dirty="0">
                          <a:effectLst/>
                          <a:latin typeface="Palatino"/>
                        </a:rPr>
                        <a:t> tertile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294005" algn="l"/>
                        </a:tabLst>
                      </a:pPr>
                      <a:r>
                        <a:rPr lang="en-GB" sz="1100" b="1" kern="100" dirty="0">
                          <a:effectLst/>
                          <a:latin typeface="Palatino"/>
                        </a:rPr>
                        <a:t>(N=</a:t>
                      </a:r>
                      <a:r>
                        <a:rPr lang="en-GB" sz="1100" b="1" kern="100" dirty="0">
                          <a:solidFill>
                            <a:srgbClr val="DEDEDE"/>
                          </a:solidFill>
                          <a:effectLst/>
                          <a:latin typeface="Palatino"/>
                        </a:rPr>
                        <a:t> </a:t>
                      </a:r>
                      <a:r>
                        <a:rPr lang="en-GB" sz="1100" b="1" kern="100" dirty="0">
                          <a:effectLst/>
                          <a:latin typeface="Palatino"/>
                        </a:rPr>
                        <a:t>517, 34.72%)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294005" algn="l"/>
                        </a:tabLst>
                      </a:pPr>
                      <a:r>
                        <a:rPr lang="en-GB" sz="1100" b="1" kern="100" dirty="0">
                          <a:effectLst/>
                          <a:latin typeface="Palatino"/>
                        </a:rPr>
                        <a:t>3</a:t>
                      </a:r>
                      <a:r>
                        <a:rPr lang="en-GB" sz="1100" b="1" kern="100" baseline="30000" dirty="0">
                          <a:effectLst/>
                          <a:latin typeface="Palatino"/>
                        </a:rPr>
                        <a:t>rd</a:t>
                      </a:r>
                      <a:r>
                        <a:rPr lang="en-GB" sz="1100" b="1" kern="100" dirty="0">
                          <a:effectLst/>
                          <a:latin typeface="Palatino"/>
                        </a:rPr>
                        <a:t> tertile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294005" algn="l"/>
                        </a:tabLst>
                      </a:pPr>
                      <a:r>
                        <a:rPr lang="en-GB" sz="1100" b="1" kern="100" dirty="0">
                          <a:effectLst/>
                          <a:latin typeface="Palatino"/>
                        </a:rPr>
                        <a:t>(N=</a:t>
                      </a:r>
                      <a:r>
                        <a:rPr lang="en-GB" sz="1100" b="1" kern="100" dirty="0">
                          <a:solidFill>
                            <a:srgbClr val="DEDEDE"/>
                          </a:solidFill>
                          <a:effectLst/>
                          <a:latin typeface="Palatino"/>
                        </a:rPr>
                        <a:t> </a:t>
                      </a:r>
                      <a:r>
                        <a:rPr lang="en-GB" sz="1100" b="1" kern="100" dirty="0">
                          <a:effectLst/>
                          <a:latin typeface="Palatino"/>
                        </a:rPr>
                        <a:t>471, 31.63%)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294005" algn="l"/>
                        </a:tabLst>
                      </a:pPr>
                      <a:r>
                        <a:rPr lang="en-GB" sz="1100" b="0" kern="100" dirty="0">
                          <a:effectLst/>
                          <a:latin typeface="Palatino"/>
                        </a:rPr>
                        <a:t>Univariate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294005" algn="l"/>
                        </a:tabLst>
                      </a:pPr>
                      <a:r>
                        <a:rPr lang="en-GB" sz="1100" b="0" i="1" kern="100" dirty="0">
                          <a:effectLst/>
                          <a:latin typeface="Palatino"/>
                        </a:rPr>
                        <a:t>p-value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294005" algn="l"/>
                        </a:tabLst>
                      </a:pPr>
                      <a:r>
                        <a:rPr lang="en-GB" sz="1100" b="0" kern="100" dirty="0">
                          <a:effectLst/>
                          <a:latin typeface="Palatino"/>
                        </a:rPr>
                        <a:t>Multivariate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294005" algn="l"/>
                        </a:tabLst>
                      </a:pPr>
                      <a:r>
                        <a:rPr lang="en-GB" sz="1100" b="0" i="1" kern="100" dirty="0">
                          <a:effectLst/>
                          <a:latin typeface="Palatino"/>
                        </a:rPr>
                        <a:t>p-value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37243643"/>
                  </a:ext>
                </a:extLst>
              </a:tr>
              <a:tr h="2086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294005" algn="l"/>
                        </a:tabLst>
                      </a:pPr>
                      <a:r>
                        <a:rPr lang="en-GB" sz="1100" b="0" kern="100" dirty="0">
                          <a:effectLst/>
                          <a:latin typeface="Palatino"/>
                        </a:rPr>
                        <a:t>Parameters, mean (SD)</a:t>
                      </a:r>
                    </a:p>
                  </a:txBody>
                  <a:tcPr marL="68580" marR="6858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294005" algn="l"/>
                        </a:tabLst>
                      </a:pPr>
                      <a:r>
                        <a:rPr lang="en-GB" sz="1100" b="0" kern="100" dirty="0">
                          <a:solidFill>
                            <a:srgbClr val="BFBFBF"/>
                          </a:solidFill>
                          <a:effectLst/>
                          <a:latin typeface="Palatino"/>
                        </a:rPr>
                        <a:t> </a:t>
                      </a:r>
                      <a:endParaRPr lang="en-GB" sz="1100" b="1" kern="100" dirty="0">
                        <a:effectLst/>
                        <a:latin typeface="Palatino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6950311"/>
                  </a:ext>
                </a:extLst>
              </a:tr>
              <a:tr h="2086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294005" algn="l"/>
                        </a:tabLst>
                      </a:pPr>
                      <a:r>
                        <a:rPr lang="en-GB" sz="1100" b="1" kern="100" dirty="0">
                          <a:effectLst/>
                          <a:latin typeface="Palatino"/>
                        </a:rPr>
                        <a:t>Body Mass Index</a:t>
                      </a:r>
                      <a:endParaRPr lang="en-GB" sz="1100" b="1" kern="100" dirty="0">
                        <a:effectLst/>
                        <a:latin typeface="Palatino"/>
                        <a:ea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294005" algn="l"/>
                        </a:tabLst>
                      </a:pPr>
                      <a:r>
                        <a:rPr lang="en-GB" sz="1100" b="1" kern="100" dirty="0">
                          <a:effectLst/>
                          <a:latin typeface="Palatino"/>
                        </a:rPr>
                        <a:t>26.27 (5.21)</a:t>
                      </a:r>
                      <a:endParaRPr lang="en-GB" sz="1100" b="1" kern="100" dirty="0">
                        <a:effectLst/>
                        <a:latin typeface="Palatino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294005" algn="l"/>
                        </a:tabLst>
                      </a:pPr>
                      <a:r>
                        <a:rPr lang="en-GB" sz="1100" b="1" kern="100" dirty="0">
                          <a:effectLst/>
                          <a:latin typeface="Palatino"/>
                        </a:rPr>
                        <a:t>25.87 (5.32)</a:t>
                      </a:r>
                      <a:endParaRPr lang="en-GB" sz="1100" b="1" kern="100" dirty="0">
                        <a:effectLst/>
                        <a:latin typeface="Palatino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294005" algn="l"/>
                        </a:tabLst>
                      </a:pPr>
                      <a:r>
                        <a:rPr lang="en-GB" sz="1100" b="1" kern="100" dirty="0">
                          <a:effectLst/>
                          <a:latin typeface="Palatino"/>
                        </a:rPr>
                        <a:t>26.81 (5.72)</a:t>
                      </a:r>
                      <a:endParaRPr lang="en-GB" sz="1100" b="1" kern="100" dirty="0">
                        <a:effectLst/>
                        <a:latin typeface="Palatino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294005" algn="l"/>
                        </a:tabLst>
                      </a:pPr>
                      <a:r>
                        <a:rPr lang="en-GB" sz="1100" b="1" kern="100" dirty="0">
                          <a:effectLst/>
                          <a:latin typeface="Palatino"/>
                        </a:rPr>
                        <a:t>0.018*</a:t>
                      </a:r>
                      <a:endParaRPr lang="en-GB" sz="1100" b="1" kern="100" dirty="0">
                        <a:effectLst/>
                        <a:latin typeface="Palatino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294005" algn="l"/>
                        </a:tabLst>
                      </a:pPr>
                      <a:r>
                        <a:rPr lang="en-GB" sz="1100" b="1" kern="100" dirty="0">
                          <a:effectLst/>
                          <a:latin typeface="Palatino"/>
                        </a:rPr>
                        <a:t>0.020*</a:t>
                      </a:r>
                      <a:endParaRPr lang="en-GB" sz="1100" b="1" kern="100" dirty="0">
                        <a:effectLst/>
                        <a:latin typeface="Palatino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65941172"/>
                  </a:ext>
                </a:extLst>
              </a:tr>
              <a:tr h="2086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294005" algn="l"/>
                        </a:tabLst>
                      </a:pPr>
                      <a:r>
                        <a:rPr lang="en-GB" sz="1100" b="1" kern="100" dirty="0">
                          <a:effectLst/>
                          <a:latin typeface="Palatino"/>
                        </a:rPr>
                        <a:t>Waist circumference</a:t>
                      </a:r>
                      <a:endParaRPr lang="en-GB" sz="1100" b="1" kern="100" dirty="0">
                        <a:effectLst/>
                        <a:latin typeface="Palatino"/>
                        <a:ea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294005" algn="l"/>
                        </a:tabLst>
                      </a:pPr>
                      <a:r>
                        <a:rPr lang="en-GB" sz="1100" b="1" kern="100" dirty="0">
                          <a:effectLst/>
                          <a:latin typeface="Palatino"/>
                        </a:rPr>
                        <a:t>95.20 (14.72)</a:t>
                      </a:r>
                      <a:endParaRPr lang="en-GB" sz="1100" b="1" kern="100" dirty="0">
                        <a:effectLst/>
                        <a:latin typeface="Palatino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294005" algn="l"/>
                        </a:tabLst>
                        <a:defRPr/>
                      </a:pPr>
                      <a:r>
                        <a:rPr lang="en-GB" sz="1100" b="1" kern="100" dirty="0">
                          <a:effectLst/>
                          <a:latin typeface="Palatino"/>
                        </a:rPr>
                        <a:t>94.26 (14.51)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294005" algn="l"/>
                        </a:tabLst>
                        <a:defRPr/>
                      </a:pPr>
                      <a:r>
                        <a:rPr lang="en-GB" sz="1100" b="1" kern="100" dirty="0">
                          <a:effectLst/>
                          <a:latin typeface="Palatino"/>
                        </a:rPr>
                        <a:t>96.45 (15.79)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294005" algn="l"/>
                        </a:tabLst>
                      </a:pPr>
                      <a:r>
                        <a:rPr lang="en-GB" sz="1100" b="0" kern="100" dirty="0">
                          <a:effectLst/>
                          <a:latin typeface="Palatino"/>
                        </a:rPr>
                        <a:t>0.168</a:t>
                      </a:r>
                      <a:endParaRPr lang="en-GB" sz="1100" b="1" kern="100" dirty="0">
                        <a:effectLst/>
                        <a:latin typeface="Palatino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294005" algn="l"/>
                        </a:tabLst>
                      </a:pPr>
                      <a:r>
                        <a:rPr lang="en-GB" sz="1100" b="1" kern="100" dirty="0">
                          <a:effectLst/>
                          <a:latin typeface="Palatino"/>
                        </a:rPr>
                        <a:t>0.009*</a:t>
                      </a:r>
                      <a:endParaRPr lang="en-GB" sz="1100" b="1" kern="100" dirty="0">
                        <a:effectLst/>
                        <a:latin typeface="Palatino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55164105"/>
                  </a:ext>
                </a:extLst>
              </a:tr>
              <a:tr h="2955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294005" algn="l"/>
                        </a:tabLst>
                      </a:pPr>
                      <a:r>
                        <a:rPr lang="en-GB" sz="1100" b="0" kern="100" dirty="0">
                          <a:effectLst/>
                          <a:latin typeface="Palatino"/>
                          <a:ea typeface="Aptos" panose="020B0004020202020204" pitchFamily="34" charset="0"/>
                        </a:rPr>
                        <a:t>Metabolic syndrome, n (%)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294005" algn="l"/>
                        </a:tabLst>
                      </a:pPr>
                      <a:r>
                        <a:rPr lang="en-GB" sz="1100" b="0" kern="100" dirty="0">
                          <a:effectLst/>
                          <a:latin typeface="Palatino"/>
                          <a:ea typeface="Aptos" panose="020B0004020202020204" pitchFamily="34" charset="0"/>
                        </a:rPr>
                        <a:t> </a:t>
                      </a:r>
                      <a:endParaRPr lang="en-GB" sz="1100" b="1" kern="100" dirty="0">
                        <a:effectLst/>
                        <a:latin typeface="Palatino"/>
                        <a:ea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294005" algn="l"/>
                        </a:tabLst>
                      </a:pPr>
                      <a:r>
                        <a:rPr lang="en-GB" sz="1100" b="0" kern="100" dirty="0">
                          <a:effectLst/>
                          <a:latin typeface="Palatino"/>
                          <a:ea typeface="Aptos" panose="020B0004020202020204" pitchFamily="34" charset="0"/>
                        </a:rPr>
                        <a:t> </a:t>
                      </a:r>
                      <a:endParaRPr lang="en-GB" sz="1100" b="1" kern="100" dirty="0">
                        <a:effectLst/>
                        <a:latin typeface="Palatino"/>
                        <a:ea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294005" algn="l"/>
                        </a:tabLst>
                      </a:pPr>
                      <a:r>
                        <a:rPr lang="en-GB" sz="1100" b="0" kern="100" dirty="0">
                          <a:effectLst/>
                          <a:latin typeface="Palatino"/>
                          <a:ea typeface="Aptos" panose="020B0004020202020204" pitchFamily="34" charset="0"/>
                        </a:rPr>
                        <a:t> </a:t>
                      </a:r>
                      <a:endParaRPr lang="en-GB" sz="1100" b="1" kern="100" dirty="0">
                        <a:effectLst/>
                        <a:latin typeface="Palatino"/>
                        <a:ea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294005" algn="l"/>
                        </a:tabLst>
                      </a:pPr>
                      <a:r>
                        <a:rPr lang="en-GB" sz="1100" b="1" kern="100" dirty="0">
                          <a:effectLst/>
                          <a:latin typeface="Palatino"/>
                          <a:ea typeface="Aptos" panose="020B0004020202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294005" algn="l"/>
                        </a:tabLst>
                      </a:pPr>
                      <a:endParaRPr lang="en-GB" sz="1100" b="1" kern="100" dirty="0">
                        <a:effectLst/>
                        <a:latin typeface="Palatino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42505662"/>
                  </a:ext>
                </a:extLst>
              </a:tr>
              <a:tr h="2086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294005" algn="l"/>
                        </a:tabLst>
                      </a:pPr>
                      <a:r>
                        <a:rPr lang="en-GB" sz="1100" b="0" kern="100" dirty="0">
                          <a:effectLst/>
                          <a:latin typeface="Palatino"/>
                          <a:ea typeface="Aptos" panose="020B0004020202020204" pitchFamily="34" charset="0"/>
                        </a:rPr>
                        <a:t>	No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294005" algn="l"/>
                        </a:tabLst>
                      </a:pPr>
                      <a:r>
                        <a:rPr lang="en-GB" sz="1100" b="0" kern="100" dirty="0">
                          <a:effectLst/>
                          <a:latin typeface="Palatino"/>
                          <a:ea typeface="Aptos" panose="020B0004020202020204" pitchFamily="34" charset="0"/>
                        </a:rPr>
                        <a:t>248 (32.33%)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294005" algn="l"/>
                        </a:tabLst>
                      </a:pPr>
                      <a:r>
                        <a:rPr lang="en-GB" sz="1100" b="0" kern="100" dirty="0">
                          <a:effectLst/>
                          <a:latin typeface="Palatino"/>
                          <a:ea typeface="Aptos" panose="020B0004020202020204" pitchFamily="34" charset="0"/>
                        </a:rPr>
                        <a:t>294 (38.33%)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294005" algn="l"/>
                        </a:tabLst>
                      </a:pPr>
                      <a:r>
                        <a:rPr lang="en-GB" sz="1100" b="0" kern="100" dirty="0">
                          <a:effectLst/>
                          <a:latin typeface="Palatino"/>
                          <a:ea typeface="Aptos" panose="020B0004020202020204" pitchFamily="34" charset="0"/>
                        </a:rPr>
                        <a:t>225 (29.34%)</a:t>
                      </a: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294005" algn="l"/>
                        </a:tabLst>
                      </a:pPr>
                      <a:r>
                        <a:rPr lang="en-GB" sz="1100" b="1" kern="100" dirty="0">
                          <a:effectLst/>
                          <a:latin typeface="Palatino"/>
                          <a:ea typeface="Aptos" panose="020B0004020202020204" pitchFamily="34" charset="0"/>
                        </a:rPr>
                        <a:t>0.043*</a:t>
                      </a: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294005" algn="l"/>
                        </a:tabLst>
                      </a:pPr>
                      <a:r>
                        <a:rPr lang="en-GB" sz="1100" b="0" kern="100" dirty="0">
                          <a:effectLst/>
                          <a:latin typeface="Palatino"/>
                          <a:ea typeface="Aptos" panose="020B0004020202020204" pitchFamily="34" charset="0"/>
                        </a:rPr>
                        <a:t>0.072</a:t>
                      </a:r>
                      <a:endParaRPr lang="en-GB" sz="1100" b="1" kern="100" dirty="0">
                        <a:effectLst/>
                        <a:latin typeface="Palatino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67222895"/>
                  </a:ext>
                </a:extLst>
              </a:tr>
              <a:tr h="2086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294005" algn="l"/>
                        </a:tabLst>
                      </a:pPr>
                      <a:r>
                        <a:rPr lang="en-GB" sz="1100" b="0" kern="100" dirty="0">
                          <a:effectLst/>
                          <a:latin typeface="Palatino"/>
                          <a:ea typeface="Aptos" panose="020B0004020202020204" pitchFamily="34" charset="0"/>
                        </a:rPr>
                        <a:t>	Yes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294005" algn="l"/>
                        </a:tabLst>
                      </a:pPr>
                      <a:r>
                        <a:rPr lang="en-GB" sz="1100" b="0" kern="100" dirty="0">
                          <a:effectLst/>
                          <a:latin typeface="Palatino"/>
                          <a:ea typeface="Aptos" panose="020B0004020202020204" pitchFamily="34" charset="0"/>
                        </a:rPr>
                        <a:t>102 (30.91%)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294005" algn="l"/>
                        </a:tabLst>
                      </a:pPr>
                      <a:r>
                        <a:rPr lang="en-GB" sz="1100" b="0" kern="100" dirty="0">
                          <a:effectLst/>
                          <a:latin typeface="Palatino"/>
                          <a:ea typeface="Aptos" panose="020B0004020202020204" pitchFamily="34" charset="0"/>
                        </a:rPr>
                        <a:t>107 (32.42%)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294005" algn="l"/>
                        </a:tabLst>
                      </a:pPr>
                      <a:r>
                        <a:rPr lang="en-GB" sz="1100" b="0" kern="100" dirty="0">
                          <a:effectLst/>
                          <a:latin typeface="Palatino"/>
                          <a:ea typeface="Aptos" panose="020B0004020202020204" pitchFamily="34" charset="0"/>
                        </a:rPr>
                        <a:t>121 (36.67%)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170990"/>
                  </a:ext>
                </a:extLst>
              </a:tr>
            </a:tbl>
          </a:graphicData>
        </a:graphic>
      </p:graphicFrame>
      <p:pic>
        <p:nvPicPr>
          <p:cNvPr id="11" name="Image 10" descr="Une image contenant Visage humain, Accessoire de mode, personne, Dreadlocks&#10;&#10;Le contenu généré par l’IA peut être incorrect.">
            <a:extLst>
              <a:ext uri="{FF2B5EF4-FFF2-40B4-BE49-F238E27FC236}">
                <a16:creationId xmlns:a16="http://schemas.microsoft.com/office/drawing/2014/main" id="{F5797DD5-E6F1-B687-4550-13B19B7726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053" y="4243481"/>
            <a:ext cx="1204609" cy="1204609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407F9DA2-DBB0-9691-D67F-8547EC6DB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248" y="6356350"/>
            <a:ext cx="992221" cy="54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8637B859-75AC-2E68-3E92-25309483A9D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 bwMode="auto">
          <a:xfrm>
            <a:off x="10426118" y="6549848"/>
            <a:ext cx="263613" cy="263613"/>
          </a:xfrm>
          <a:prstGeom prst="rect">
            <a:avLst/>
          </a:prstGeom>
        </p:spPr>
      </p:pic>
      <p:pic>
        <p:nvPicPr>
          <p:cNvPr id="13" name="Image 12" descr="Une image contenant obscurité, objet astronomique, lune, astronomie&#10;&#10;Description générée automatiquement">
            <a:extLst>
              <a:ext uri="{FF2B5EF4-FFF2-40B4-BE49-F238E27FC236}">
                <a16:creationId xmlns:a16="http://schemas.microsoft.com/office/drawing/2014/main" id="{2FFCA76C-D0BF-091B-1209-224484B69C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14112" y="6590693"/>
            <a:ext cx="573295" cy="232857"/>
          </a:xfrm>
          <a:prstGeom prst="rect">
            <a:avLst/>
          </a:prstGeom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684E791A-BCE0-5850-9BDF-6BCBE43CA36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5254" t="19031" r="10170" b="23639"/>
          <a:stretch/>
        </p:blipFill>
        <p:spPr bwMode="auto">
          <a:xfrm>
            <a:off x="10925498" y="6543371"/>
            <a:ext cx="793137" cy="215423"/>
          </a:xfrm>
          <a:prstGeom prst="rect">
            <a:avLst/>
          </a:prstGeom>
        </p:spPr>
      </p:pic>
      <p:pic>
        <p:nvPicPr>
          <p:cNvPr id="16" name="Image 15" descr="Une image contenant Visage humain, sourire, portrait, personne&#10;&#10;Le contenu généré par l’IA peut être incorrect.">
            <a:extLst>
              <a:ext uri="{FF2B5EF4-FFF2-40B4-BE49-F238E27FC236}">
                <a16:creationId xmlns:a16="http://schemas.microsoft.com/office/drawing/2014/main" id="{6FADFA96-7D44-9DE6-F426-1089620137D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500" y="582876"/>
            <a:ext cx="960695" cy="114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32438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23463" y="207245"/>
            <a:ext cx="123154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i="1" dirty="0">
                <a:solidFill>
                  <a:schemeClr val="bg1"/>
                </a:solidFill>
              </a:rPr>
              <a:t>Facteurs associés et conséquences des maladies somatiques</a:t>
            </a:r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 bwMode="auto">
          <a:xfrm>
            <a:off x="-123463" y="-216068"/>
            <a:ext cx="1177007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9207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2800" b="1" noProof="0" dirty="0">
                <a:cs typeface="Tahoma" panose="020B0604030504040204" pitchFamily="34" charset="0"/>
              </a:rPr>
              <a:t>Biological mechanisms/pathway</a:t>
            </a:r>
            <a:endParaRPr lang="en-US" sz="2800" noProof="0" dirty="0">
              <a:cs typeface="Tahoma" panose="020B0604030504040204" pitchFamily="34" charset="0"/>
            </a:endParaRPr>
          </a:p>
        </p:txBody>
      </p:sp>
      <p:cxnSp>
        <p:nvCxnSpPr>
          <p:cNvPr id="31" name="Connecteur droit 30"/>
          <p:cNvCxnSpPr>
            <a:cxnSpLocks noChangeShapeType="1"/>
          </p:cNvCxnSpPr>
          <p:nvPr/>
        </p:nvCxnSpPr>
        <p:spPr bwMode="auto">
          <a:xfrm>
            <a:off x="29571" y="497695"/>
            <a:ext cx="9134475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76200" sy="23000" kx="1199993" algn="br" rotWithShape="0">
              <a:srgbClr val="808080">
                <a:alpha val="20000"/>
              </a:srgbClr>
            </a:outerShdw>
          </a:effectLst>
        </p:spPr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5F2B5F3E-4818-0F45-B7FF-5C7B76A4CCA7}"/>
              </a:ext>
            </a:extLst>
          </p:cNvPr>
          <p:cNvCxnSpPr>
            <a:cxnSpLocks/>
          </p:cNvCxnSpPr>
          <p:nvPr/>
        </p:nvCxnSpPr>
        <p:spPr>
          <a:xfrm>
            <a:off x="5555870" y="524505"/>
            <a:ext cx="4670" cy="6333495"/>
          </a:xfrm>
          <a:prstGeom prst="line">
            <a:avLst/>
          </a:prstGeom>
          <a:ln w="63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5" name="Image 84">
            <a:extLst>
              <a:ext uri="{FF2B5EF4-FFF2-40B4-BE49-F238E27FC236}">
                <a16:creationId xmlns:a16="http://schemas.microsoft.com/office/drawing/2014/main" id="{9954B625-79B2-BAFE-E309-3826B1E6F0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27" r="9373" b="2"/>
          <a:stretch/>
        </p:blipFill>
        <p:spPr>
          <a:xfrm>
            <a:off x="5068683" y="549709"/>
            <a:ext cx="555213" cy="70675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06A018C-89D0-8494-8966-8875605E022F}"/>
              </a:ext>
            </a:extLst>
          </p:cNvPr>
          <p:cNvSpPr txBox="1"/>
          <p:nvPr/>
        </p:nvSpPr>
        <p:spPr>
          <a:xfrm>
            <a:off x="1690598" y="6550223"/>
            <a:ext cx="38711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+mn-lt"/>
              </a:rPr>
              <a:t>Foiselle et al., BBI health 2022;</a:t>
            </a:r>
            <a:r>
              <a:rPr lang="fr-FR" sz="1400" b="0" i="1" dirty="0">
                <a:effectLst/>
                <a:latin typeface="BlinkMacSystemFont"/>
              </a:rPr>
              <a:t> Mar 29;22:100436</a:t>
            </a:r>
            <a:endParaRPr lang="en-US" sz="1400" i="1" dirty="0">
              <a:latin typeface="+mn-lt"/>
            </a:endParaRPr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DDD90F32-FBEA-E7BD-ED21-C94517CB8EA9}"/>
              </a:ext>
            </a:extLst>
          </p:cNvPr>
          <p:cNvGraphicFramePr>
            <a:graphicFrameLocks/>
          </p:cNvGraphicFramePr>
          <p:nvPr/>
        </p:nvGraphicFramePr>
        <p:xfrm>
          <a:off x="0" y="128396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Image 9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E82831DD-BE74-1CEF-1616-D36F2B3AA7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89" y="4022895"/>
            <a:ext cx="4760350" cy="2283563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CF8D8F06-B3F6-AE13-2D21-B4A07C5BB270}"/>
              </a:ext>
            </a:extLst>
          </p:cNvPr>
          <p:cNvSpPr txBox="1"/>
          <p:nvPr/>
        </p:nvSpPr>
        <p:spPr>
          <a:xfrm>
            <a:off x="16902" y="640094"/>
            <a:ext cx="2561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+mn-lt"/>
              </a:rPr>
              <a:t>MetS &amp; inflammation</a:t>
            </a:r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3809E483-389D-95FD-A9AE-D5BF7A52E84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04272" y="1668782"/>
            <a:ext cx="0" cy="1830992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Image 15" descr="Une image contenant Visage humain, personne, sourire, lèvre&#10;&#10;Description générée automatiquement">
            <a:extLst>
              <a:ext uri="{FF2B5EF4-FFF2-40B4-BE49-F238E27FC236}">
                <a16:creationId xmlns:a16="http://schemas.microsoft.com/office/drawing/2014/main" id="{3494F3A0-CAFA-8D1A-2E0C-2430D24893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815" y="539440"/>
            <a:ext cx="928845" cy="90805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96FF64C9-BD0F-6C9D-44D8-D48C2E3023F3}"/>
              </a:ext>
            </a:extLst>
          </p:cNvPr>
          <p:cNvSpPr txBox="1"/>
          <p:nvPr/>
        </p:nvSpPr>
        <p:spPr>
          <a:xfrm>
            <a:off x="5787746" y="620805"/>
            <a:ext cx="2805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noProof="0">
                <a:latin typeface="+mn-lt"/>
              </a:rPr>
              <a:t>MetS &amp; premature aging</a:t>
            </a:r>
          </a:p>
        </p:txBody>
      </p:sp>
      <p:pic>
        <p:nvPicPr>
          <p:cNvPr id="14" name="Image 13" descr="Une image contenant Visage humain, sourire, portrait, personne&#10;&#10;Le contenu généré par l’IA peut être incorrect.">
            <a:extLst>
              <a:ext uri="{FF2B5EF4-FFF2-40B4-BE49-F238E27FC236}">
                <a16:creationId xmlns:a16="http://schemas.microsoft.com/office/drawing/2014/main" id="{028C7016-75EB-12A0-3CF8-49223A261F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5055" y="490258"/>
            <a:ext cx="658581" cy="785832"/>
          </a:xfrm>
          <a:prstGeom prst="rect">
            <a:avLst/>
          </a:prstGeom>
        </p:spPr>
      </p:pic>
      <p:pic>
        <p:nvPicPr>
          <p:cNvPr id="18" name="Image 17" descr="Une image contenant tex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704FBA93-8D0D-38E5-84F3-1185EA0BBE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017" y="3184876"/>
            <a:ext cx="3950246" cy="2247554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96E8F335-26A8-1768-397B-951E47F31F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017" y="2844052"/>
            <a:ext cx="3945577" cy="323436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CA4841D7-2AC4-3CB9-36D5-65735A28C894}"/>
              </a:ext>
            </a:extLst>
          </p:cNvPr>
          <p:cNvSpPr txBox="1"/>
          <p:nvPr/>
        </p:nvSpPr>
        <p:spPr>
          <a:xfrm>
            <a:off x="5570596" y="1193623"/>
            <a:ext cx="6423607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noProof="0" dirty="0"/>
              <a:t>Biological Age </a:t>
            </a:r>
            <a:r>
              <a:rPr lang="en-US" noProof="0" dirty="0"/>
              <a:t>= </a:t>
            </a:r>
            <a:r>
              <a:rPr lang="en-US" noProof="0" dirty="0" err="1"/>
              <a:t>Combinaison</a:t>
            </a:r>
            <a:r>
              <a:rPr lang="en-US" noProof="0" dirty="0"/>
              <a:t> biological factors and/or physical measures collected by routine (age, albumin, </a:t>
            </a:r>
            <a:r>
              <a:rPr lang="en-US" noProof="0" dirty="0" err="1"/>
              <a:t>creatinin</a:t>
            </a:r>
            <a:r>
              <a:rPr lang="en-US" noProof="0" dirty="0"/>
              <a:t>, CRP, alkaline phosphatase, HbA1c, SBP and total cholesterol)</a:t>
            </a:r>
          </a:p>
          <a:p>
            <a:endParaRPr lang="en-US" sz="1100" noProof="0" dirty="0"/>
          </a:p>
          <a:p>
            <a:r>
              <a:rPr lang="en-US" b="1" noProof="0" dirty="0">
                <a:solidFill>
                  <a:srgbClr val="FF0000"/>
                </a:solidFill>
              </a:rPr>
              <a:t>15%</a:t>
            </a:r>
            <a:r>
              <a:rPr lang="en-US" noProof="0" dirty="0"/>
              <a:t> of BD individuals : Biological Age &gt; 2 years / chronological age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004712C5-1168-0BA2-6252-BA6132135169}"/>
              </a:ext>
            </a:extLst>
          </p:cNvPr>
          <p:cNvSpPr txBox="1"/>
          <p:nvPr/>
        </p:nvSpPr>
        <p:spPr>
          <a:xfrm>
            <a:off x="5761572" y="5479913"/>
            <a:ext cx="615973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Positive values indicate that an individual is biologically older than their chronological age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8DD25CD2-3367-7899-812A-F3DE4AB63127}"/>
              </a:ext>
            </a:extLst>
          </p:cNvPr>
          <p:cNvSpPr txBox="1"/>
          <p:nvPr/>
        </p:nvSpPr>
        <p:spPr>
          <a:xfrm>
            <a:off x="5623896" y="6479816"/>
            <a:ext cx="3697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+mn-lt"/>
              </a:rPr>
              <a:t>Etain et al., Bipolar Disorders 2024;</a:t>
            </a:r>
            <a:r>
              <a:rPr lang="fr-FR" sz="1400" b="0" i="1" dirty="0">
                <a:effectLst/>
                <a:latin typeface="BlinkMacSystemFont"/>
              </a:rPr>
              <a:t> 26:595 - 605</a:t>
            </a:r>
            <a:endParaRPr lang="en-US" sz="1400" i="1" dirty="0">
              <a:latin typeface="+mn-lt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CBEA18F-9B39-3D2C-F08D-58E06B90FEE0}"/>
              </a:ext>
            </a:extLst>
          </p:cNvPr>
          <p:cNvSpPr txBox="1"/>
          <p:nvPr/>
        </p:nvSpPr>
        <p:spPr>
          <a:xfrm>
            <a:off x="5570597" y="6052529"/>
            <a:ext cx="4974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           </a:t>
            </a:r>
            <a:r>
              <a:rPr lang="fr-FR" dirty="0" err="1"/>
              <a:t>Individuals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MetS + </a:t>
            </a:r>
            <a:r>
              <a:rPr lang="fr-FR" dirty="0" err="1"/>
              <a:t>had</a:t>
            </a:r>
            <a:r>
              <a:rPr lang="fr-FR" dirty="0"/>
              <a:t> </a:t>
            </a:r>
            <a:r>
              <a:rPr lang="fr-FR" dirty="0" err="1"/>
              <a:t>premature</a:t>
            </a:r>
            <a:r>
              <a:rPr lang="fr-FR" dirty="0"/>
              <a:t> </a:t>
            </a:r>
            <a:r>
              <a:rPr lang="fr-FR" dirty="0" err="1"/>
              <a:t>aging</a:t>
            </a:r>
            <a:endParaRPr lang="fr-FR" dirty="0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3A6903A5-2B67-0FA4-5C3C-866C1D92F799}"/>
              </a:ext>
            </a:extLst>
          </p:cNvPr>
          <p:cNvCxnSpPr/>
          <p:nvPr/>
        </p:nvCxnSpPr>
        <p:spPr>
          <a:xfrm>
            <a:off x="5662845" y="6281514"/>
            <a:ext cx="466344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numéro de diapositive 4">
            <a:extLst>
              <a:ext uri="{FF2B5EF4-FFF2-40B4-BE49-F238E27FC236}">
                <a16:creationId xmlns:a16="http://schemas.microsoft.com/office/drawing/2014/main" id="{2B561E09-03F7-F9AC-33B6-136BDAA01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E4299C9C-51D1-4405-83A0-B628F0444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9005"/>
            <a:ext cx="992221" cy="54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phique 12">
            <a:extLst>
              <a:ext uri="{FF2B5EF4-FFF2-40B4-BE49-F238E27FC236}">
                <a16:creationId xmlns:a16="http://schemas.microsoft.com/office/drawing/2014/main" id="{F2EF0BD2-B89E-7BCA-4A9D-148C1EBD694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 bwMode="auto">
          <a:xfrm>
            <a:off x="10426118" y="6549848"/>
            <a:ext cx="263613" cy="263613"/>
          </a:xfrm>
          <a:prstGeom prst="rect">
            <a:avLst/>
          </a:prstGeom>
        </p:spPr>
      </p:pic>
      <p:pic>
        <p:nvPicPr>
          <p:cNvPr id="15" name="Image 14" descr="Une image contenant obscurité, objet astronomique, lune, astronomie&#10;&#10;Description générée automatiquement">
            <a:extLst>
              <a:ext uri="{FF2B5EF4-FFF2-40B4-BE49-F238E27FC236}">
                <a16:creationId xmlns:a16="http://schemas.microsoft.com/office/drawing/2014/main" id="{DF28D586-1873-A5D6-15B1-653F6B57894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14112" y="6590693"/>
            <a:ext cx="573295" cy="232857"/>
          </a:xfrm>
          <a:prstGeom prst="rect">
            <a:avLst/>
          </a:prstGeom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id="{AB664186-B1AC-A58F-BCF5-D583A74D9681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5254" t="19031" r="10170" b="23639"/>
          <a:stretch/>
        </p:blipFill>
        <p:spPr bwMode="auto">
          <a:xfrm>
            <a:off x="10925498" y="6543371"/>
            <a:ext cx="793137" cy="21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251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98909E-2073-2E41-6EB8-3E66A800D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C4922A4-5541-FE8B-2689-5D0F012E9C57}"/>
              </a:ext>
            </a:extLst>
          </p:cNvPr>
          <p:cNvSpPr/>
          <p:nvPr/>
        </p:nvSpPr>
        <p:spPr>
          <a:xfrm>
            <a:off x="-123463" y="207245"/>
            <a:ext cx="123154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i="1" dirty="0">
                <a:solidFill>
                  <a:schemeClr val="bg1"/>
                </a:solidFill>
              </a:rPr>
              <a:t>Facteurs associés et conséquences des maladies somatiques</a:t>
            </a:r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BAD4E162-774A-6739-7061-1AFF6B1F82F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571" y="497695"/>
            <a:ext cx="9134475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76200" sy="23000" kx="1199993" algn="br" rotWithShape="0">
              <a:srgbClr val="808080">
                <a:alpha val="20000"/>
              </a:srgbClr>
            </a:outerShdw>
          </a:effectLst>
        </p:spPr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14405353-3A11-0347-F042-BFE6E0F1AECD}"/>
              </a:ext>
            </a:extLst>
          </p:cNvPr>
          <p:cNvSpPr txBox="1"/>
          <p:nvPr/>
        </p:nvSpPr>
        <p:spPr>
          <a:xfrm>
            <a:off x="2146519" y="6590693"/>
            <a:ext cx="44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>
                <a:latin typeface="+mn-lt"/>
              </a:rPr>
              <a:t>Zachos et al. </a:t>
            </a:r>
            <a:r>
              <a:rPr lang="fr-FR" sz="1400" b="1" i="1" dirty="0" err="1">
                <a:latin typeface="+mn-lt"/>
              </a:rPr>
              <a:t>Psychiatric</a:t>
            </a:r>
            <a:r>
              <a:rPr lang="fr-FR" sz="1400" b="1" i="1" dirty="0">
                <a:latin typeface="+mn-lt"/>
              </a:rPr>
              <a:t> Research</a:t>
            </a:r>
            <a:r>
              <a:rPr lang="fr-FR" sz="1400" b="1" i="1" dirty="0"/>
              <a:t>;2024, 339:116063 </a:t>
            </a:r>
            <a:endParaRPr lang="en-US" sz="1400" b="1" i="1" dirty="0">
              <a:latin typeface="+mn-lt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6DC1562-CBD8-3B59-A9CF-D8D944268CA9}"/>
              </a:ext>
            </a:extLst>
          </p:cNvPr>
          <p:cNvSpPr txBox="1"/>
          <p:nvPr/>
        </p:nvSpPr>
        <p:spPr>
          <a:xfrm>
            <a:off x="16902" y="548848"/>
            <a:ext cx="6271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noProof="0" dirty="0">
                <a:latin typeface="+mn-lt"/>
              </a:rPr>
              <a:t>MetS &amp; mitochondrial biomarkers in BD individuals (837 BD patients FACE-BD) 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666A1117-AB60-CB4C-7C8C-0A75118A0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119" y="931699"/>
            <a:ext cx="2377258" cy="172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D41C1355-921D-E9DB-4DE5-56BAD01B2145}"/>
              </a:ext>
            </a:extLst>
          </p:cNvPr>
          <p:cNvSpPr txBox="1"/>
          <p:nvPr/>
        </p:nvSpPr>
        <p:spPr>
          <a:xfrm>
            <a:off x="156510" y="2689195"/>
            <a:ext cx="11653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 dirty="0"/>
              <a:t>           </a:t>
            </a:r>
            <a:r>
              <a:rPr lang="en-US" b="1" noProof="0" dirty="0"/>
              <a:t>Higher</a:t>
            </a:r>
            <a:r>
              <a:rPr lang="en-US" noProof="0" dirty="0"/>
              <a:t> </a:t>
            </a:r>
            <a:r>
              <a:rPr lang="en-US" b="1" noProof="0" dirty="0"/>
              <a:t>Lactate</a:t>
            </a:r>
            <a:r>
              <a:rPr lang="en-US" noProof="0" dirty="0"/>
              <a:t> </a:t>
            </a:r>
            <a:r>
              <a:rPr lang="en-US" b="1" noProof="0" dirty="0"/>
              <a:t>is associated with MetS 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7E89F9C6-43B1-1149-CF61-4377401931BC}"/>
              </a:ext>
            </a:extLst>
          </p:cNvPr>
          <p:cNvCxnSpPr/>
          <p:nvPr/>
        </p:nvCxnSpPr>
        <p:spPr>
          <a:xfrm>
            <a:off x="208048" y="2868376"/>
            <a:ext cx="466344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1">
            <a:extLst>
              <a:ext uri="{FF2B5EF4-FFF2-40B4-BE49-F238E27FC236}">
                <a16:creationId xmlns:a16="http://schemas.microsoft.com/office/drawing/2014/main" id="{8C34472C-2738-2662-8476-B35C0AB739BE}"/>
              </a:ext>
            </a:extLst>
          </p:cNvPr>
          <p:cNvGrpSpPr/>
          <p:nvPr/>
        </p:nvGrpSpPr>
        <p:grpSpPr>
          <a:xfrm>
            <a:off x="178208" y="3115340"/>
            <a:ext cx="3854180" cy="2575280"/>
            <a:chOff x="0" y="1985824"/>
            <a:chExt cx="5476684" cy="3732273"/>
          </a:xfrm>
        </p:grpSpPr>
        <p:pic>
          <p:nvPicPr>
            <p:cNvPr id="28" name="Content Placeholder 7">
              <a:extLst>
                <a:ext uri="{FF2B5EF4-FFF2-40B4-BE49-F238E27FC236}">
                  <a16:creationId xmlns:a16="http://schemas.microsoft.com/office/drawing/2014/main" id="{A6F3C468-D9DC-1C02-9A13-ECB1EFE8F4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48048"/>
            <a:stretch/>
          </p:blipFill>
          <p:spPr>
            <a:xfrm>
              <a:off x="0" y="1985824"/>
              <a:ext cx="5476684" cy="3306097"/>
            </a:xfrm>
            <a:prstGeom prst="rect">
              <a:avLst/>
            </a:prstGeom>
          </p:spPr>
        </p:pic>
        <p:sp>
          <p:nvSpPr>
            <p:cNvPr id="33" name="TextBox 14">
              <a:extLst>
                <a:ext uri="{FF2B5EF4-FFF2-40B4-BE49-F238E27FC236}">
                  <a16:creationId xmlns:a16="http://schemas.microsoft.com/office/drawing/2014/main" id="{135C5FE4-939E-47A0-7B95-6E6EACE9E7FC}"/>
                </a:ext>
              </a:extLst>
            </p:cNvPr>
            <p:cNvSpPr txBox="1"/>
            <p:nvPr/>
          </p:nvSpPr>
          <p:spPr>
            <a:xfrm>
              <a:off x="1321262" y="5293958"/>
              <a:ext cx="914652" cy="4241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High lactate </a:t>
              </a:r>
              <a:endParaRPr lang="fr-FR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en-US" sz="6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and METS</a:t>
              </a:r>
              <a:endParaRPr lang="fr-FR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Box 15">
              <a:extLst>
                <a:ext uri="{FF2B5EF4-FFF2-40B4-BE49-F238E27FC236}">
                  <a16:creationId xmlns:a16="http://schemas.microsoft.com/office/drawing/2014/main" id="{5D798C99-B849-3114-7303-6498E77E46CB}"/>
                </a:ext>
              </a:extLst>
            </p:cNvPr>
            <p:cNvSpPr txBox="1"/>
            <p:nvPr/>
          </p:nvSpPr>
          <p:spPr>
            <a:xfrm>
              <a:off x="2169242" y="5293960"/>
              <a:ext cx="1052490" cy="4241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High lactate </a:t>
              </a:r>
              <a:endParaRPr lang="fr-FR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en-US" sz="6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and NO METS</a:t>
              </a:r>
              <a:endParaRPr lang="fr-FR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16">
              <a:extLst>
                <a:ext uri="{FF2B5EF4-FFF2-40B4-BE49-F238E27FC236}">
                  <a16:creationId xmlns:a16="http://schemas.microsoft.com/office/drawing/2014/main" id="{488CF1B9-A2BE-8E2E-C7D2-C58D255361E1}"/>
                </a:ext>
              </a:extLst>
            </p:cNvPr>
            <p:cNvSpPr txBox="1"/>
            <p:nvPr/>
          </p:nvSpPr>
          <p:spPr>
            <a:xfrm>
              <a:off x="3104092" y="5291863"/>
              <a:ext cx="888069" cy="4241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Low lactate </a:t>
              </a:r>
              <a:endParaRPr lang="fr-FR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en-US" sz="6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and METS</a:t>
              </a:r>
              <a:endParaRPr lang="fr-FR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17">
              <a:extLst>
                <a:ext uri="{FF2B5EF4-FFF2-40B4-BE49-F238E27FC236}">
                  <a16:creationId xmlns:a16="http://schemas.microsoft.com/office/drawing/2014/main" id="{EF2F1385-AF51-BAD3-D0B1-57597433BFE0}"/>
                </a:ext>
              </a:extLst>
            </p:cNvPr>
            <p:cNvSpPr txBox="1"/>
            <p:nvPr/>
          </p:nvSpPr>
          <p:spPr>
            <a:xfrm>
              <a:off x="3895163" y="5274714"/>
              <a:ext cx="1052490" cy="4241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Low lactate </a:t>
              </a:r>
              <a:endParaRPr lang="fr-FR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en-US" sz="6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and NO METS</a:t>
              </a:r>
              <a:endParaRPr lang="fr-FR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8" name="ZoneTexte 37">
            <a:extLst>
              <a:ext uri="{FF2B5EF4-FFF2-40B4-BE49-F238E27FC236}">
                <a16:creationId xmlns:a16="http://schemas.microsoft.com/office/drawing/2014/main" id="{6AEE73A1-C6C7-EA08-5E31-07BE781A17BB}"/>
              </a:ext>
            </a:extLst>
          </p:cNvPr>
          <p:cNvSpPr txBox="1"/>
          <p:nvPr/>
        </p:nvSpPr>
        <p:spPr>
          <a:xfrm>
            <a:off x="682981" y="5698141"/>
            <a:ext cx="57641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fr-FR" sz="1800" b="1" noProof="0" dirty="0" err="1">
                <a:ea typeface="Aptos" panose="020B0004020202020204" pitchFamily="34" charset="0"/>
                <a:cs typeface="Arial" panose="020B0604020202020204" pitchFamily="34" charset="0"/>
              </a:rPr>
              <a:t>Different</a:t>
            </a:r>
            <a:r>
              <a:rPr lang="fr-FR" sz="1800" b="1" noProof="0" dirty="0">
                <a:ea typeface="Aptos" panose="020B0004020202020204" pitchFamily="34" charset="0"/>
                <a:cs typeface="Arial" panose="020B0604020202020204" pitchFamily="34" charset="0"/>
              </a:rPr>
              <a:t> profil of </a:t>
            </a:r>
            <a:r>
              <a:rPr lang="fr-FR" sz="1800" b="1" noProof="0" dirty="0" err="1">
                <a:ea typeface="Aptos" panose="020B0004020202020204" pitchFamily="34" charset="0"/>
                <a:cs typeface="Arial" panose="020B0604020202020204" pitchFamily="34" charset="0"/>
              </a:rPr>
              <a:t>metabolite</a:t>
            </a:r>
            <a:r>
              <a:rPr lang="fr-FR" sz="1800" b="1" noProof="0" dirty="0">
                <a:ea typeface="Aptos" panose="020B0004020202020204" pitchFamily="34" charset="0"/>
                <a:cs typeface="Arial" panose="020B0604020202020204" pitchFamily="34" charset="0"/>
              </a:rPr>
              <a:t> are </a:t>
            </a:r>
            <a:r>
              <a:rPr lang="fr-FR" sz="1800" b="1" noProof="0" dirty="0" err="1">
                <a:ea typeface="Aptos" panose="020B0004020202020204" pitchFamily="34" charset="0"/>
                <a:cs typeface="Arial" panose="020B0604020202020204" pitchFamily="34" charset="0"/>
              </a:rPr>
              <a:t>identified</a:t>
            </a:r>
            <a:r>
              <a:rPr lang="fr-FR" b="1" dirty="0"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  <a:endParaRPr lang="en-GB" b="1" dirty="0"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GB" dirty="0">
                <a:ea typeface="Aptos" panose="020B0004020202020204" pitchFamily="34" charset="0"/>
                <a:cs typeface="Arial" panose="020B0604020202020204" pitchFamily="34" charset="0"/>
              </a:rPr>
              <a:t>MetS </a:t>
            </a:r>
            <a:r>
              <a:rPr lang="en-GB" dirty="0">
                <a:solidFill>
                  <a:srgbClr val="FF0000"/>
                </a:solidFill>
                <a:ea typeface="Aptos" panose="020B0004020202020204" pitchFamily="34" charset="0"/>
                <a:cs typeface="Arial" panose="020B0604020202020204" pitchFamily="34" charset="0"/>
              </a:rPr>
              <a:t>+</a:t>
            </a:r>
            <a:r>
              <a:rPr lang="en-GB" dirty="0">
                <a:ea typeface="Aptos" panose="020B0004020202020204" pitchFamily="34" charset="0"/>
                <a:cs typeface="Arial" panose="020B0604020202020204" pitchFamily="34" charset="0"/>
              </a:rPr>
              <a:t> Lactate </a:t>
            </a:r>
            <a:r>
              <a:rPr lang="en-GB" dirty="0">
                <a:solidFill>
                  <a:srgbClr val="FF0000"/>
                </a:solidFill>
                <a:ea typeface="Aptos" panose="020B0004020202020204" pitchFamily="34" charset="0"/>
                <a:cs typeface="Arial" panose="020B0604020202020204" pitchFamily="34" charset="0"/>
              </a:rPr>
              <a:t>+</a:t>
            </a:r>
            <a:r>
              <a:rPr lang="en-GB" dirty="0">
                <a:ea typeface="Aptos" panose="020B0004020202020204" pitchFamily="34" charset="0"/>
                <a:cs typeface="Arial" panose="020B0604020202020204" pitchFamily="34" charset="0"/>
              </a:rPr>
              <a:t> : citric acid &amp; alpha-ketoglutaric acid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GB" dirty="0">
                <a:ea typeface="Aptos" panose="020B0004020202020204" pitchFamily="34" charset="0"/>
                <a:cs typeface="Arial" panose="020B0604020202020204" pitchFamily="34" charset="0"/>
              </a:rPr>
              <a:t>MetS </a:t>
            </a:r>
            <a:r>
              <a:rPr lang="en-GB" dirty="0">
                <a:solidFill>
                  <a:srgbClr val="FF0000"/>
                </a:solidFill>
                <a:ea typeface="Aptos" panose="020B0004020202020204" pitchFamily="34" charset="0"/>
                <a:cs typeface="Arial" panose="020B0604020202020204" pitchFamily="34" charset="0"/>
              </a:rPr>
              <a:t>+</a:t>
            </a:r>
            <a:r>
              <a:rPr lang="en-GB" dirty="0">
                <a:ea typeface="Aptos" panose="020B0004020202020204" pitchFamily="34" charset="0"/>
                <a:cs typeface="Arial" panose="020B0604020202020204" pitchFamily="34" charset="0"/>
              </a:rPr>
              <a:t> Lactate </a:t>
            </a:r>
            <a:r>
              <a:rPr lang="en-GB" dirty="0">
                <a:solidFill>
                  <a:srgbClr val="FF0000"/>
                </a:solidFill>
                <a:ea typeface="Aptos" panose="020B0004020202020204" pitchFamily="34" charset="0"/>
                <a:cs typeface="Arial" panose="020B0604020202020204" pitchFamily="34" charset="0"/>
              </a:rPr>
              <a:t>- </a:t>
            </a:r>
            <a:r>
              <a:rPr lang="en-GB" dirty="0">
                <a:ea typeface="Aptos" panose="020B0004020202020204" pitchFamily="34" charset="0"/>
                <a:cs typeface="Arial" panose="020B0604020202020204" pitchFamily="34" charset="0"/>
              </a:rPr>
              <a:t>: kynurenine &amp; tryptophan</a:t>
            </a:r>
          </a:p>
        </p:txBody>
      </p:sp>
      <p:cxnSp>
        <p:nvCxnSpPr>
          <p:cNvPr id="2" name="Connecteur droit avec flèche 1">
            <a:extLst>
              <a:ext uri="{FF2B5EF4-FFF2-40B4-BE49-F238E27FC236}">
                <a16:creationId xmlns:a16="http://schemas.microsoft.com/office/drawing/2014/main" id="{78E55F47-155F-4989-31AB-61138D43C4E4}"/>
              </a:ext>
            </a:extLst>
          </p:cNvPr>
          <p:cNvCxnSpPr/>
          <p:nvPr/>
        </p:nvCxnSpPr>
        <p:spPr>
          <a:xfrm>
            <a:off x="216638" y="5884774"/>
            <a:ext cx="466344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 descr="Une image contenant Visage humain, sourire, personne, sourcil&#10;&#10;Description générée automatiquement">
            <a:extLst>
              <a:ext uri="{FF2B5EF4-FFF2-40B4-BE49-F238E27FC236}">
                <a16:creationId xmlns:a16="http://schemas.microsoft.com/office/drawing/2014/main" id="{7B69303D-BB65-5DFA-8D7D-82C90E6D17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086" y="0"/>
            <a:ext cx="709914" cy="981565"/>
          </a:xfrm>
          <a:prstGeom prst="rect">
            <a:avLst/>
          </a:prstGeom>
        </p:spPr>
      </p:pic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DB1564B8-0E1C-102A-4E4E-73CB1F42F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9D225054-CCC8-B9B6-10D5-B026E8494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3463" y="-216068"/>
            <a:ext cx="1177007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9207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2800" b="1" noProof="0" dirty="0">
                <a:cs typeface="Tahoma" panose="020B0604030504040204" pitchFamily="34" charset="0"/>
              </a:rPr>
              <a:t>Biological mechanisms/pathway</a:t>
            </a:r>
            <a:endParaRPr lang="en-US" sz="2800" noProof="0" dirty="0">
              <a:cs typeface="Tahoma" panose="020B060403050404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5181D0F-9A36-7DDF-D29A-C2A58ABDB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9005"/>
            <a:ext cx="992221" cy="54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phique 12">
            <a:extLst>
              <a:ext uri="{FF2B5EF4-FFF2-40B4-BE49-F238E27FC236}">
                <a16:creationId xmlns:a16="http://schemas.microsoft.com/office/drawing/2014/main" id="{D4D0F9C7-B1B3-8297-147F-8976500DEC2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 bwMode="auto">
          <a:xfrm>
            <a:off x="10426118" y="6549848"/>
            <a:ext cx="263613" cy="263613"/>
          </a:xfrm>
          <a:prstGeom prst="rect">
            <a:avLst/>
          </a:prstGeom>
        </p:spPr>
      </p:pic>
      <p:pic>
        <p:nvPicPr>
          <p:cNvPr id="14" name="Image 13" descr="Une image contenant obscurité, objet astronomique, lune, astronomie&#10;&#10;Description générée automatiquement">
            <a:extLst>
              <a:ext uri="{FF2B5EF4-FFF2-40B4-BE49-F238E27FC236}">
                <a16:creationId xmlns:a16="http://schemas.microsoft.com/office/drawing/2014/main" id="{BFF31DE6-DAC8-603B-1D12-A24B315F3A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14112" y="6590693"/>
            <a:ext cx="573295" cy="232857"/>
          </a:xfrm>
          <a:prstGeom prst="rect">
            <a:avLst/>
          </a:prstGeom>
        </p:spPr>
      </p:pic>
      <p:pic>
        <p:nvPicPr>
          <p:cNvPr id="15" name="Picture 9">
            <a:extLst>
              <a:ext uri="{FF2B5EF4-FFF2-40B4-BE49-F238E27FC236}">
                <a16:creationId xmlns:a16="http://schemas.microsoft.com/office/drawing/2014/main" id="{83C15FE6-5C79-1A77-203E-1916A44C457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5254" t="19031" r="10170" b="23639"/>
          <a:stretch/>
        </p:blipFill>
        <p:spPr bwMode="auto">
          <a:xfrm>
            <a:off x="10925498" y="6543371"/>
            <a:ext cx="793137" cy="215423"/>
          </a:xfrm>
          <a:prstGeom prst="rect">
            <a:avLst/>
          </a:prstGeom>
        </p:spPr>
      </p:pic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09AFACE9-5220-B28D-BF70-FF6D18FD3084}"/>
              </a:ext>
            </a:extLst>
          </p:cNvPr>
          <p:cNvCxnSpPr>
            <a:cxnSpLocks/>
          </p:cNvCxnSpPr>
          <p:nvPr/>
        </p:nvCxnSpPr>
        <p:spPr>
          <a:xfrm>
            <a:off x="6218603" y="1141091"/>
            <a:ext cx="12999" cy="5672370"/>
          </a:xfrm>
          <a:prstGeom prst="line">
            <a:avLst/>
          </a:prstGeom>
          <a:ln w="63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Image 18" descr="Une image contenant Visage humain, sourire, personne, lèvre&#10;&#10;Description générée automatiquement">
            <a:extLst>
              <a:ext uri="{FF2B5EF4-FFF2-40B4-BE49-F238E27FC236}">
                <a16:creationId xmlns:a16="http://schemas.microsoft.com/office/drawing/2014/main" id="{49C122BE-FBFD-B492-FEC9-B84B496618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9187" y="6253"/>
            <a:ext cx="793049" cy="989944"/>
          </a:xfrm>
          <a:prstGeom prst="rect">
            <a:avLst/>
          </a:prstGeom>
        </p:spPr>
      </p:pic>
      <p:pic>
        <p:nvPicPr>
          <p:cNvPr id="20" name="Image 19" descr="Une image contenant habits, personne, jeans, chaussures&#10;&#10;Le contenu généré par l’IA peut être incorrect.">
            <a:extLst>
              <a:ext uri="{FF2B5EF4-FFF2-40B4-BE49-F238E27FC236}">
                <a16:creationId xmlns:a16="http://schemas.microsoft.com/office/drawing/2014/main" id="{768DF136-58BE-AE4A-348A-32A5F8F7694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75" t="7512" r="31824" b="58903"/>
          <a:stretch/>
        </p:blipFill>
        <p:spPr>
          <a:xfrm>
            <a:off x="9551738" y="49581"/>
            <a:ext cx="1099271" cy="918383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3B09D04F-BC23-4F66-11A4-03A8BECBD0D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255" y="3883624"/>
            <a:ext cx="4954361" cy="2779367"/>
          </a:xfrm>
          <a:prstGeom prst="rect">
            <a:avLst/>
          </a:prstGeom>
        </p:spPr>
      </p:pic>
      <p:pic>
        <p:nvPicPr>
          <p:cNvPr id="22" name="Image 21" descr="Une image contenant texte, capture d’écran, diagramme, carré&#10;&#10;Le contenu généré par l’IA peut être incorrect.">
            <a:extLst>
              <a:ext uri="{FF2B5EF4-FFF2-40B4-BE49-F238E27FC236}">
                <a16:creationId xmlns:a16="http://schemas.microsoft.com/office/drawing/2014/main" id="{6209E632-BCA2-5F82-71E7-E36A8C6E5E0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0"/>
          <a:stretch/>
        </p:blipFill>
        <p:spPr>
          <a:xfrm>
            <a:off x="6622255" y="1046410"/>
            <a:ext cx="5545098" cy="2755658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4502380E-24FA-EEC1-B727-DF89F26FF5A5}"/>
              </a:ext>
            </a:extLst>
          </p:cNvPr>
          <p:cNvSpPr txBox="1"/>
          <p:nvPr/>
        </p:nvSpPr>
        <p:spPr>
          <a:xfrm>
            <a:off x="6218482" y="6555968"/>
            <a:ext cx="44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>
                <a:latin typeface="+mn-lt"/>
              </a:rPr>
              <a:t>Bernard et al., in </a:t>
            </a:r>
            <a:r>
              <a:rPr lang="fr-FR" sz="1400" b="1" i="1" dirty="0" err="1">
                <a:latin typeface="+mn-lt"/>
              </a:rPr>
              <a:t>preparation</a:t>
            </a:r>
            <a:endParaRPr lang="en-US" sz="1400" b="1" i="1" dirty="0">
              <a:latin typeface="+mn-lt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2D1CCB7D-9F45-C7EC-9C3A-407A188373DD}"/>
              </a:ext>
            </a:extLst>
          </p:cNvPr>
          <p:cNvSpPr txBox="1"/>
          <p:nvPr/>
        </p:nvSpPr>
        <p:spPr>
          <a:xfrm>
            <a:off x="6231602" y="528732"/>
            <a:ext cx="6271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</a:t>
            </a:r>
            <a:r>
              <a:rPr lang="en-US" b="1" noProof="0" dirty="0" err="1">
                <a:latin typeface="+mn-lt"/>
              </a:rPr>
              <a:t>itochondrial</a:t>
            </a:r>
            <a:r>
              <a:rPr lang="en-US" b="1" noProof="0" dirty="0">
                <a:latin typeface="+mn-lt"/>
              </a:rPr>
              <a:t> </a:t>
            </a:r>
            <a:r>
              <a:rPr lang="en-US" b="1" dirty="0"/>
              <a:t>dysfunction &amp; </a:t>
            </a:r>
          </a:p>
          <a:p>
            <a:r>
              <a:rPr lang="en-US" b="1" noProof="0" dirty="0">
                <a:latin typeface="+mn-lt"/>
              </a:rPr>
              <a:t>Inflammation (IGIVE cohort)</a:t>
            </a:r>
          </a:p>
        </p:txBody>
      </p:sp>
    </p:spTree>
    <p:extLst>
      <p:ext uri="{BB962C8B-B14F-4D97-AF65-F5344CB8AC3E}">
        <p14:creationId xmlns:p14="http://schemas.microsoft.com/office/powerpoint/2010/main" val="1636902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934C6EA-EC04-7CB1-E73F-01CD73F49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7624465-9A0A-2BF3-E969-A496A57BED94}"/>
              </a:ext>
            </a:extLst>
          </p:cNvPr>
          <p:cNvSpPr/>
          <p:nvPr/>
        </p:nvSpPr>
        <p:spPr>
          <a:xfrm>
            <a:off x="-123463" y="207245"/>
            <a:ext cx="123154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i="1" dirty="0">
                <a:solidFill>
                  <a:schemeClr val="bg1"/>
                </a:solidFill>
              </a:rPr>
              <a:t>Facteurs associés et conséquences des maladies somatiques</a:t>
            </a:r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26051D03-0AFB-B500-1C44-758E6F3A9C4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571" y="497695"/>
            <a:ext cx="9134475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76200" sy="23000" kx="1199993" algn="br" rotWithShape="0">
              <a:srgbClr val="808080">
                <a:alpha val="20000"/>
              </a:srgbClr>
            </a:outerShdw>
          </a:effectLst>
        </p:spPr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0921CB75-3925-2F4D-1266-07ABC7465278}"/>
              </a:ext>
            </a:extLst>
          </p:cNvPr>
          <p:cNvSpPr txBox="1"/>
          <p:nvPr/>
        </p:nvSpPr>
        <p:spPr>
          <a:xfrm>
            <a:off x="4250625" y="6500781"/>
            <a:ext cx="1899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/>
              <a:t>Saitoh</a:t>
            </a:r>
            <a:r>
              <a:rPr lang="fr-FR" sz="1400" b="1" i="1" dirty="0">
                <a:latin typeface="+mn-lt"/>
              </a:rPr>
              <a:t> et al. </a:t>
            </a:r>
            <a:r>
              <a:rPr lang="fr-FR" sz="1400" b="1" i="1" dirty="0" err="1">
                <a:latin typeface="+mn-lt"/>
              </a:rPr>
              <a:t>submitted</a:t>
            </a:r>
            <a:endParaRPr lang="en-US" sz="1400" b="1" i="1" dirty="0">
              <a:latin typeface="+mn-lt"/>
            </a:endParaRPr>
          </a:p>
        </p:txBody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B4E62E6D-742C-CC5E-0401-1C2FEC75D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887514F4-96FE-32EF-B48B-D36E58FA8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3463" y="-216068"/>
            <a:ext cx="1177007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9207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sz="2800" b="1" noProof="0" dirty="0">
                <a:cs typeface="Tahoma" panose="020B0604030504040204" pitchFamily="34" charset="0"/>
              </a:rPr>
              <a:t>Biological mechanisms/pathway : MetS</a:t>
            </a:r>
            <a:r>
              <a:rPr lang="en-US" sz="2800" b="1" dirty="0">
                <a:cs typeface="Tahoma" panose="020B0604030504040204" pitchFamily="34" charset="0"/>
              </a:rPr>
              <a:t> &amp; HPA dysregulation </a:t>
            </a:r>
            <a:endParaRPr lang="en-US" sz="2800" noProof="0" dirty="0">
              <a:cs typeface="Tahoma" panose="020B060403050404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A2B80D1-5188-0A19-1AA4-9F38F8B93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9005"/>
            <a:ext cx="992221" cy="54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phique 12">
            <a:extLst>
              <a:ext uri="{FF2B5EF4-FFF2-40B4-BE49-F238E27FC236}">
                <a16:creationId xmlns:a16="http://schemas.microsoft.com/office/drawing/2014/main" id="{C5D073A6-543C-0A62-6E50-4C8D3B5F07C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10426118" y="6549848"/>
            <a:ext cx="263613" cy="263613"/>
          </a:xfrm>
          <a:prstGeom prst="rect">
            <a:avLst/>
          </a:prstGeom>
        </p:spPr>
      </p:pic>
      <p:pic>
        <p:nvPicPr>
          <p:cNvPr id="14" name="Image 13" descr="Une image contenant obscurité, objet astronomique, lune, astronomie&#10;&#10;Description générée automatiquement">
            <a:extLst>
              <a:ext uri="{FF2B5EF4-FFF2-40B4-BE49-F238E27FC236}">
                <a16:creationId xmlns:a16="http://schemas.microsoft.com/office/drawing/2014/main" id="{6B63111E-7A46-9026-C4D2-F03A90402A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14112" y="6590693"/>
            <a:ext cx="573295" cy="232857"/>
          </a:xfrm>
          <a:prstGeom prst="rect">
            <a:avLst/>
          </a:prstGeom>
        </p:spPr>
      </p:pic>
      <p:pic>
        <p:nvPicPr>
          <p:cNvPr id="15" name="Picture 9">
            <a:extLst>
              <a:ext uri="{FF2B5EF4-FFF2-40B4-BE49-F238E27FC236}">
                <a16:creationId xmlns:a16="http://schemas.microsoft.com/office/drawing/2014/main" id="{FA863E5E-C38B-E691-1F59-5688ECA9D49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254" t="19031" r="10170" b="23639"/>
          <a:stretch/>
        </p:blipFill>
        <p:spPr bwMode="auto">
          <a:xfrm>
            <a:off x="10925498" y="6543371"/>
            <a:ext cx="793137" cy="215423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73F3C9AF-5435-D773-F489-CAAC5425D6E0}"/>
              </a:ext>
            </a:extLst>
          </p:cNvPr>
          <p:cNvSpPr txBox="1"/>
          <p:nvPr/>
        </p:nvSpPr>
        <p:spPr>
          <a:xfrm>
            <a:off x="156444" y="685872"/>
            <a:ext cx="299586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Central </a:t>
            </a:r>
            <a:r>
              <a:rPr lang="fr-FR" dirty="0" err="1"/>
              <a:t>Nervous</a:t>
            </a:r>
            <a:r>
              <a:rPr lang="fr-FR" dirty="0"/>
              <a:t> System</a:t>
            </a:r>
          </a:p>
        </p:txBody>
      </p:sp>
      <p:sp>
        <p:nvSpPr>
          <p:cNvPr id="19" name="Flèche : bas 18">
            <a:extLst>
              <a:ext uri="{FF2B5EF4-FFF2-40B4-BE49-F238E27FC236}">
                <a16:creationId xmlns:a16="http://schemas.microsoft.com/office/drawing/2014/main" id="{30379269-69AA-A956-D689-2A462FC8CDEF}"/>
              </a:ext>
            </a:extLst>
          </p:cNvPr>
          <p:cNvSpPr/>
          <p:nvPr/>
        </p:nvSpPr>
        <p:spPr>
          <a:xfrm>
            <a:off x="1395490" y="1152853"/>
            <a:ext cx="348915" cy="486672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96319370-CA3F-2E58-174C-F73D992E9E26}"/>
              </a:ext>
            </a:extLst>
          </p:cNvPr>
          <p:cNvSpPr txBox="1"/>
          <p:nvPr/>
        </p:nvSpPr>
        <p:spPr>
          <a:xfrm>
            <a:off x="156443" y="1737174"/>
            <a:ext cx="299586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Hypothalamus</a:t>
            </a:r>
          </a:p>
        </p:txBody>
      </p:sp>
      <p:sp>
        <p:nvSpPr>
          <p:cNvPr id="21" name="Flèche : bas 20">
            <a:extLst>
              <a:ext uri="{FF2B5EF4-FFF2-40B4-BE49-F238E27FC236}">
                <a16:creationId xmlns:a16="http://schemas.microsoft.com/office/drawing/2014/main" id="{E1C40DA4-5E85-ACC3-58FF-0D3B10EE0488}"/>
              </a:ext>
            </a:extLst>
          </p:cNvPr>
          <p:cNvSpPr/>
          <p:nvPr/>
        </p:nvSpPr>
        <p:spPr>
          <a:xfrm>
            <a:off x="1395489" y="2215832"/>
            <a:ext cx="348915" cy="486672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lèche : bas 21">
            <a:extLst>
              <a:ext uri="{FF2B5EF4-FFF2-40B4-BE49-F238E27FC236}">
                <a16:creationId xmlns:a16="http://schemas.microsoft.com/office/drawing/2014/main" id="{88DD5715-04FA-A250-3DD8-A437A06E5D6A}"/>
              </a:ext>
            </a:extLst>
          </p:cNvPr>
          <p:cNvSpPr/>
          <p:nvPr/>
        </p:nvSpPr>
        <p:spPr>
          <a:xfrm>
            <a:off x="1378046" y="3325715"/>
            <a:ext cx="348915" cy="486672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79D429C2-25AE-2E79-0BC4-A9B7E103829D}"/>
              </a:ext>
            </a:extLst>
          </p:cNvPr>
          <p:cNvSpPr txBox="1"/>
          <p:nvPr/>
        </p:nvSpPr>
        <p:spPr>
          <a:xfrm>
            <a:off x="72013" y="2823605"/>
            <a:ext cx="299586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err="1"/>
              <a:t>Pituitary</a:t>
            </a:r>
            <a:r>
              <a:rPr lang="fr-FR" dirty="0"/>
              <a:t> gland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A4C1E17-4151-75EC-DAF6-1F7CF0ABDC65}"/>
              </a:ext>
            </a:extLst>
          </p:cNvPr>
          <p:cNvSpPr txBox="1"/>
          <p:nvPr/>
        </p:nvSpPr>
        <p:spPr>
          <a:xfrm>
            <a:off x="72013" y="3945165"/>
            <a:ext cx="299586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err="1"/>
              <a:t>Adrenal</a:t>
            </a:r>
            <a:r>
              <a:rPr lang="fr-FR" dirty="0"/>
              <a:t> cortex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212551D7-647F-3BA0-F4D5-4EEBA5E19D3C}"/>
              </a:ext>
            </a:extLst>
          </p:cNvPr>
          <p:cNvSpPr txBox="1"/>
          <p:nvPr/>
        </p:nvSpPr>
        <p:spPr>
          <a:xfrm>
            <a:off x="77718" y="5127324"/>
            <a:ext cx="299586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Target </a:t>
            </a:r>
            <a:r>
              <a:rPr lang="fr-FR" dirty="0" err="1"/>
              <a:t>organs</a:t>
            </a:r>
            <a:endParaRPr lang="fr-FR" dirty="0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D41C279E-23C9-F69D-7481-9C5C6A2089DB}"/>
              </a:ext>
            </a:extLst>
          </p:cNvPr>
          <p:cNvSpPr txBox="1"/>
          <p:nvPr/>
        </p:nvSpPr>
        <p:spPr>
          <a:xfrm>
            <a:off x="1927281" y="2239675"/>
            <a:ext cx="404985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err="1"/>
              <a:t>Corticotropin</a:t>
            </a:r>
            <a:r>
              <a:rPr lang="fr-FR" dirty="0"/>
              <a:t>-Releasing Hormone (CRH)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304DFF1B-3500-91CB-21AA-CB339BC0A256}"/>
              </a:ext>
            </a:extLst>
          </p:cNvPr>
          <p:cNvSpPr txBox="1"/>
          <p:nvPr/>
        </p:nvSpPr>
        <p:spPr>
          <a:xfrm>
            <a:off x="1927281" y="3384385"/>
            <a:ext cx="384234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err="1"/>
              <a:t>Adrenocorticotropic</a:t>
            </a:r>
            <a:r>
              <a:rPr lang="fr-FR" dirty="0"/>
              <a:t> Hormone  (ACTH)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C3D2FF8B-C7DB-D438-7000-C6B58CE40B4A}"/>
              </a:ext>
            </a:extLst>
          </p:cNvPr>
          <p:cNvSpPr txBox="1"/>
          <p:nvPr/>
        </p:nvSpPr>
        <p:spPr>
          <a:xfrm>
            <a:off x="1927281" y="4568026"/>
            <a:ext cx="329466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Cortisol  (ACTH)</a:t>
            </a:r>
          </a:p>
        </p:txBody>
      </p: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25408727-BA3B-A4C6-90A2-402E042997AD}"/>
              </a:ext>
            </a:extLst>
          </p:cNvPr>
          <p:cNvCxnSpPr>
            <a:cxnSpLocks/>
          </p:cNvCxnSpPr>
          <p:nvPr/>
        </p:nvCxnSpPr>
        <p:spPr>
          <a:xfrm flipH="1">
            <a:off x="3147704" y="3008271"/>
            <a:ext cx="276726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4B431A9F-EC3F-654B-7C02-4436DB96A6A5}"/>
              </a:ext>
            </a:extLst>
          </p:cNvPr>
          <p:cNvCxnSpPr>
            <a:cxnSpLocks/>
          </p:cNvCxnSpPr>
          <p:nvPr/>
        </p:nvCxnSpPr>
        <p:spPr>
          <a:xfrm flipH="1">
            <a:off x="3250545" y="1957331"/>
            <a:ext cx="2760678" cy="358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Signe Moins 41">
            <a:extLst>
              <a:ext uri="{FF2B5EF4-FFF2-40B4-BE49-F238E27FC236}">
                <a16:creationId xmlns:a16="http://schemas.microsoft.com/office/drawing/2014/main" id="{DE354113-EDB3-2B82-1573-5035C34EF512}"/>
              </a:ext>
            </a:extLst>
          </p:cNvPr>
          <p:cNvSpPr/>
          <p:nvPr/>
        </p:nvSpPr>
        <p:spPr>
          <a:xfrm>
            <a:off x="5697509" y="3724502"/>
            <a:ext cx="192482" cy="218053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Signe Moins 42">
            <a:extLst>
              <a:ext uri="{FF2B5EF4-FFF2-40B4-BE49-F238E27FC236}">
                <a16:creationId xmlns:a16="http://schemas.microsoft.com/office/drawing/2014/main" id="{1F41D967-05E2-5091-8B7E-7E55C5AA6D6D}"/>
              </a:ext>
            </a:extLst>
          </p:cNvPr>
          <p:cNvSpPr/>
          <p:nvPr/>
        </p:nvSpPr>
        <p:spPr>
          <a:xfrm>
            <a:off x="5770295" y="1950987"/>
            <a:ext cx="192482" cy="218053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Arc partiel 43">
            <a:extLst>
              <a:ext uri="{FF2B5EF4-FFF2-40B4-BE49-F238E27FC236}">
                <a16:creationId xmlns:a16="http://schemas.microsoft.com/office/drawing/2014/main" id="{C57360CD-8F6E-85EC-2FA7-1B90D403778A}"/>
              </a:ext>
            </a:extLst>
          </p:cNvPr>
          <p:cNvSpPr/>
          <p:nvPr/>
        </p:nvSpPr>
        <p:spPr>
          <a:xfrm rot="2818248">
            <a:off x="3108072" y="2840744"/>
            <a:ext cx="216539" cy="369332"/>
          </a:xfrm>
          <a:prstGeom prst="pi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5" name="Arc partiel 44">
            <a:extLst>
              <a:ext uri="{FF2B5EF4-FFF2-40B4-BE49-F238E27FC236}">
                <a16:creationId xmlns:a16="http://schemas.microsoft.com/office/drawing/2014/main" id="{FC2EE0AC-676B-DF08-C3D5-4A58BCFBE7AB}"/>
              </a:ext>
            </a:extLst>
          </p:cNvPr>
          <p:cNvSpPr/>
          <p:nvPr/>
        </p:nvSpPr>
        <p:spPr>
          <a:xfrm rot="2818248">
            <a:off x="3184140" y="1729345"/>
            <a:ext cx="216539" cy="369332"/>
          </a:xfrm>
          <a:prstGeom prst="pi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4484BCF8-3965-2AAD-8898-797B81103076}"/>
              </a:ext>
            </a:extLst>
          </p:cNvPr>
          <p:cNvSpPr txBox="1"/>
          <p:nvPr/>
        </p:nvSpPr>
        <p:spPr>
          <a:xfrm>
            <a:off x="590752" y="6064218"/>
            <a:ext cx="2974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GR</a:t>
            </a:r>
            <a:r>
              <a:rPr lang="fr-FR" dirty="0"/>
              <a:t> : </a:t>
            </a:r>
            <a:r>
              <a:rPr lang="fr-FR" dirty="0" err="1"/>
              <a:t>Glucocorticoid</a:t>
            </a:r>
            <a:r>
              <a:rPr lang="fr-FR" dirty="0"/>
              <a:t> </a:t>
            </a:r>
            <a:r>
              <a:rPr lang="fr-FR" dirty="0" err="1"/>
              <a:t>Receptors</a:t>
            </a:r>
            <a:endParaRPr lang="fr-FR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24BE7EE-0AAB-A639-858B-FFDEF226CC31}"/>
              </a:ext>
            </a:extLst>
          </p:cNvPr>
          <p:cNvSpPr/>
          <p:nvPr/>
        </p:nvSpPr>
        <p:spPr>
          <a:xfrm>
            <a:off x="2916856" y="1493822"/>
            <a:ext cx="461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GR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E223477-779C-2C7D-68A3-93DBF301B9FD}"/>
              </a:ext>
            </a:extLst>
          </p:cNvPr>
          <p:cNvSpPr/>
          <p:nvPr/>
        </p:nvSpPr>
        <p:spPr>
          <a:xfrm>
            <a:off x="2943284" y="2588368"/>
            <a:ext cx="461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GR</a:t>
            </a:r>
          </a:p>
        </p:txBody>
      </p:sp>
      <p:sp>
        <p:nvSpPr>
          <p:cNvPr id="49" name="Arc partiel 48">
            <a:extLst>
              <a:ext uri="{FF2B5EF4-FFF2-40B4-BE49-F238E27FC236}">
                <a16:creationId xmlns:a16="http://schemas.microsoft.com/office/drawing/2014/main" id="{2F4F6C75-CEC9-81B8-4E66-C3AD1C7B4337}"/>
              </a:ext>
            </a:extLst>
          </p:cNvPr>
          <p:cNvSpPr/>
          <p:nvPr/>
        </p:nvSpPr>
        <p:spPr>
          <a:xfrm rot="2818248">
            <a:off x="414893" y="6084708"/>
            <a:ext cx="216539" cy="369332"/>
          </a:xfrm>
          <a:prstGeom prst="pi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0" name="Arc partiel 49">
            <a:extLst>
              <a:ext uri="{FF2B5EF4-FFF2-40B4-BE49-F238E27FC236}">
                <a16:creationId xmlns:a16="http://schemas.microsoft.com/office/drawing/2014/main" id="{E6CB9563-FC0B-2709-C5C3-BDBFECA9817A}"/>
              </a:ext>
            </a:extLst>
          </p:cNvPr>
          <p:cNvSpPr/>
          <p:nvPr/>
        </p:nvSpPr>
        <p:spPr>
          <a:xfrm rot="18061131">
            <a:off x="1461675" y="4848524"/>
            <a:ext cx="216539" cy="369332"/>
          </a:xfrm>
          <a:prstGeom prst="pi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1" name="Arc partiel 50">
            <a:extLst>
              <a:ext uri="{FF2B5EF4-FFF2-40B4-BE49-F238E27FC236}">
                <a16:creationId xmlns:a16="http://schemas.microsoft.com/office/drawing/2014/main" id="{07183E49-CF6F-29F4-4A0B-D8AB957C78A1}"/>
              </a:ext>
            </a:extLst>
          </p:cNvPr>
          <p:cNvSpPr/>
          <p:nvPr/>
        </p:nvSpPr>
        <p:spPr>
          <a:xfrm rot="2818248">
            <a:off x="1231116" y="4863380"/>
            <a:ext cx="193592" cy="195915"/>
          </a:xfrm>
          <a:prstGeom prst="pie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D67428A7-F341-B3FC-5337-0C3C64B2E00F}"/>
              </a:ext>
            </a:extLst>
          </p:cNvPr>
          <p:cNvSpPr txBox="1"/>
          <p:nvPr/>
        </p:nvSpPr>
        <p:spPr>
          <a:xfrm>
            <a:off x="3562715" y="1530775"/>
            <a:ext cx="700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B0F0"/>
                </a:solidFill>
              </a:rPr>
              <a:t>GLCCI1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A6E92F52-D928-4EE6-023B-B62D97B44AC5}"/>
              </a:ext>
            </a:extLst>
          </p:cNvPr>
          <p:cNvSpPr txBox="1"/>
          <p:nvPr/>
        </p:nvSpPr>
        <p:spPr>
          <a:xfrm>
            <a:off x="3483381" y="2606281"/>
            <a:ext cx="700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B0F0"/>
                </a:solidFill>
              </a:rPr>
              <a:t>GLCCI1</a:t>
            </a:r>
          </a:p>
        </p:txBody>
      </p:sp>
      <p:sp>
        <p:nvSpPr>
          <p:cNvPr id="54" name="Arc partiel 53">
            <a:extLst>
              <a:ext uri="{FF2B5EF4-FFF2-40B4-BE49-F238E27FC236}">
                <a16:creationId xmlns:a16="http://schemas.microsoft.com/office/drawing/2014/main" id="{874B155D-AEDD-495F-0C92-588E51768C9C}"/>
              </a:ext>
            </a:extLst>
          </p:cNvPr>
          <p:cNvSpPr/>
          <p:nvPr/>
        </p:nvSpPr>
        <p:spPr>
          <a:xfrm rot="2818248">
            <a:off x="355152" y="6518907"/>
            <a:ext cx="193592" cy="195915"/>
          </a:xfrm>
          <a:prstGeom prst="pie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20F71A54-1A69-E968-5F33-D7A1D2EE855D}"/>
              </a:ext>
            </a:extLst>
          </p:cNvPr>
          <p:cNvSpPr txBox="1"/>
          <p:nvPr/>
        </p:nvSpPr>
        <p:spPr>
          <a:xfrm>
            <a:off x="590752" y="6432198"/>
            <a:ext cx="329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B0F0"/>
                </a:solidFill>
              </a:rPr>
              <a:t>GLCCI1</a:t>
            </a:r>
            <a:r>
              <a:rPr lang="fr-FR" dirty="0"/>
              <a:t>: </a:t>
            </a:r>
            <a:r>
              <a:rPr lang="fr-FR" dirty="0" err="1"/>
              <a:t>glucocorticoid</a:t>
            </a:r>
            <a:r>
              <a:rPr lang="fr-FR" dirty="0"/>
              <a:t> </a:t>
            </a:r>
            <a:r>
              <a:rPr lang="fr-FR" dirty="0" err="1"/>
              <a:t>induced</a:t>
            </a:r>
            <a:r>
              <a:rPr lang="fr-FR" dirty="0"/>
              <a:t> 1</a:t>
            </a:r>
          </a:p>
        </p:txBody>
      </p:sp>
      <p:sp>
        <p:nvSpPr>
          <p:cNvPr id="56" name="Flèche : courbe vers le haut 55">
            <a:extLst>
              <a:ext uri="{FF2B5EF4-FFF2-40B4-BE49-F238E27FC236}">
                <a16:creationId xmlns:a16="http://schemas.microsoft.com/office/drawing/2014/main" id="{0139CD35-60C3-4543-BD96-37F5300AEDDA}"/>
              </a:ext>
            </a:extLst>
          </p:cNvPr>
          <p:cNvSpPr/>
          <p:nvPr/>
        </p:nvSpPr>
        <p:spPr>
          <a:xfrm>
            <a:off x="2820880" y="5593777"/>
            <a:ext cx="1757082" cy="509148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672B852A-0959-EF37-7235-DAA373D112D6}"/>
              </a:ext>
            </a:extLst>
          </p:cNvPr>
          <p:cNvSpPr txBox="1"/>
          <p:nvPr/>
        </p:nvSpPr>
        <p:spPr>
          <a:xfrm>
            <a:off x="4001912" y="5215569"/>
            <a:ext cx="1786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/>
              <a:t>TNFa</a:t>
            </a:r>
            <a:r>
              <a:rPr lang="fr-FR" b="1" dirty="0"/>
              <a:t>, IL1B et IL6</a:t>
            </a:r>
          </a:p>
        </p:txBody>
      </p:sp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id="{AE9B6087-0D2A-79AD-E136-59887E768752}"/>
              </a:ext>
            </a:extLst>
          </p:cNvPr>
          <p:cNvCxnSpPr/>
          <p:nvPr/>
        </p:nvCxnSpPr>
        <p:spPr>
          <a:xfrm flipV="1">
            <a:off x="3796717" y="5311990"/>
            <a:ext cx="170008" cy="20641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A02F162D-29F5-982F-D346-65C32EC2A90C}"/>
              </a:ext>
            </a:extLst>
          </p:cNvPr>
          <p:cNvCxnSpPr/>
          <p:nvPr/>
        </p:nvCxnSpPr>
        <p:spPr>
          <a:xfrm flipV="1">
            <a:off x="3542508" y="5297026"/>
            <a:ext cx="170008" cy="20641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orme libre : forme 59">
            <a:extLst>
              <a:ext uri="{FF2B5EF4-FFF2-40B4-BE49-F238E27FC236}">
                <a16:creationId xmlns:a16="http://schemas.microsoft.com/office/drawing/2014/main" id="{6CD61125-AAF7-C923-95E6-4E10A6F8A59C}"/>
              </a:ext>
            </a:extLst>
          </p:cNvPr>
          <p:cNvSpPr/>
          <p:nvPr/>
        </p:nvSpPr>
        <p:spPr>
          <a:xfrm>
            <a:off x="2384720" y="4731379"/>
            <a:ext cx="225175" cy="234363"/>
          </a:xfrm>
          <a:custGeom>
            <a:avLst/>
            <a:gdLst>
              <a:gd name="connsiteX0" fmla="*/ 152400 w 225175"/>
              <a:gd name="connsiteY0" fmla="*/ 64034 h 234363"/>
              <a:gd name="connsiteX1" fmla="*/ 143435 w 225175"/>
              <a:gd name="connsiteY1" fmla="*/ 234363 h 234363"/>
              <a:gd name="connsiteX2" fmla="*/ 62753 w 225175"/>
              <a:gd name="connsiteY2" fmla="*/ 144716 h 234363"/>
              <a:gd name="connsiteX3" fmla="*/ 0 w 225175"/>
              <a:gd name="connsiteY3" fmla="*/ 81963 h 234363"/>
              <a:gd name="connsiteX4" fmla="*/ 0 w 225175"/>
              <a:gd name="connsiteY4" fmla="*/ 72999 h 234363"/>
              <a:gd name="connsiteX5" fmla="*/ 0 w 225175"/>
              <a:gd name="connsiteY5" fmla="*/ 72999 h 234363"/>
              <a:gd name="connsiteX6" fmla="*/ 170329 w 225175"/>
              <a:gd name="connsiteY6" fmla="*/ 1281 h 234363"/>
              <a:gd name="connsiteX7" fmla="*/ 224118 w 225175"/>
              <a:gd name="connsiteY7" fmla="*/ 19210 h 234363"/>
              <a:gd name="connsiteX8" fmla="*/ 197224 w 225175"/>
              <a:gd name="connsiteY8" fmla="*/ 37140 h 234363"/>
              <a:gd name="connsiteX9" fmla="*/ 179294 w 225175"/>
              <a:gd name="connsiteY9" fmla="*/ 55069 h 234363"/>
              <a:gd name="connsiteX10" fmla="*/ 152400 w 225175"/>
              <a:gd name="connsiteY10" fmla="*/ 64034 h 234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5175" h="234363">
                <a:moveTo>
                  <a:pt x="152400" y="64034"/>
                </a:moveTo>
                <a:lnTo>
                  <a:pt x="143435" y="234363"/>
                </a:lnTo>
                <a:cubicBezTo>
                  <a:pt x="116541" y="204481"/>
                  <a:pt x="90306" y="173991"/>
                  <a:pt x="62753" y="144716"/>
                </a:cubicBezTo>
                <a:cubicBezTo>
                  <a:pt x="42479" y="123174"/>
                  <a:pt x="0" y="111545"/>
                  <a:pt x="0" y="81963"/>
                </a:cubicBezTo>
                <a:lnTo>
                  <a:pt x="0" y="72999"/>
                </a:lnTo>
                <a:lnTo>
                  <a:pt x="0" y="72999"/>
                </a:lnTo>
                <a:cubicBezTo>
                  <a:pt x="56776" y="49093"/>
                  <a:pt x="110426" y="15658"/>
                  <a:pt x="170329" y="1281"/>
                </a:cubicBezTo>
                <a:cubicBezTo>
                  <a:pt x="188707" y="-3130"/>
                  <a:pt x="212778" y="4091"/>
                  <a:pt x="224118" y="19210"/>
                </a:cubicBezTo>
                <a:cubicBezTo>
                  <a:pt x="230583" y="27829"/>
                  <a:pt x="205637" y="30409"/>
                  <a:pt x="197224" y="37140"/>
                </a:cubicBezTo>
                <a:cubicBezTo>
                  <a:pt x="190624" y="42420"/>
                  <a:pt x="185271" y="49093"/>
                  <a:pt x="179294" y="55069"/>
                </a:cubicBezTo>
                <a:lnTo>
                  <a:pt x="152400" y="64034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Forme libre : forme 60">
            <a:extLst>
              <a:ext uri="{FF2B5EF4-FFF2-40B4-BE49-F238E27FC236}">
                <a16:creationId xmlns:a16="http://schemas.microsoft.com/office/drawing/2014/main" id="{7B6D9725-1823-E2F3-E25F-AB300BD73AA5}"/>
              </a:ext>
            </a:extLst>
          </p:cNvPr>
          <p:cNvSpPr/>
          <p:nvPr/>
        </p:nvSpPr>
        <p:spPr>
          <a:xfrm>
            <a:off x="3501282" y="1964763"/>
            <a:ext cx="225175" cy="234363"/>
          </a:xfrm>
          <a:custGeom>
            <a:avLst/>
            <a:gdLst>
              <a:gd name="connsiteX0" fmla="*/ 152400 w 225175"/>
              <a:gd name="connsiteY0" fmla="*/ 64034 h 234363"/>
              <a:gd name="connsiteX1" fmla="*/ 143435 w 225175"/>
              <a:gd name="connsiteY1" fmla="*/ 234363 h 234363"/>
              <a:gd name="connsiteX2" fmla="*/ 62753 w 225175"/>
              <a:gd name="connsiteY2" fmla="*/ 144716 h 234363"/>
              <a:gd name="connsiteX3" fmla="*/ 0 w 225175"/>
              <a:gd name="connsiteY3" fmla="*/ 81963 h 234363"/>
              <a:gd name="connsiteX4" fmla="*/ 0 w 225175"/>
              <a:gd name="connsiteY4" fmla="*/ 72999 h 234363"/>
              <a:gd name="connsiteX5" fmla="*/ 0 w 225175"/>
              <a:gd name="connsiteY5" fmla="*/ 72999 h 234363"/>
              <a:gd name="connsiteX6" fmla="*/ 170329 w 225175"/>
              <a:gd name="connsiteY6" fmla="*/ 1281 h 234363"/>
              <a:gd name="connsiteX7" fmla="*/ 224118 w 225175"/>
              <a:gd name="connsiteY7" fmla="*/ 19210 h 234363"/>
              <a:gd name="connsiteX8" fmla="*/ 197224 w 225175"/>
              <a:gd name="connsiteY8" fmla="*/ 37140 h 234363"/>
              <a:gd name="connsiteX9" fmla="*/ 179294 w 225175"/>
              <a:gd name="connsiteY9" fmla="*/ 55069 h 234363"/>
              <a:gd name="connsiteX10" fmla="*/ 152400 w 225175"/>
              <a:gd name="connsiteY10" fmla="*/ 64034 h 234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5175" h="234363">
                <a:moveTo>
                  <a:pt x="152400" y="64034"/>
                </a:moveTo>
                <a:lnTo>
                  <a:pt x="143435" y="234363"/>
                </a:lnTo>
                <a:cubicBezTo>
                  <a:pt x="116541" y="204481"/>
                  <a:pt x="90306" y="173991"/>
                  <a:pt x="62753" y="144716"/>
                </a:cubicBezTo>
                <a:cubicBezTo>
                  <a:pt x="42479" y="123174"/>
                  <a:pt x="0" y="111545"/>
                  <a:pt x="0" y="81963"/>
                </a:cubicBezTo>
                <a:lnTo>
                  <a:pt x="0" y="72999"/>
                </a:lnTo>
                <a:lnTo>
                  <a:pt x="0" y="72999"/>
                </a:lnTo>
                <a:cubicBezTo>
                  <a:pt x="56776" y="49093"/>
                  <a:pt x="110426" y="15658"/>
                  <a:pt x="170329" y="1281"/>
                </a:cubicBezTo>
                <a:cubicBezTo>
                  <a:pt x="188707" y="-3130"/>
                  <a:pt x="212778" y="4091"/>
                  <a:pt x="224118" y="19210"/>
                </a:cubicBezTo>
                <a:cubicBezTo>
                  <a:pt x="230583" y="27829"/>
                  <a:pt x="205637" y="30409"/>
                  <a:pt x="197224" y="37140"/>
                </a:cubicBezTo>
                <a:cubicBezTo>
                  <a:pt x="190624" y="42420"/>
                  <a:pt x="185271" y="49093"/>
                  <a:pt x="179294" y="55069"/>
                </a:cubicBezTo>
                <a:lnTo>
                  <a:pt x="152400" y="64034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Signe de multiplication 61">
            <a:extLst>
              <a:ext uri="{FF2B5EF4-FFF2-40B4-BE49-F238E27FC236}">
                <a16:creationId xmlns:a16="http://schemas.microsoft.com/office/drawing/2014/main" id="{68F23FAA-F842-7406-973F-28BA66DD20AA}"/>
              </a:ext>
            </a:extLst>
          </p:cNvPr>
          <p:cNvSpPr/>
          <p:nvPr/>
        </p:nvSpPr>
        <p:spPr>
          <a:xfrm>
            <a:off x="1539389" y="4709225"/>
            <a:ext cx="276719" cy="324717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Forme libre : forme 62">
            <a:extLst>
              <a:ext uri="{FF2B5EF4-FFF2-40B4-BE49-F238E27FC236}">
                <a16:creationId xmlns:a16="http://schemas.microsoft.com/office/drawing/2014/main" id="{879EAE43-5734-5D32-648C-72D06FF9046D}"/>
              </a:ext>
            </a:extLst>
          </p:cNvPr>
          <p:cNvSpPr/>
          <p:nvPr/>
        </p:nvSpPr>
        <p:spPr>
          <a:xfrm>
            <a:off x="2239870" y="4632648"/>
            <a:ext cx="225175" cy="234363"/>
          </a:xfrm>
          <a:custGeom>
            <a:avLst/>
            <a:gdLst>
              <a:gd name="connsiteX0" fmla="*/ 152400 w 225175"/>
              <a:gd name="connsiteY0" fmla="*/ 64034 h 234363"/>
              <a:gd name="connsiteX1" fmla="*/ 143435 w 225175"/>
              <a:gd name="connsiteY1" fmla="*/ 234363 h 234363"/>
              <a:gd name="connsiteX2" fmla="*/ 62753 w 225175"/>
              <a:gd name="connsiteY2" fmla="*/ 144716 h 234363"/>
              <a:gd name="connsiteX3" fmla="*/ 0 w 225175"/>
              <a:gd name="connsiteY3" fmla="*/ 81963 h 234363"/>
              <a:gd name="connsiteX4" fmla="*/ 0 w 225175"/>
              <a:gd name="connsiteY4" fmla="*/ 72999 h 234363"/>
              <a:gd name="connsiteX5" fmla="*/ 0 w 225175"/>
              <a:gd name="connsiteY5" fmla="*/ 72999 h 234363"/>
              <a:gd name="connsiteX6" fmla="*/ 170329 w 225175"/>
              <a:gd name="connsiteY6" fmla="*/ 1281 h 234363"/>
              <a:gd name="connsiteX7" fmla="*/ 224118 w 225175"/>
              <a:gd name="connsiteY7" fmla="*/ 19210 h 234363"/>
              <a:gd name="connsiteX8" fmla="*/ 197224 w 225175"/>
              <a:gd name="connsiteY8" fmla="*/ 37140 h 234363"/>
              <a:gd name="connsiteX9" fmla="*/ 179294 w 225175"/>
              <a:gd name="connsiteY9" fmla="*/ 55069 h 234363"/>
              <a:gd name="connsiteX10" fmla="*/ 152400 w 225175"/>
              <a:gd name="connsiteY10" fmla="*/ 64034 h 234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5175" h="234363">
                <a:moveTo>
                  <a:pt x="152400" y="64034"/>
                </a:moveTo>
                <a:lnTo>
                  <a:pt x="143435" y="234363"/>
                </a:lnTo>
                <a:cubicBezTo>
                  <a:pt x="116541" y="204481"/>
                  <a:pt x="90306" y="173991"/>
                  <a:pt x="62753" y="144716"/>
                </a:cubicBezTo>
                <a:cubicBezTo>
                  <a:pt x="42479" y="123174"/>
                  <a:pt x="0" y="111545"/>
                  <a:pt x="0" y="81963"/>
                </a:cubicBezTo>
                <a:lnTo>
                  <a:pt x="0" y="72999"/>
                </a:lnTo>
                <a:lnTo>
                  <a:pt x="0" y="72999"/>
                </a:lnTo>
                <a:cubicBezTo>
                  <a:pt x="56776" y="49093"/>
                  <a:pt x="110426" y="15658"/>
                  <a:pt x="170329" y="1281"/>
                </a:cubicBezTo>
                <a:cubicBezTo>
                  <a:pt x="188707" y="-3130"/>
                  <a:pt x="212778" y="4091"/>
                  <a:pt x="224118" y="19210"/>
                </a:cubicBezTo>
                <a:cubicBezTo>
                  <a:pt x="230583" y="27829"/>
                  <a:pt x="205637" y="30409"/>
                  <a:pt x="197224" y="37140"/>
                </a:cubicBezTo>
                <a:cubicBezTo>
                  <a:pt x="190624" y="42420"/>
                  <a:pt x="185271" y="49093"/>
                  <a:pt x="179294" y="55069"/>
                </a:cubicBezTo>
                <a:lnTo>
                  <a:pt x="152400" y="64034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Forme libre : forme 63">
            <a:extLst>
              <a:ext uri="{FF2B5EF4-FFF2-40B4-BE49-F238E27FC236}">
                <a16:creationId xmlns:a16="http://schemas.microsoft.com/office/drawing/2014/main" id="{B9C2109E-DE81-4A6F-364C-84CB6164C151}"/>
              </a:ext>
            </a:extLst>
          </p:cNvPr>
          <p:cNvSpPr/>
          <p:nvPr/>
        </p:nvSpPr>
        <p:spPr>
          <a:xfrm>
            <a:off x="1993607" y="4795840"/>
            <a:ext cx="225175" cy="234363"/>
          </a:xfrm>
          <a:custGeom>
            <a:avLst/>
            <a:gdLst>
              <a:gd name="connsiteX0" fmla="*/ 152400 w 225175"/>
              <a:gd name="connsiteY0" fmla="*/ 64034 h 234363"/>
              <a:gd name="connsiteX1" fmla="*/ 143435 w 225175"/>
              <a:gd name="connsiteY1" fmla="*/ 234363 h 234363"/>
              <a:gd name="connsiteX2" fmla="*/ 62753 w 225175"/>
              <a:gd name="connsiteY2" fmla="*/ 144716 h 234363"/>
              <a:gd name="connsiteX3" fmla="*/ 0 w 225175"/>
              <a:gd name="connsiteY3" fmla="*/ 81963 h 234363"/>
              <a:gd name="connsiteX4" fmla="*/ 0 w 225175"/>
              <a:gd name="connsiteY4" fmla="*/ 72999 h 234363"/>
              <a:gd name="connsiteX5" fmla="*/ 0 w 225175"/>
              <a:gd name="connsiteY5" fmla="*/ 72999 h 234363"/>
              <a:gd name="connsiteX6" fmla="*/ 170329 w 225175"/>
              <a:gd name="connsiteY6" fmla="*/ 1281 h 234363"/>
              <a:gd name="connsiteX7" fmla="*/ 224118 w 225175"/>
              <a:gd name="connsiteY7" fmla="*/ 19210 h 234363"/>
              <a:gd name="connsiteX8" fmla="*/ 197224 w 225175"/>
              <a:gd name="connsiteY8" fmla="*/ 37140 h 234363"/>
              <a:gd name="connsiteX9" fmla="*/ 179294 w 225175"/>
              <a:gd name="connsiteY9" fmla="*/ 55069 h 234363"/>
              <a:gd name="connsiteX10" fmla="*/ 152400 w 225175"/>
              <a:gd name="connsiteY10" fmla="*/ 64034 h 234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5175" h="234363">
                <a:moveTo>
                  <a:pt x="152400" y="64034"/>
                </a:moveTo>
                <a:lnTo>
                  <a:pt x="143435" y="234363"/>
                </a:lnTo>
                <a:cubicBezTo>
                  <a:pt x="116541" y="204481"/>
                  <a:pt x="90306" y="173991"/>
                  <a:pt x="62753" y="144716"/>
                </a:cubicBezTo>
                <a:cubicBezTo>
                  <a:pt x="42479" y="123174"/>
                  <a:pt x="0" y="111545"/>
                  <a:pt x="0" y="81963"/>
                </a:cubicBezTo>
                <a:lnTo>
                  <a:pt x="0" y="72999"/>
                </a:lnTo>
                <a:lnTo>
                  <a:pt x="0" y="72999"/>
                </a:lnTo>
                <a:cubicBezTo>
                  <a:pt x="56776" y="49093"/>
                  <a:pt x="110426" y="15658"/>
                  <a:pt x="170329" y="1281"/>
                </a:cubicBezTo>
                <a:cubicBezTo>
                  <a:pt x="188707" y="-3130"/>
                  <a:pt x="212778" y="4091"/>
                  <a:pt x="224118" y="19210"/>
                </a:cubicBezTo>
                <a:cubicBezTo>
                  <a:pt x="230583" y="27829"/>
                  <a:pt x="205637" y="30409"/>
                  <a:pt x="197224" y="37140"/>
                </a:cubicBezTo>
                <a:cubicBezTo>
                  <a:pt x="190624" y="42420"/>
                  <a:pt x="185271" y="49093"/>
                  <a:pt x="179294" y="55069"/>
                </a:cubicBezTo>
                <a:lnTo>
                  <a:pt x="152400" y="64034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Forme libre : forme 64">
            <a:extLst>
              <a:ext uri="{FF2B5EF4-FFF2-40B4-BE49-F238E27FC236}">
                <a16:creationId xmlns:a16="http://schemas.microsoft.com/office/drawing/2014/main" id="{851A9AF3-2304-BF95-4CBD-D252FAF8789B}"/>
              </a:ext>
            </a:extLst>
          </p:cNvPr>
          <p:cNvSpPr/>
          <p:nvPr/>
        </p:nvSpPr>
        <p:spPr>
          <a:xfrm>
            <a:off x="3608334" y="3119995"/>
            <a:ext cx="225175" cy="234363"/>
          </a:xfrm>
          <a:custGeom>
            <a:avLst/>
            <a:gdLst>
              <a:gd name="connsiteX0" fmla="*/ 152400 w 225175"/>
              <a:gd name="connsiteY0" fmla="*/ 64034 h 234363"/>
              <a:gd name="connsiteX1" fmla="*/ 143435 w 225175"/>
              <a:gd name="connsiteY1" fmla="*/ 234363 h 234363"/>
              <a:gd name="connsiteX2" fmla="*/ 62753 w 225175"/>
              <a:gd name="connsiteY2" fmla="*/ 144716 h 234363"/>
              <a:gd name="connsiteX3" fmla="*/ 0 w 225175"/>
              <a:gd name="connsiteY3" fmla="*/ 81963 h 234363"/>
              <a:gd name="connsiteX4" fmla="*/ 0 w 225175"/>
              <a:gd name="connsiteY4" fmla="*/ 72999 h 234363"/>
              <a:gd name="connsiteX5" fmla="*/ 0 w 225175"/>
              <a:gd name="connsiteY5" fmla="*/ 72999 h 234363"/>
              <a:gd name="connsiteX6" fmla="*/ 170329 w 225175"/>
              <a:gd name="connsiteY6" fmla="*/ 1281 h 234363"/>
              <a:gd name="connsiteX7" fmla="*/ 224118 w 225175"/>
              <a:gd name="connsiteY7" fmla="*/ 19210 h 234363"/>
              <a:gd name="connsiteX8" fmla="*/ 197224 w 225175"/>
              <a:gd name="connsiteY8" fmla="*/ 37140 h 234363"/>
              <a:gd name="connsiteX9" fmla="*/ 179294 w 225175"/>
              <a:gd name="connsiteY9" fmla="*/ 55069 h 234363"/>
              <a:gd name="connsiteX10" fmla="*/ 152400 w 225175"/>
              <a:gd name="connsiteY10" fmla="*/ 64034 h 234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5175" h="234363">
                <a:moveTo>
                  <a:pt x="152400" y="64034"/>
                </a:moveTo>
                <a:lnTo>
                  <a:pt x="143435" y="234363"/>
                </a:lnTo>
                <a:cubicBezTo>
                  <a:pt x="116541" y="204481"/>
                  <a:pt x="90306" y="173991"/>
                  <a:pt x="62753" y="144716"/>
                </a:cubicBezTo>
                <a:cubicBezTo>
                  <a:pt x="42479" y="123174"/>
                  <a:pt x="0" y="111545"/>
                  <a:pt x="0" y="81963"/>
                </a:cubicBezTo>
                <a:lnTo>
                  <a:pt x="0" y="72999"/>
                </a:lnTo>
                <a:lnTo>
                  <a:pt x="0" y="72999"/>
                </a:lnTo>
                <a:cubicBezTo>
                  <a:pt x="56776" y="49093"/>
                  <a:pt x="110426" y="15658"/>
                  <a:pt x="170329" y="1281"/>
                </a:cubicBezTo>
                <a:cubicBezTo>
                  <a:pt x="188707" y="-3130"/>
                  <a:pt x="212778" y="4091"/>
                  <a:pt x="224118" y="19210"/>
                </a:cubicBezTo>
                <a:cubicBezTo>
                  <a:pt x="230583" y="27829"/>
                  <a:pt x="205637" y="30409"/>
                  <a:pt x="197224" y="37140"/>
                </a:cubicBezTo>
                <a:cubicBezTo>
                  <a:pt x="190624" y="42420"/>
                  <a:pt x="185271" y="49093"/>
                  <a:pt x="179294" y="55069"/>
                </a:cubicBezTo>
                <a:lnTo>
                  <a:pt x="152400" y="64034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Forme libre : forme 65">
            <a:extLst>
              <a:ext uri="{FF2B5EF4-FFF2-40B4-BE49-F238E27FC236}">
                <a16:creationId xmlns:a16="http://schemas.microsoft.com/office/drawing/2014/main" id="{0A9E61C6-85E2-D94B-74B9-09410958FD7F}"/>
              </a:ext>
            </a:extLst>
          </p:cNvPr>
          <p:cNvSpPr/>
          <p:nvPr/>
        </p:nvSpPr>
        <p:spPr>
          <a:xfrm>
            <a:off x="4433128" y="1818044"/>
            <a:ext cx="225175" cy="234363"/>
          </a:xfrm>
          <a:custGeom>
            <a:avLst/>
            <a:gdLst>
              <a:gd name="connsiteX0" fmla="*/ 152400 w 225175"/>
              <a:gd name="connsiteY0" fmla="*/ 64034 h 234363"/>
              <a:gd name="connsiteX1" fmla="*/ 143435 w 225175"/>
              <a:gd name="connsiteY1" fmla="*/ 234363 h 234363"/>
              <a:gd name="connsiteX2" fmla="*/ 62753 w 225175"/>
              <a:gd name="connsiteY2" fmla="*/ 144716 h 234363"/>
              <a:gd name="connsiteX3" fmla="*/ 0 w 225175"/>
              <a:gd name="connsiteY3" fmla="*/ 81963 h 234363"/>
              <a:gd name="connsiteX4" fmla="*/ 0 w 225175"/>
              <a:gd name="connsiteY4" fmla="*/ 72999 h 234363"/>
              <a:gd name="connsiteX5" fmla="*/ 0 w 225175"/>
              <a:gd name="connsiteY5" fmla="*/ 72999 h 234363"/>
              <a:gd name="connsiteX6" fmla="*/ 170329 w 225175"/>
              <a:gd name="connsiteY6" fmla="*/ 1281 h 234363"/>
              <a:gd name="connsiteX7" fmla="*/ 224118 w 225175"/>
              <a:gd name="connsiteY7" fmla="*/ 19210 h 234363"/>
              <a:gd name="connsiteX8" fmla="*/ 197224 w 225175"/>
              <a:gd name="connsiteY8" fmla="*/ 37140 h 234363"/>
              <a:gd name="connsiteX9" fmla="*/ 179294 w 225175"/>
              <a:gd name="connsiteY9" fmla="*/ 55069 h 234363"/>
              <a:gd name="connsiteX10" fmla="*/ 152400 w 225175"/>
              <a:gd name="connsiteY10" fmla="*/ 64034 h 234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5175" h="234363">
                <a:moveTo>
                  <a:pt x="152400" y="64034"/>
                </a:moveTo>
                <a:lnTo>
                  <a:pt x="143435" y="234363"/>
                </a:lnTo>
                <a:cubicBezTo>
                  <a:pt x="116541" y="204481"/>
                  <a:pt x="90306" y="173991"/>
                  <a:pt x="62753" y="144716"/>
                </a:cubicBezTo>
                <a:cubicBezTo>
                  <a:pt x="42479" y="123174"/>
                  <a:pt x="0" y="111545"/>
                  <a:pt x="0" y="81963"/>
                </a:cubicBezTo>
                <a:lnTo>
                  <a:pt x="0" y="72999"/>
                </a:lnTo>
                <a:lnTo>
                  <a:pt x="0" y="72999"/>
                </a:lnTo>
                <a:cubicBezTo>
                  <a:pt x="56776" y="49093"/>
                  <a:pt x="110426" y="15658"/>
                  <a:pt x="170329" y="1281"/>
                </a:cubicBezTo>
                <a:cubicBezTo>
                  <a:pt x="188707" y="-3130"/>
                  <a:pt x="212778" y="4091"/>
                  <a:pt x="224118" y="19210"/>
                </a:cubicBezTo>
                <a:cubicBezTo>
                  <a:pt x="230583" y="27829"/>
                  <a:pt x="205637" y="30409"/>
                  <a:pt x="197224" y="37140"/>
                </a:cubicBezTo>
                <a:cubicBezTo>
                  <a:pt x="190624" y="42420"/>
                  <a:pt x="185271" y="49093"/>
                  <a:pt x="179294" y="55069"/>
                </a:cubicBezTo>
                <a:lnTo>
                  <a:pt x="152400" y="64034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Forme libre : forme 66">
            <a:extLst>
              <a:ext uri="{FF2B5EF4-FFF2-40B4-BE49-F238E27FC236}">
                <a16:creationId xmlns:a16="http://schemas.microsoft.com/office/drawing/2014/main" id="{0F36135C-04B6-ACB6-2A45-82F989933613}"/>
              </a:ext>
            </a:extLst>
          </p:cNvPr>
          <p:cNvSpPr/>
          <p:nvPr/>
        </p:nvSpPr>
        <p:spPr>
          <a:xfrm>
            <a:off x="339360" y="5710307"/>
            <a:ext cx="225175" cy="234363"/>
          </a:xfrm>
          <a:custGeom>
            <a:avLst/>
            <a:gdLst>
              <a:gd name="connsiteX0" fmla="*/ 152400 w 225175"/>
              <a:gd name="connsiteY0" fmla="*/ 64034 h 234363"/>
              <a:gd name="connsiteX1" fmla="*/ 143435 w 225175"/>
              <a:gd name="connsiteY1" fmla="*/ 234363 h 234363"/>
              <a:gd name="connsiteX2" fmla="*/ 62753 w 225175"/>
              <a:gd name="connsiteY2" fmla="*/ 144716 h 234363"/>
              <a:gd name="connsiteX3" fmla="*/ 0 w 225175"/>
              <a:gd name="connsiteY3" fmla="*/ 81963 h 234363"/>
              <a:gd name="connsiteX4" fmla="*/ 0 w 225175"/>
              <a:gd name="connsiteY4" fmla="*/ 72999 h 234363"/>
              <a:gd name="connsiteX5" fmla="*/ 0 w 225175"/>
              <a:gd name="connsiteY5" fmla="*/ 72999 h 234363"/>
              <a:gd name="connsiteX6" fmla="*/ 170329 w 225175"/>
              <a:gd name="connsiteY6" fmla="*/ 1281 h 234363"/>
              <a:gd name="connsiteX7" fmla="*/ 224118 w 225175"/>
              <a:gd name="connsiteY7" fmla="*/ 19210 h 234363"/>
              <a:gd name="connsiteX8" fmla="*/ 197224 w 225175"/>
              <a:gd name="connsiteY8" fmla="*/ 37140 h 234363"/>
              <a:gd name="connsiteX9" fmla="*/ 179294 w 225175"/>
              <a:gd name="connsiteY9" fmla="*/ 55069 h 234363"/>
              <a:gd name="connsiteX10" fmla="*/ 152400 w 225175"/>
              <a:gd name="connsiteY10" fmla="*/ 64034 h 234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5175" h="234363">
                <a:moveTo>
                  <a:pt x="152400" y="64034"/>
                </a:moveTo>
                <a:lnTo>
                  <a:pt x="143435" y="234363"/>
                </a:lnTo>
                <a:cubicBezTo>
                  <a:pt x="116541" y="204481"/>
                  <a:pt x="90306" y="173991"/>
                  <a:pt x="62753" y="144716"/>
                </a:cubicBezTo>
                <a:cubicBezTo>
                  <a:pt x="42479" y="123174"/>
                  <a:pt x="0" y="111545"/>
                  <a:pt x="0" y="81963"/>
                </a:cubicBezTo>
                <a:lnTo>
                  <a:pt x="0" y="72999"/>
                </a:lnTo>
                <a:lnTo>
                  <a:pt x="0" y="72999"/>
                </a:lnTo>
                <a:cubicBezTo>
                  <a:pt x="56776" y="49093"/>
                  <a:pt x="110426" y="15658"/>
                  <a:pt x="170329" y="1281"/>
                </a:cubicBezTo>
                <a:cubicBezTo>
                  <a:pt x="188707" y="-3130"/>
                  <a:pt x="212778" y="4091"/>
                  <a:pt x="224118" y="19210"/>
                </a:cubicBezTo>
                <a:cubicBezTo>
                  <a:pt x="230583" y="27829"/>
                  <a:pt x="205637" y="30409"/>
                  <a:pt x="197224" y="37140"/>
                </a:cubicBezTo>
                <a:cubicBezTo>
                  <a:pt x="190624" y="42420"/>
                  <a:pt x="185271" y="49093"/>
                  <a:pt x="179294" y="55069"/>
                </a:cubicBezTo>
                <a:lnTo>
                  <a:pt x="152400" y="64034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C3007154-AC62-9DED-012A-71E77CC6F095}"/>
              </a:ext>
            </a:extLst>
          </p:cNvPr>
          <p:cNvSpPr txBox="1"/>
          <p:nvPr/>
        </p:nvSpPr>
        <p:spPr>
          <a:xfrm>
            <a:off x="611598" y="5635112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Cortisol</a:t>
            </a:r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F0ACABE0-6F4C-71CE-00AE-52C17500C0FB}"/>
              </a:ext>
            </a:extLst>
          </p:cNvPr>
          <p:cNvSpPr/>
          <p:nvPr/>
        </p:nvSpPr>
        <p:spPr>
          <a:xfrm>
            <a:off x="4411652" y="643252"/>
            <a:ext cx="2494851" cy="89445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0B3B0432-D690-CBB1-745B-92C06AC9744D}"/>
              </a:ext>
            </a:extLst>
          </p:cNvPr>
          <p:cNvSpPr txBox="1"/>
          <p:nvPr/>
        </p:nvSpPr>
        <p:spPr>
          <a:xfrm>
            <a:off x="4599009" y="762816"/>
            <a:ext cx="212013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Stress</a:t>
            </a:r>
          </a:p>
        </p:txBody>
      </p:sp>
      <p:sp>
        <p:nvSpPr>
          <p:cNvPr id="76" name="Éclair 75">
            <a:extLst>
              <a:ext uri="{FF2B5EF4-FFF2-40B4-BE49-F238E27FC236}">
                <a16:creationId xmlns:a16="http://schemas.microsoft.com/office/drawing/2014/main" id="{BF1CEB35-4CA4-47D3-2503-E4A1A17BCC2F}"/>
              </a:ext>
            </a:extLst>
          </p:cNvPr>
          <p:cNvSpPr/>
          <p:nvPr/>
        </p:nvSpPr>
        <p:spPr>
          <a:xfrm rot="1864732" flipH="1">
            <a:off x="3067018" y="837673"/>
            <a:ext cx="1455181" cy="388102"/>
          </a:xfrm>
          <a:prstGeom prst="lightningBol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3A50F76C-D2B6-ACFC-4DC2-38D281D67A35}"/>
              </a:ext>
            </a:extLst>
          </p:cNvPr>
          <p:cNvCxnSpPr>
            <a:cxnSpLocks/>
          </p:cNvCxnSpPr>
          <p:nvPr/>
        </p:nvCxnSpPr>
        <p:spPr>
          <a:xfrm flipV="1">
            <a:off x="5903392" y="2998533"/>
            <a:ext cx="0" cy="174442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7537134B-645C-6BBF-BE89-0BC287FC8E31}"/>
              </a:ext>
            </a:extLst>
          </p:cNvPr>
          <p:cNvCxnSpPr>
            <a:cxnSpLocks/>
          </p:cNvCxnSpPr>
          <p:nvPr/>
        </p:nvCxnSpPr>
        <p:spPr>
          <a:xfrm>
            <a:off x="5129350" y="4772963"/>
            <a:ext cx="9050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>
            <a:extLst>
              <a:ext uri="{FF2B5EF4-FFF2-40B4-BE49-F238E27FC236}">
                <a16:creationId xmlns:a16="http://schemas.microsoft.com/office/drawing/2014/main" id="{65EC10A1-B3B4-F966-40AD-48EBBF813DCB}"/>
              </a:ext>
            </a:extLst>
          </p:cNvPr>
          <p:cNvCxnSpPr>
            <a:cxnSpLocks/>
          </p:cNvCxnSpPr>
          <p:nvPr/>
        </p:nvCxnSpPr>
        <p:spPr>
          <a:xfrm flipV="1">
            <a:off x="6034370" y="1957331"/>
            <a:ext cx="0" cy="28156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Flèche : droite 79">
            <a:extLst>
              <a:ext uri="{FF2B5EF4-FFF2-40B4-BE49-F238E27FC236}">
                <a16:creationId xmlns:a16="http://schemas.microsoft.com/office/drawing/2014/main" id="{7FB5B9EC-FBBF-EED6-3E79-B0FFB6CD8531}"/>
              </a:ext>
            </a:extLst>
          </p:cNvPr>
          <p:cNvSpPr/>
          <p:nvPr/>
        </p:nvSpPr>
        <p:spPr>
          <a:xfrm>
            <a:off x="6130991" y="1997470"/>
            <a:ext cx="697832" cy="58547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21C49599-3F3D-60DC-123C-B1ACC806FA90}"/>
              </a:ext>
            </a:extLst>
          </p:cNvPr>
          <p:cNvSpPr txBox="1"/>
          <p:nvPr/>
        </p:nvSpPr>
        <p:spPr>
          <a:xfrm>
            <a:off x="6785452" y="2077281"/>
            <a:ext cx="2680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latin typeface="Cambria" panose="02040503050406030204" pitchFamily="18" charset="0"/>
                <a:ea typeface="Cambria" panose="02040503050406030204" pitchFamily="18" charset="0"/>
              </a:rPr>
              <a:t>Dysregulation</a:t>
            </a:r>
            <a:endParaRPr lang="fr-F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A9C02E65-77E8-3665-1D7D-249E23F99673}"/>
              </a:ext>
            </a:extLst>
          </p:cNvPr>
          <p:cNvSpPr txBox="1"/>
          <p:nvPr/>
        </p:nvSpPr>
        <p:spPr>
          <a:xfrm>
            <a:off x="9392143" y="1967043"/>
            <a:ext cx="2680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  <a:cs typeface="Latha" panose="020B0604020202020204" pitchFamily="34" charset="0"/>
              </a:rPr>
              <a:t>Inflammation</a:t>
            </a:r>
          </a:p>
          <a:p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  <a:cs typeface="Latha" panose="020B0604020202020204" pitchFamily="34" charset="0"/>
              </a:rPr>
              <a:t>MetS</a:t>
            </a:r>
            <a:endParaRPr lang="fr-FR" dirty="0">
              <a:latin typeface="Cambria" panose="02040503050406030204" pitchFamily="18" charset="0"/>
              <a:ea typeface="Cambria" panose="02040503050406030204" pitchFamily="18" charset="0"/>
              <a:cs typeface="Latha" panose="020B0604020202020204" pitchFamily="34" charset="0"/>
            </a:endParaRPr>
          </a:p>
        </p:txBody>
      </p:sp>
      <p:sp>
        <p:nvSpPr>
          <p:cNvPr id="84" name="Flèche : droite 83">
            <a:extLst>
              <a:ext uri="{FF2B5EF4-FFF2-40B4-BE49-F238E27FC236}">
                <a16:creationId xmlns:a16="http://schemas.microsoft.com/office/drawing/2014/main" id="{EEE2222B-FA91-49A6-F5A8-F6AB7435BBE5}"/>
              </a:ext>
            </a:extLst>
          </p:cNvPr>
          <p:cNvSpPr/>
          <p:nvPr/>
        </p:nvSpPr>
        <p:spPr>
          <a:xfrm>
            <a:off x="8459431" y="2010971"/>
            <a:ext cx="697832" cy="58547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E6686D90-A9A8-7D3A-09ED-C160B4F44010}"/>
              </a:ext>
            </a:extLst>
          </p:cNvPr>
          <p:cNvSpPr txBox="1"/>
          <p:nvPr/>
        </p:nvSpPr>
        <p:spPr>
          <a:xfrm>
            <a:off x="5318139" y="5791643"/>
            <a:ext cx="65345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effectLst/>
                <a:ea typeface="Aptos" panose="020B0004020202020204" pitchFamily="34" charset="0"/>
              </a:rPr>
              <a:t>Interaction </a:t>
            </a:r>
            <a:r>
              <a:rPr lang="fr-FR" sz="2000" b="1" dirty="0" err="1">
                <a:effectLst/>
                <a:ea typeface="Aptos" panose="020B0004020202020204" pitchFamily="34" charset="0"/>
              </a:rPr>
              <a:t>between</a:t>
            </a:r>
            <a:r>
              <a:rPr lang="fr-FR" sz="2000" b="1" dirty="0">
                <a:effectLst/>
                <a:ea typeface="Aptos" panose="020B0004020202020204" pitchFamily="34" charset="0"/>
              </a:rPr>
              <a:t> </a:t>
            </a:r>
            <a:r>
              <a:rPr lang="fr-FR" sz="2000" b="1" i="1" dirty="0">
                <a:effectLst/>
                <a:ea typeface="Aptos" panose="020B0004020202020204" pitchFamily="34" charset="0"/>
              </a:rPr>
              <a:t>GLCCI1</a:t>
            </a:r>
            <a:r>
              <a:rPr lang="fr-FR" sz="2000" b="1" dirty="0">
                <a:effectLst/>
                <a:ea typeface="Aptos" panose="020B0004020202020204" pitchFamily="34" charset="0"/>
              </a:rPr>
              <a:t> </a:t>
            </a:r>
            <a:r>
              <a:rPr lang="fr-FR" sz="2000" b="1" dirty="0" err="1">
                <a:effectLst/>
                <a:ea typeface="Aptos" panose="020B0004020202020204" pitchFamily="34" charset="0"/>
              </a:rPr>
              <a:t>polymorphism</a:t>
            </a:r>
            <a:r>
              <a:rPr lang="fr-FR" sz="2000" b="1" dirty="0">
                <a:effectLst/>
                <a:ea typeface="Aptos" panose="020B0004020202020204" pitchFamily="34" charset="0"/>
              </a:rPr>
              <a:t> (</a:t>
            </a:r>
            <a:r>
              <a:rPr lang="en-GB" sz="2000" b="1" dirty="0"/>
              <a:t>rs37972)</a:t>
            </a:r>
            <a:r>
              <a:rPr lang="fr-FR" sz="2000" b="1" dirty="0">
                <a:effectLst/>
                <a:ea typeface="Aptos" panose="020B0004020202020204" pitchFamily="34" charset="0"/>
              </a:rPr>
              <a:t> and inflammation in the </a:t>
            </a:r>
            <a:r>
              <a:rPr lang="fr-FR" sz="2000" b="1" dirty="0" err="1">
                <a:effectLst/>
                <a:ea typeface="Aptos" panose="020B0004020202020204" pitchFamily="34" charset="0"/>
              </a:rPr>
              <a:t>risk</a:t>
            </a:r>
            <a:r>
              <a:rPr lang="fr-FR" sz="2000" b="1" dirty="0">
                <a:effectLst/>
                <a:ea typeface="Aptos" panose="020B0004020202020204" pitchFamily="34" charset="0"/>
              </a:rPr>
              <a:t> of MetS in SCZ</a:t>
            </a:r>
            <a:endParaRPr lang="fr-FR" sz="2000" b="1" dirty="0"/>
          </a:p>
        </p:txBody>
      </p:sp>
      <p:pic>
        <p:nvPicPr>
          <p:cNvPr id="88" name="Image 87">
            <a:extLst>
              <a:ext uri="{FF2B5EF4-FFF2-40B4-BE49-F238E27FC236}">
                <a16:creationId xmlns:a16="http://schemas.microsoft.com/office/drawing/2014/main" id="{6FA6819C-B597-9772-7424-C76D00BAEBDF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1065397" y="41701"/>
            <a:ext cx="1079416" cy="1013504"/>
          </a:xfrm>
          <a:prstGeom prst="rect">
            <a:avLst/>
          </a:prstGeom>
        </p:spPr>
      </p:pic>
      <p:pic>
        <p:nvPicPr>
          <p:cNvPr id="89" name="Image 88" descr="Une image contenant personne, Visage humain, sourire, intérieur&#10;&#10;Description générée automatiquement">
            <a:extLst>
              <a:ext uri="{FF2B5EF4-FFF2-40B4-BE49-F238E27FC236}">
                <a16:creationId xmlns:a16="http://schemas.microsoft.com/office/drawing/2014/main" id="{B3C08067-27CF-6463-36E3-AB0548C3742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523" y="14225"/>
            <a:ext cx="1213837" cy="1013502"/>
          </a:xfrm>
          <a:prstGeom prst="rect">
            <a:avLst/>
          </a:prstGeom>
        </p:spPr>
      </p:pic>
      <p:pic>
        <p:nvPicPr>
          <p:cNvPr id="91" name="Image 90">
            <a:extLst>
              <a:ext uri="{FF2B5EF4-FFF2-40B4-BE49-F238E27FC236}">
                <a16:creationId xmlns:a16="http://schemas.microsoft.com/office/drawing/2014/main" id="{87A6473F-0CBA-77A3-06A8-8A3008AFD6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129" y="2717353"/>
            <a:ext cx="4582435" cy="2889507"/>
          </a:xfrm>
          <a:prstGeom prst="rect">
            <a:avLst/>
          </a:prstGeom>
          <a:noFill/>
        </p:spPr>
      </p:pic>
      <p:sp>
        <p:nvSpPr>
          <p:cNvPr id="92" name="Flèche : bas 91">
            <a:extLst>
              <a:ext uri="{FF2B5EF4-FFF2-40B4-BE49-F238E27FC236}">
                <a16:creationId xmlns:a16="http://schemas.microsoft.com/office/drawing/2014/main" id="{3CCB3667-1CBB-DEF9-BD56-F8CCEF20CF06}"/>
              </a:ext>
            </a:extLst>
          </p:cNvPr>
          <p:cNvSpPr/>
          <p:nvPr/>
        </p:nvSpPr>
        <p:spPr>
          <a:xfrm>
            <a:off x="1367494" y="4366748"/>
            <a:ext cx="348915" cy="486672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3370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412CBA-34C3-8316-5D48-4128C829D2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241C13-C97A-653B-9A25-59AEE3AA3270}"/>
              </a:ext>
            </a:extLst>
          </p:cNvPr>
          <p:cNvSpPr/>
          <p:nvPr/>
        </p:nvSpPr>
        <p:spPr>
          <a:xfrm>
            <a:off x="-123463" y="207245"/>
            <a:ext cx="123154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i="1" dirty="0">
                <a:solidFill>
                  <a:schemeClr val="bg1"/>
                </a:solidFill>
              </a:rPr>
              <a:t>Facteurs associés et conséquences des maladies somatiques</a:t>
            </a: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B21621BC-1D0D-CB86-2D92-C2E73F01DA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3463" y="-216068"/>
            <a:ext cx="1177007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9207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2800" b="1" noProof="0" dirty="0">
                <a:cs typeface="Tahoma" panose="020B0604030504040204" pitchFamily="34" charset="0"/>
              </a:rPr>
              <a:t>Consequences of Metabolic syndrome</a:t>
            </a:r>
            <a:endParaRPr lang="en-US" sz="2800" noProof="0" dirty="0">
              <a:cs typeface="Tahoma" panose="020B0604030504040204" pitchFamily="34" charset="0"/>
            </a:endParaRPr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7641BD8F-0437-8EB9-F78F-66EAA92CBCE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571" y="497695"/>
            <a:ext cx="9134475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76200" sy="23000" kx="1199993" algn="br" rotWithShape="0">
              <a:srgbClr val="808080">
                <a:alpha val="20000"/>
              </a:srgbClr>
            </a:outerShdw>
          </a:effectLst>
        </p:spPr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355736DB-805D-125F-C09A-64D6D0259CA5}"/>
              </a:ext>
            </a:extLst>
          </p:cNvPr>
          <p:cNvCxnSpPr>
            <a:cxnSpLocks/>
          </p:cNvCxnSpPr>
          <p:nvPr/>
        </p:nvCxnSpPr>
        <p:spPr>
          <a:xfrm>
            <a:off x="5555870" y="524505"/>
            <a:ext cx="4670" cy="6333495"/>
          </a:xfrm>
          <a:prstGeom prst="line">
            <a:avLst/>
          </a:prstGeom>
          <a:ln w="63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5" name="Image 84">
            <a:extLst>
              <a:ext uri="{FF2B5EF4-FFF2-40B4-BE49-F238E27FC236}">
                <a16:creationId xmlns:a16="http://schemas.microsoft.com/office/drawing/2014/main" id="{295C2F0B-FAA7-7AFA-F115-D8455EE086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27" r="9373" b="2"/>
          <a:stretch/>
        </p:blipFill>
        <p:spPr>
          <a:xfrm>
            <a:off x="5068683" y="549709"/>
            <a:ext cx="555213" cy="706755"/>
          </a:xfrm>
          <a:prstGeom prst="rect">
            <a:avLst/>
          </a:prstGeom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0459223A-4F4A-3816-A698-D6F24A7D0B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/>
          </a:blip>
          <a:srcRect t="19826" b="17647"/>
          <a:stretch/>
        </p:blipFill>
        <p:spPr>
          <a:xfrm>
            <a:off x="6068596" y="4090991"/>
            <a:ext cx="4860639" cy="2279417"/>
          </a:xfrm>
          <a:prstGeom prst="rect">
            <a:avLst/>
          </a:prstGeom>
        </p:spPr>
      </p:pic>
      <p:pic>
        <p:nvPicPr>
          <p:cNvPr id="7" name="図 1">
            <a:extLst>
              <a:ext uri="{FF2B5EF4-FFF2-40B4-BE49-F238E27FC236}">
                <a16:creationId xmlns:a16="http://schemas.microsoft.com/office/drawing/2014/main" id="{E16CC6C2-B333-6A27-8023-B6A5BC4A1C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94" r="5088" b="7744"/>
          <a:stretch/>
        </p:blipFill>
        <p:spPr bwMode="auto">
          <a:xfrm>
            <a:off x="5687252" y="881399"/>
            <a:ext cx="5275989" cy="34057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0B14B11-AB2B-A2D9-A950-D3CD16B7CB5C}"/>
              </a:ext>
            </a:extLst>
          </p:cNvPr>
          <p:cNvSpPr txBox="1"/>
          <p:nvPr/>
        </p:nvSpPr>
        <p:spPr>
          <a:xfrm>
            <a:off x="5562066" y="6588307"/>
            <a:ext cx="2895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>
                <a:latin typeface="+mn-lt"/>
              </a:rPr>
              <a:t>Saitoh et al</a:t>
            </a:r>
            <a:r>
              <a:rPr lang="fr-FR" sz="1200" b="1" i="1" dirty="0"/>
              <a:t>., 2025 </a:t>
            </a:r>
            <a:r>
              <a:rPr lang="fr-FR" sz="1200" b="1" i="1" dirty="0" err="1"/>
              <a:t>Psychiatry</a:t>
            </a:r>
            <a:r>
              <a:rPr lang="fr-FR" sz="1200" b="1" i="1" dirty="0"/>
              <a:t> </a:t>
            </a:r>
            <a:r>
              <a:rPr lang="fr-FR" sz="1200" b="1" i="1" dirty="0" err="1"/>
              <a:t>Res</a:t>
            </a:r>
            <a:r>
              <a:rPr lang="fr-FR" sz="1200" b="1" i="1" dirty="0"/>
              <a:t> Aug:350 </a:t>
            </a:r>
            <a:endParaRPr lang="en-US" sz="1200" b="1" i="1" dirty="0">
              <a:latin typeface="+mn-lt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8C886F6-FBB1-42F1-3C35-C72EE6FD1098}"/>
              </a:ext>
            </a:extLst>
          </p:cNvPr>
          <p:cNvSpPr txBox="1"/>
          <p:nvPr/>
        </p:nvSpPr>
        <p:spPr>
          <a:xfrm>
            <a:off x="5561722" y="644663"/>
            <a:ext cx="4896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noProof="0">
                <a:latin typeface="+mn-lt"/>
              </a:rPr>
              <a:t>MetS</a:t>
            </a:r>
            <a:r>
              <a:rPr lang="en-US" sz="2000" b="1" noProof="0"/>
              <a:t>, </a:t>
            </a:r>
            <a:r>
              <a:rPr lang="en-US" sz="2000" b="1" noProof="0">
                <a:latin typeface="+mn-lt"/>
              </a:rPr>
              <a:t>inflammation &amp; Treatment resistance </a:t>
            </a:r>
          </a:p>
        </p:txBody>
      </p:sp>
      <p:pic>
        <p:nvPicPr>
          <p:cNvPr id="15" name="Image 14" descr="Une image contenant personne, Visage humain, sourire, intérieur&#10;&#10;Description générée automatiquement">
            <a:extLst>
              <a:ext uri="{FF2B5EF4-FFF2-40B4-BE49-F238E27FC236}">
                <a16:creationId xmlns:a16="http://schemas.microsoft.com/office/drawing/2014/main" id="{EABBD66C-51E3-3D94-F997-A112C0B803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6109" y="520015"/>
            <a:ext cx="1088989" cy="909259"/>
          </a:xfrm>
          <a:prstGeom prst="rect">
            <a:avLst/>
          </a:prstGeom>
        </p:spPr>
      </p:pic>
      <p:graphicFrame>
        <p:nvGraphicFramePr>
          <p:cNvPr id="13" name="Chart 1">
            <a:extLst>
              <a:ext uri="{FF2B5EF4-FFF2-40B4-BE49-F238E27FC236}">
                <a16:creationId xmlns:a16="http://schemas.microsoft.com/office/drawing/2014/main" id="{E2F548F4-DA90-0840-0E28-00789CD0E5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0675064"/>
              </p:ext>
            </p:extLst>
          </p:nvPr>
        </p:nvGraphicFramePr>
        <p:xfrm>
          <a:off x="-123463" y="1308477"/>
          <a:ext cx="5962650" cy="2457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ZoneTexte 13">
            <a:extLst>
              <a:ext uri="{FF2B5EF4-FFF2-40B4-BE49-F238E27FC236}">
                <a16:creationId xmlns:a16="http://schemas.microsoft.com/office/drawing/2014/main" id="{F20E8671-04FB-A8D9-324B-0EFB6F355188}"/>
              </a:ext>
            </a:extLst>
          </p:cNvPr>
          <p:cNvSpPr txBox="1"/>
          <p:nvPr/>
        </p:nvSpPr>
        <p:spPr>
          <a:xfrm>
            <a:off x="130718" y="648452"/>
            <a:ext cx="30596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noProof="0">
                <a:latin typeface="+mn-lt"/>
              </a:rPr>
              <a:t>MetS </a:t>
            </a:r>
            <a:r>
              <a:rPr lang="en-US" sz="2000" b="1" noProof="0"/>
              <a:t>and cognitive deficits</a:t>
            </a:r>
            <a:endParaRPr lang="en-US" sz="2000" b="1" noProof="0">
              <a:latin typeface="+mn-lt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6F3D2CD-DA7F-6FEC-061C-9F63382FD00E}"/>
              </a:ext>
            </a:extLst>
          </p:cNvPr>
          <p:cNvSpPr txBox="1"/>
          <p:nvPr/>
        </p:nvSpPr>
        <p:spPr>
          <a:xfrm>
            <a:off x="2844272" y="3786820"/>
            <a:ext cx="2710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>
                <a:latin typeface="+mn-lt"/>
              </a:rPr>
              <a:t>Palimaru et al</a:t>
            </a:r>
            <a:r>
              <a:rPr lang="fr-FR" sz="1200" b="1" i="1" dirty="0"/>
              <a:t>., Acta Psy Scan </a:t>
            </a:r>
            <a:r>
              <a:rPr lang="fr-FR" sz="1200" b="1" i="1" dirty="0" err="1"/>
              <a:t>Nov</a:t>
            </a:r>
            <a:r>
              <a:rPr lang="fr-FR" sz="1200" b="1" i="1" dirty="0"/>
              <a:t> 2025</a:t>
            </a:r>
            <a:endParaRPr lang="en-US" sz="1200" b="1" i="1" dirty="0">
              <a:latin typeface="+mn-lt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B1F3EA9-19BC-1847-07FF-E3CD27AE09D4}"/>
              </a:ext>
            </a:extLst>
          </p:cNvPr>
          <p:cNvSpPr txBox="1"/>
          <p:nvPr/>
        </p:nvSpPr>
        <p:spPr>
          <a:xfrm>
            <a:off x="130718" y="4051473"/>
            <a:ext cx="2872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noProof="0" dirty="0">
                <a:latin typeface="+mn-lt"/>
              </a:rPr>
              <a:t>MetS &amp; </a:t>
            </a:r>
            <a:r>
              <a:rPr lang="en-US" sz="2000" b="1" noProof="0" dirty="0"/>
              <a:t>psychotic relapse</a:t>
            </a:r>
            <a:endParaRPr lang="en-US" sz="2000" b="1" noProof="0" dirty="0">
              <a:latin typeface="+mn-lt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AC8B0E09-C9F3-4BEF-4874-955AAB9BF6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2" y="4498086"/>
            <a:ext cx="5026331" cy="1638722"/>
          </a:xfrm>
          <a:prstGeom prst="rect">
            <a:avLst/>
          </a:prstGeom>
        </p:spPr>
      </p:pic>
      <p:sp>
        <p:nvSpPr>
          <p:cNvPr id="20" name="Rectangle à coins arrondis 11">
            <a:extLst>
              <a:ext uri="{FF2B5EF4-FFF2-40B4-BE49-F238E27FC236}">
                <a16:creationId xmlns:a16="http://schemas.microsoft.com/office/drawing/2014/main" id="{3998719B-CFD5-EF89-11DF-9DBF304833E1}"/>
              </a:ext>
            </a:extLst>
          </p:cNvPr>
          <p:cNvSpPr/>
          <p:nvPr/>
        </p:nvSpPr>
        <p:spPr>
          <a:xfrm>
            <a:off x="868552" y="6221959"/>
            <a:ext cx="4336704" cy="38010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/>
                </a:solidFill>
              </a:rPr>
              <a:t>OR=</a:t>
            </a:r>
            <a:r>
              <a:rPr lang="en-US" altLang="fr-FR" sz="1400" b="1" dirty="0">
                <a:solidFill>
                  <a:srgbClr val="FF0000"/>
                </a:solidFill>
              </a:rPr>
              <a:t>3.0 (1.1-8.4) </a:t>
            </a:r>
            <a:r>
              <a:rPr lang="en-US" altLang="fr-FR" sz="1400" dirty="0">
                <a:solidFill>
                  <a:schemeClr val="tx1"/>
                </a:solidFill>
              </a:rPr>
              <a:t>chez les patients SZ avec METS +</a:t>
            </a:r>
            <a:endParaRPr lang="en-US" sz="1600" b="1" dirty="0">
              <a:solidFill>
                <a:schemeClr val="tx1"/>
              </a:solidFill>
            </a:endParaRP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5AC8F337-B1AA-A0C7-EEAD-C228AC1D0134}"/>
              </a:ext>
            </a:extLst>
          </p:cNvPr>
          <p:cNvCxnSpPr/>
          <p:nvPr/>
        </p:nvCxnSpPr>
        <p:spPr>
          <a:xfrm>
            <a:off x="151221" y="6412014"/>
            <a:ext cx="71733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7B2C8257-5031-8A10-84FE-AB7EE646D79D}"/>
              </a:ext>
            </a:extLst>
          </p:cNvPr>
          <p:cNvSpPr txBox="1"/>
          <p:nvPr/>
        </p:nvSpPr>
        <p:spPr>
          <a:xfrm>
            <a:off x="2743134" y="6579747"/>
            <a:ext cx="28117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/>
              <a:t>Godin et al</a:t>
            </a:r>
            <a:r>
              <a:rPr lang="fr-FR" sz="1200" b="1" i="1" dirty="0"/>
              <a:t>., 2018, </a:t>
            </a:r>
            <a:r>
              <a:rPr lang="pl-PL" sz="1200" b="1" i="1" dirty="0">
                <a:effectLst/>
              </a:rPr>
              <a:t>J Clin Psychiatry. 79(6)</a:t>
            </a:r>
            <a:endParaRPr lang="en-US" sz="1200" b="1" i="1" dirty="0"/>
          </a:p>
        </p:txBody>
      </p:sp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13757B92-702D-86ED-7DDA-3EBCD59BA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14</a:t>
            </a:fld>
            <a:endParaRPr lang="fr-FR" dirty="0"/>
          </a:p>
        </p:txBody>
      </p:sp>
      <p:pic>
        <p:nvPicPr>
          <p:cNvPr id="10" name="Image 9" descr="Une image contenant Visage humain, personne, habits, Boucle&#10;&#10;Le contenu généré par l’IA peut être incorrect.">
            <a:extLst>
              <a:ext uri="{FF2B5EF4-FFF2-40B4-BE49-F238E27FC236}">
                <a16:creationId xmlns:a16="http://schemas.microsoft.com/office/drawing/2014/main" id="{D5E8B392-FD13-F7D2-01CF-00F49EFC6F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329" y="527090"/>
            <a:ext cx="885922" cy="885922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C19B558E-88E4-649C-1FB1-EBBB3810E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7373"/>
            <a:ext cx="992221" cy="54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phique 5">
            <a:extLst>
              <a:ext uri="{FF2B5EF4-FFF2-40B4-BE49-F238E27FC236}">
                <a16:creationId xmlns:a16="http://schemas.microsoft.com/office/drawing/2014/main" id="{620D4775-9E17-8745-8348-AE87FADFACF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 bwMode="auto">
          <a:xfrm>
            <a:off x="10426118" y="6608216"/>
            <a:ext cx="263613" cy="263613"/>
          </a:xfrm>
          <a:prstGeom prst="rect">
            <a:avLst/>
          </a:prstGeom>
        </p:spPr>
      </p:pic>
      <p:pic>
        <p:nvPicPr>
          <p:cNvPr id="11" name="Image 10" descr="Une image contenant obscurité, objet astronomique, lune, astronomie&#10;&#10;Description générée automatiquement">
            <a:extLst>
              <a:ext uri="{FF2B5EF4-FFF2-40B4-BE49-F238E27FC236}">
                <a16:creationId xmlns:a16="http://schemas.microsoft.com/office/drawing/2014/main" id="{1111B4A4-8E54-7921-FD48-3D41C2FD99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14112" y="6649061"/>
            <a:ext cx="573295" cy="232857"/>
          </a:xfrm>
          <a:prstGeom prst="rect">
            <a:avLst/>
          </a:prstGeom>
        </p:spPr>
      </p:pic>
      <p:pic>
        <p:nvPicPr>
          <p:cNvPr id="12" name="Picture 9">
            <a:extLst>
              <a:ext uri="{FF2B5EF4-FFF2-40B4-BE49-F238E27FC236}">
                <a16:creationId xmlns:a16="http://schemas.microsoft.com/office/drawing/2014/main" id="{07491F44-DCAF-185C-C6AA-601ECE2AC7BB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5254" t="19031" r="10170" b="23639"/>
          <a:stretch/>
        </p:blipFill>
        <p:spPr bwMode="auto">
          <a:xfrm>
            <a:off x="10925498" y="6601739"/>
            <a:ext cx="793137" cy="21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140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0875759B-33D6-4823-2B37-803CFCFE88A5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D99D4CE3-1925-9100-029F-C411B59B33F4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 marL="0" indent="0">
              <a:buNone/>
              <a:defRPr/>
            </a:pPr>
            <a:r>
              <a:rPr lang="fr-FR" dirty="0"/>
              <a:t>3. Programme de travail dans le cadre du PEPR PROPSY</a:t>
            </a:r>
            <a:endParaRPr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930F75-9F5C-8F1E-DD4F-49C02F1A112C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370F3BA2-B734-6440-8DC0-D8648E76104C}" type="datetime1">
              <a:rPr lang="fr-FR"/>
              <a:t>02/04/2026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053D96-D84B-DE99-389C-D4E48DB98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665D5A6-3F88-E380-B7BB-1052823E8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1492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AF57FF-22D2-852D-E06F-B92975E41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12">
            <a:extLst>
              <a:ext uri="{FF2B5EF4-FFF2-40B4-BE49-F238E27FC236}">
                <a16:creationId xmlns:a16="http://schemas.microsoft.com/office/drawing/2014/main" id="{FE88E70C-B3B1-5F9A-3A98-A80BAAEE6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02" y="8710077"/>
            <a:ext cx="2805063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1333" i="1" dirty="0" err="1"/>
              <a:t>Hjorthøj</a:t>
            </a:r>
            <a:r>
              <a:rPr lang="fr-FR" altLang="fr-FR" sz="1333" i="1" dirty="0"/>
              <a:t> et al. Lancet </a:t>
            </a:r>
            <a:r>
              <a:rPr lang="fr-FR" altLang="fr-FR" sz="1333" i="1" dirty="0" err="1"/>
              <a:t>Psychiatry</a:t>
            </a:r>
            <a:r>
              <a:rPr lang="fr-FR" altLang="fr-FR" sz="1333" i="1" dirty="0"/>
              <a:t>. 2017</a:t>
            </a:r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590FCBEB-4D94-81D0-2692-0D05E647E5B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1926" y="643610"/>
            <a:ext cx="9134475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76200" sy="23000" kx="1199993" algn="br" rotWithShape="0">
              <a:srgbClr val="808080">
                <a:alpha val="20000"/>
              </a:srgbClr>
            </a:outerShdw>
          </a:effectLst>
        </p:spPr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27AF6B53-268E-39CF-CD07-9F04CE5D4B4D}"/>
              </a:ext>
            </a:extLst>
          </p:cNvPr>
          <p:cNvSpPr/>
          <p:nvPr/>
        </p:nvSpPr>
        <p:spPr>
          <a:xfrm>
            <a:off x="145824" y="3411839"/>
            <a:ext cx="11900351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/>
              <a:t>Longitudinal Analysis (Depending of funding):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dirty="0"/>
              <a:t>To study consequences of cardio-metabolic abnormalities on cognitive deterioration in psychiatric disorders</a:t>
            </a:r>
          </a:p>
          <a:p>
            <a:pPr lvl="3"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b="1" dirty="0"/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dirty="0"/>
              <a:t>To model longitudinal trajectories from population brain health to early severe mental illness using registry-linked Danish cohorts 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dirty="0"/>
              <a:t>Quantify environmental (pollution, infection, stress, trauma) and lifestyle determinants of immuno-metabolic vulnerability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dirty="0"/>
              <a:t>To identify shared biological signatures of energy dysregulation across disorders using multi-omics and AI-based analyses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dirty="0"/>
              <a:t>experimentally validate key mechanisms in rodent models</a:t>
            </a:r>
          </a:p>
        </p:txBody>
      </p:sp>
      <p:sp>
        <p:nvSpPr>
          <p:cNvPr id="10" name="Titre 2">
            <a:extLst>
              <a:ext uri="{FF2B5EF4-FFF2-40B4-BE49-F238E27FC236}">
                <a16:creationId xmlns:a16="http://schemas.microsoft.com/office/drawing/2014/main" id="{9CD11482-4713-99CD-F9DF-1E573DDC2AD7}"/>
              </a:ext>
            </a:extLst>
          </p:cNvPr>
          <p:cNvSpPr txBox="1">
            <a:spLocks/>
          </p:cNvSpPr>
          <p:nvPr/>
        </p:nvSpPr>
        <p:spPr>
          <a:xfrm>
            <a:off x="-8655" y="185358"/>
            <a:ext cx="12191999" cy="2804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chemeClr val="accent1"/>
                </a:solidFill>
                <a:latin typeface="+mn-lt"/>
              </a:rPr>
              <a:t>WORK PROGRAM in  the PEPR PROPSY (2026-2030): </a:t>
            </a:r>
            <a:r>
              <a:rPr lang="fr-FR" sz="2400" b="1" dirty="0" err="1">
                <a:solidFill>
                  <a:schemeClr val="accent1"/>
                </a:solidFill>
                <a:latin typeface="+mn-lt"/>
              </a:rPr>
              <a:t>analysis</a:t>
            </a:r>
            <a:r>
              <a:rPr lang="fr-FR" sz="2400" b="1" dirty="0">
                <a:solidFill>
                  <a:schemeClr val="accent1"/>
                </a:solidFill>
                <a:latin typeface="+mn-lt"/>
              </a:rPr>
              <a:t> of FACE </a:t>
            </a:r>
            <a:r>
              <a:rPr lang="fr-FR" sz="2400" b="1" dirty="0" err="1">
                <a:solidFill>
                  <a:schemeClr val="accent1"/>
                </a:solidFill>
                <a:latin typeface="+mn-lt"/>
              </a:rPr>
              <a:t>databases</a:t>
            </a:r>
            <a:r>
              <a:rPr lang="fr-FR" sz="2400" b="1" dirty="0">
                <a:solidFill>
                  <a:schemeClr val="accent1"/>
                </a:solidFill>
                <a:latin typeface="+mn-lt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417857-6F30-0A03-4F7A-D3C68AFFDAD1}"/>
              </a:ext>
            </a:extLst>
          </p:cNvPr>
          <p:cNvSpPr/>
          <p:nvPr/>
        </p:nvSpPr>
        <p:spPr>
          <a:xfrm>
            <a:off x="145824" y="754641"/>
            <a:ext cx="11900351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 err="1">
                <a:effectLst/>
                <a:ea typeface="Times New Roman" panose="02020603050405020304" pitchFamily="18" charset="0"/>
              </a:rPr>
              <a:t>Specific</a:t>
            </a:r>
            <a:r>
              <a:rPr lang="fr-FR" b="1" dirty="0">
                <a:effectLst/>
                <a:ea typeface="Times New Roman" panose="02020603050405020304" pitchFamily="18" charset="0"/>
              </a:rPr>
              <a:t> </a:t>
            </a:r>
            <a:r>
              <a:rPr lang="fr-FR" b="1" dirty="0" err="1">
                <a:effectLst/>
                <a:ea typeface="Times New Roman" panose="02020603050405020304" pitchFamily="18" charset="0"/>
              </a:rPr>
              <a:t>symptoms</a:t>
            </a:r>
            <a:r>
              <a:rPr lang="fr-FR" b="1" dirty="0">
                <a:effectLst/>
                <a:ea typeface="Times New Roman" panose="02020603050405020304" pitchFamily="18" charset="0"/>
              </a:rPr>
              <a:t> </a:t>
            </a:r>
            <a:r>
              <a:rPr lang="fr-FR" b="1" dirty="0" err="1">
                <a:effectLst/>
                <a:ea typeface="Times New Roman" panose="02020603050405020304" pitchFamily="18" charset="0"/>
              </a:rPr>
              <a:t>linked</a:t>
            </a:r>
            <a:r>
              <a:rPr lang="fr-FR" b="1" dirty="0">
                <a:effectLst/>
                <a:ea typeface="Times New Roman" panose="02020603050405020304" pitchFamily="18" charset="0"/>
              </a:rPr>
              <a:t> to </a:t>
            </a:r>
            <a:r>
              <a:rPr lang="fr-FR" b="1" dirty="0" err="1">
                <a:effectLst/>
                <a:ea typeface="Times New Roman" panose="02020603050405020304" pitchFamily="18" charset="0"/>
              </a:rPr>
              <a:t>energy</a:t>
            </a:r>
            <a:r>
              <a:rPr lang="fr-FR" b="1" dirty="0" err="1">
                <a:ea typeface="Times New Roman" panose="02020603050405020304" pitchFamily="18" charset="0"/>
              </a:rPr>
              <a:t>-related</a:t>
            </a:r>
            <a:r>
              <a:rPr lang="fr-FR" b="1" dirty="0">
                <a:ea typeface="Times New Roman" panose="02020603050405020304" pitchFamily="18" charset="0"/>
              </a:rPr>
              <a:t> </a:t>
            </a:r>
            <a:r>
              <a:rPr lang="fr-FR" b="1" dirty="0">
                <a:effectLst/>
                <a:ea typeface="Times New Roman" panose="02020603050405020304" pitchFamily="18" charset="0"/>
              </a:rPr>
              <a:t>: </a:t>
            </a:r>
            <a:r>
              <a:rPr lang="fr-FR" b="1" dirty="0" err="1">
                <a:solidFill>
                  <a:srgbClr val="0070C0"/>
                </a:solidFill>
              </a:rPr>
              <a:t>transdiagnostic</a:t>
            </a:r>
            <a:r>
              <a:rPr lang="fr-FR" b="1" dirty="0">
                <a:solidFill>
                  <a:srgbClr val="0070C0"/>
                </a:solidFill>
              </a:rPr>
              <a:t> (BD-MDD-SZ)</a:t>
            </a:r>
            <a:endParaRPr lang="fr-FR" b="1" dirty="0">
              <a:solidFill>
                <a:srgbClr val="0070C0"/>
              </a:solidFill>
              <a:effectLst/>
              <a:ea typeface="Times New Roman" panose="02020603050405020304" pitchFamily="18" charset="0"/>
            </a:endParaRPr>
          </a:p>
          <a:p>
            <a:pPr marL="742950" lvl="1" indent="-285750">
              <a:spcAft>
                <a:spcPts val="600"/>
              </a:spcAft>
              <a:buFontTx/>
              <a:buChar char="-"/>
            </a:pPr>
            <a:r>
              <a:rPr lang="fr-FR" dirty="0">
                <a:ea typeface="Times New Roman" panose="02020603050405020304" pitchFamily="18" charset="0"/>
              </a:rPr>
              <a:t>Fatigue</a:t>
            </a:r>
          </a:p>
          <a:p>
            <a:pPr marL="742950" lvl="1" indent="-285750">
              <a:spcAft>
                <a:spcPts val="600"/>
              </a:spcAft>
              <a:buFontTx/>
              <a:buChar char="-"/>
            </a:pPr>
            <a:r>
              <a:rPr lang="fr-FR" dirty="0" err="1">
                <a:ea typeface="Times New Roman" panose="02020603050405020304" pitchFamily="18" charset="0"/>
              </a:rPr>
              <a:t>Weight</a:t>
            </a:r>
            <a:r>
              <a:rPr lang="fr-FR" dirty="0">
                <a:ea typeface="Times New Roman" panose="02020603050405020304" pitchFamily="18" charset="0"/>
              </a:rPr>
              <a:t> gain</a:t>
            </a:r>
          </a:p>
          <a:p>
            <a:pPr marL="742950" lvl="1" indent="-285750">
              <a:spcAft>
                <a:spcPts val="600"/>
              </a:spcAft>
              <a:buFontTx/>
              <a:buChar char="-"/>
            </a:pPr>
            <a:r>
              <a:rPr lang="fr-FR" dirty="0" err="1">
                <a:ea typeface="Times New Roman" panose="02020603050405020304" pitchFamily="18" charset="0"/>
              </a:rPr>
              <a:t>Hyperphagia</a:t>
            </a:r>
            <a:endParaRPr lang="fr-FR" dirty="0">
              <a:ea typeface="Times New Roman" panose="02020603050405020304" pitchFamily="18" charset="0"/>
            </a:endParaRPr>
          </a:p>
          <a:p>
            <a:pPr marL="742950" lvl="1" indent="-285750">
              <a:spcAft>
                <a:spcPts val="600"/>
              </a:spcAft>
              <a:buFontTx/>
              <a:buChar char="-"/>
            </a:pPr>
            <a:r>
              <a:rPr lang="fr-FR" dirty="0" err="1">
                <a:effectLst/>
                <a:ea typeface="Times New Roman" panose="02020603050405020304" pitchFamily="18" charset="0"/>
              </a:rPr>
              <a:t>Hypersomnia</a:t>
            </a:r>
            <a:endParaRPr lang="fr-FR" dirty="0">
              <a:effectLst/>
              <a:ea typeface="Times New Roman" panose="02020603050405020304" pitchFamily="18" charset="0"/>
            </a:endParaRPr>
          </a:p>
          <a:p>
            <a:pPr marL="742950" lvl="1" indent="-285750">
              <a:spcAft>
                <a:spcPts val="600"/>
              </a:spcAft>
              <a:buFontTx/>
              <a:buChar char="-"/>
            </a:pPr>
            <a:r>
              <a:rPr lang="fr-FR" dirty="0"/>
              <a:t>Low </a:t>
            </a:r>
            <a:r>
              <a:rPr lang="fr-FR" dirty="0" err="1"/>
              <a:t>energy</a:t>
            </a:r>
            <a:endParaRPr lang="fr-FR" sz="1800" dirty="0"/>
          </a:p>
          <a:p>
            <a:pPr marL="742950" lvl="1" indent="-285750">
              <a:spcAft>
                <a:spcPts val="600"/>
              </a:spcAft>
              <a:buFontTx/>
              <a:buChar char="-"/>
            </a:pPr>
            <a:r>
              <a:rPr lang="fr-FR" sz="1800" kern="0" dirty="0" err="1">
                <a:effectLst/>
                <a:ea typeface="Aptos" panose="020B0004020202020204" pitchFamily="34" charset="0"/>
              </a:rPr>
              <a:t>Anhedonia</a:t>
            </a:r>
            <a:endParaRPr lang="fr-FR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12" name="Google Shape;110;p5">
            <a:extLst>
              <a:ext uri="{FF2B5EF4-FFF2-40B4-BE49-F238E27FC236}">
                <a16:creationId xmlns:a16="http://schemas.microsoft.com/office/drawing/2014/main" id="{480CC4AD-724E-A698-BA47-D2CF2C269B75}"/>
              </a:ext>
            </a:extLst>
          </p:cNvPr>
          <p:cNvSpPr txBox="1">
            <a:spLocks/>
          </p:cNvSpPr>
          <p:nvPr/>
        </p:nvSpPr>
        <p:spPr>
          <a:xfrm>
            <a:off x="2301788" y="1275433"/>
            <a:ext cx="9416847" cy="1812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57189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57189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57189" algn="l" rtl="0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57189" algn="l" rtl="0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57189" algn="l" rtl="0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571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571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571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Specific</a:t>
            </a: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Objectives </a:t>
            </a:r>
          </a:p>
          <a:p>
            <a:pPr marL="469396" marR="0" lvl="1" indent="-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Baseline and longitudinal </a:t>
            </a:r>
            <a:r>
              <a:rPr kumimoji="0" lang="fr-FR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analysis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of immuno-</a:t>
            </a:r>
            <a:r>
              <a:rPr kumimoji="0" lang="fr-FR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metabolic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fr-FR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biomarkers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and </a:t>
            </a:r>
            <a:r>
              <a:rPr kumimoji="0" lang="fr-FR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symptoms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fr-FR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across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fr-FR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disorders</a:t>
            </a: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69396" marR="0" lvl="1" indent="-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r>
              <a:rPr kumimoji="0" lang="fr-FR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Predictive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and </a:t>
            </a:r>
            <a:r>
              <a:rPr kumimoji="0" lang="fr-FR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prognostic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fr-FR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examination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of </a:t>
            </a:r>
            <a:r>
              <a:rPr kumimoji="0" lang="fr-FR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these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fr-FR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biomarkers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</a:p>
          <a:p>
            <a:pPr marL="708570" marR="0" lvl="2" indent="-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time-to-relapse,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hospitalization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functional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decline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treatment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resistance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69396" marR="0" lvl="1" indent="-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Identification of a distinct, </a:t>
            </a:r>
            <a:r>
              <a:rPr kumimoji="0" lang="fr-FR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transnosographic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immuno-</a:t>
            </a:r>
            <a:r>
              <a:rPr kumimoji="0" lang="fr-FR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metabolic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fr-FR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subgroup</a:t>
            </a: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08570" marR="0" lvl="2" indent="-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  <a:tabLst/>
              <a:defRPr/>
            </a:pP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clinico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-immuno-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biological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signature</a:t>
            </a:r>
            <a:endParaRPr kumimoji="0" lang="fr-FR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Google Shape;120;p5" title="IMG_3909.JPG">
            <a:extLst>
              <a:ext uri="{FF2B5EF4-FFF2-40B4-BE49-F238E27FC236}">
                <a16:creationId xmlns:a16="http://schemas.microsoft.com/office/drawing/2014/main" id="{D92927D3-2CEE-E88C-3391-701B7CE7199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24863" r="12103" b="34811"/>
          <a:stretch/>
        </p:blipFill>
        <p:spPr>
          <a:xfrm>
            <a:off x="10925497" y="643610"/>
            <a:ext cx="793138" cy="910798"/>
          </a:xfrm>
          <a:prstGeom prst="ellipse">
            <a:avLst/>
          </a:prstGeom>
          <a:noFill/>
          <a:ln>
            <a:noFill/>
          </a:ln>
        </p:spPr>
      </p:pic>
      <p:sp>
        <p:nvSpPr>
          <p:cNvPr id="24" name="Flèche : droite 23">
            <a:extLst>
              <a:ext uri="{FF2B5EF4-FFF2-40B4-BE49-F238E27FC236}">
                <a16:creationId xmlns:a16="http://schemas.microsoft.com/office/drawing/2014/main" id="{F30CBDEE-F008-62E6-8663-AB4A53B799E3}"/>
              </a:ext>
            </a:extLst>
          </p:cNvPr>
          <p:cNvSpPr/>
          <p:nvPr/>
        </p:nvSpPr>
        <p:spPr>
          <a:xfrm>
            <a:off x="7358746" y="2750405"/>
            <a:ext cx="690403" cy="38909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5C957323-9E0A-C009-FFA0-50F80E9F0D92}"/>
              </a:ext>
            </a:extLst>
          </p:cNvPr>
          <p:cNvSpPr txBox="1"/>
          <p:nvPr/>
        </p:nvSpPr>
        <p:spPr>
          <a:xfrm>
            <a:off x="8129253" y="2779835"/>
            <a:ext cx="4094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Jan</a:t>
            </a:r>
            <a:r>
              <a:rPr lang="fr-FR" dirty="0"/>
              <a:t> </a:t>
            </a:r>
            <a:r>
              <a:rPr lang="fr-FR" b="1" dirty="0"/>
              <a:t>Erkilic</a:t>
            </a:r>
            <a:r>
              <a:rPr lang="fr-FR" dirty="0"/>
              <a:t> PhD (EUR LIVE &amp; ANR PROPSY)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7F087E-A06B-B3CE-2961-FA59A40AA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9005"/>
            <a:ext cx="992221" cy="54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9C456F0A-7070-69EB-915B-6A29C1C59501}"/>
              </a:ext>
            </a:extLst>
          </p:cNvPr>
          <p:cNvSpPr/>
          <p:nvPr/>
        </p:nvSpPr>
        <p:spPr>
          <a:xfrm>
            <a:off x="252916" y="4067829"/>
            <a:ext cx="690403" cy="38909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680C18F-9772-CF35-927C-7AF2D71E6A6C}"/>
              </a:ext>
            </a:extLst>
          </p:cNvPr>
          <p:cNvSpPr txBox="1"/>
          <p:nvPr/>
        </p:nvSpPr>
        <p:spPr>
          <a:xfrm>
            <a:off x="1060051" y="4087596"/>
            <a:ext cx="10525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UK-FR Project (</a:t>
            </a:r>
            <a:r>
              <a:rPr lang="fr-FR" b="1" dirty="0" err="1"/>
              <a:t>Wakam</a:t>
            </a:r>
            <a:r>
              <a:rPr lang="fr-FR" b="1" dirty="0"/>
              <a:t> </a:t>
            </a:r>
            <a:r>
              <a:rPr lang="fr-FR" b="1" dirty="0" err="1"/>
              <a:t>Award</a:t>
            </a:r>
            <a:r>
              <a:rPr lang="fr-FR" b="1" dirty="0"/>
              <a:t>): Collaboration </a:t>
            </a:r>
            <a:r>
              <a:rPr lang="fr-FR" b="1" dirty="0" err="1"/>
              <a:t>with</a:t>
            </a:r>
            <a:r>
              <a:rPr lang="fr-FR" b="1" dirty="0"/>
              <a:t> A. Colasanti (Univ Sussex): UKBB &amp; FACE </a:t>
            </a:r>
            <a:r>
              <a:rPr lang="fr-FR" b="1" dirty="0" err="1"/>
              <a:t>cohorts</a:t>
            </a:r>
            <a:r>
              <a:rPr lang="fr-FR" b="1" dirty="0"/>
              <a:t>  </a:t>
            </a:r>
            <a:endParaRPr lang="fr-FR" dirty="0"/>
          </a:p>
        </p:txBody>
      </p:sp>
      <p:sp>
        <p:nvSpPr>
          <p:cNvPr id="15" name="Flèche : droite 14">
            <a:extLst>
              <a:ext uri="{FF2B5EF4-FFF2-40B4-BE49-F238E27FC236}">
                <a16:creationId xmlns:a16="http://schemas.microsoft.com/office/drawing/2014/main" id="{757BA1E8-564F-093C-1B9D-F20078243B58}"/>
              </a:ext>
            </a:extLst>
          </p:cNvPr>
          <p:cNvSpPr/>
          <p:nvPr/>
        </p:nvSpPr>
        <p:spPr>
          <a:xfrm>
            <a:off x="1060051" y="6424362"/>
            <a:ext cx="690403" cy="38909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A9757A0-76E6-3DCA-A53C-2284A7F4D7F8}"/>
              </a:ext>
            </a:extLst>
          </p:cNvPr>
          <p:cNvSpPr txBox="1"/>
          <p:nvPr/>
        </p:nvSpPr>
        <p:spPr>
          <a:xfrm>
            <a:off x="1818284" y="6444938"/>
            <a:ext cx="10060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/>
              <a:t>European</a:t>
            </a:r>
            <a:r>
              <a:rPr lang="fr-FR" b="1" dirty="0"/>
              <a:t> Project FR-DK-DE-CH-TR: BRAINERGY (Brain </a:t>
            </a:r>
            <a:r>
              <a:rPr lang="fr-FR" b="1" dirty="0" err="1"/>
              <a:t>Health</a:t>
            </a:r>
            <a:r>
              <a:rPr lang="fr-FR" b="1" dirty="0"/>
              <a:t> Initiative)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0234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3CA149-2AD4-68CF-8F28-AD69F6CC9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4B3154F-9D8D-F938-FC28-A0B41668C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7" name="ZoneTexte 12">
            <a:extLst>
              <a:ext uri="{FF2B5EF4-FFF2-40B4-BE49-F238E27FC236}">
                <a16:creationId xmlns:a16="http://schemas.microsoft.com/office/drawing/2014/main" id="{6645C064-87B9-68DD-00F5-03CC9B09C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02" y="8710077"/>
            <a:ext cx="2805063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1333" i="1" dirty="0" err="1"/>
              <a:t>Hjorthøj</a:t>
            </a:r>
            <a:r>
              <a:rPr lang="fr-FR" altLang="fr-FR" sz="1333" i="1" dirty="0"/>
              <a:t> et al. Lancet </a:t>
            </a:r>
            <a:r>
              <a:rPr lang="fr-FR" altLang="fr-FR" sz="1333" i="1" dirty="0" err="1"/>
              <a:t>Psychiatry</a:t>
            </a:r>
            <a:r>
              <a:rPr lang="fr-FR" altLang="fr-FR" sz="1333" i="1" dirty="0"/>
              <a:t>. 2017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0219A9-D114-8AE8-FECC-7D3ABEFC3863}"/>
              </a:ext>
            </a:extLst>
          </p:cNvPr>
          <p:cNvSpPr/>
          <p:nvPr/>
        </p:nvSpPr>
        <p:spPr>
          <a:xfrm>
            <a:off x="-404321" y="748325"/>
            <a:ext cx="11989173" cy="592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600"/>
              </a:spcAft>
            </a:pPr>
            <a:r>
              <a:rPr lang="en-US" sz="2000" b="1" dirty="0"/>
              <a:t>Neurobiological projects to understand underlying mechanisms</a:t>
            </a:r>
          </a:p>
          <a:p>
            <a:pPr lvl="1" algn="r">
              <a:spcAft>
                <a:spcPts val="600"/>
              </a:spcAft>
            </a:pPr>
            <a:endParaRPr lang="en-US" sz="800" b="1" dirty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Non targeted Metabolomic analysis (RMN) to identify biosignature of cardio-metabolic abnormalities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     (Ariel Frajerman, </a:t>
            </a:r>
            <a:r>
              <a:rPr lang="en-US" dirty="0" err="1"/>
              <a:t>Fondation</a:t>
            </a:r>
            <a:r>
              <a:rPr lang="en-US" dirty="0"/>
              <a:t> Avenir) </a:t>
            </a:r>
            <a:r>
              <a:rPr lang="fr-FR" b="1" dirty="0"/>
              <a:t>🧪</a:t>
            </a:r>
            <a:endParaRPr lang="en-US" dirty="0"/>
          </a:p>
          <a:p>
            <a:pPr marL="742950" lvl="1" indent="-285750">
              <a:spcAft>
                <a:spcPts val="600"/>
              </a:spcAft>
              <a:buFontTx/>
              <a:buChar char="-"/>
            </a:pPr>
            <a:endParaRPr lang="en-US" sz="800" dirty="0">
              <a:ea typeface="Times New Roman" panose="02020603050405020304" pitchFamily="18" charset="0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>
                <a:ea typeface="Times New Roman" panose="02020603050405020304" pitchFamily="18" charset="0"/>
              </a:rPr>
              <a:t>Association </a:t>
            </a:r>
            <a:r>
              <a:rPr lang="fr-FR" dirty="0" err="1">
                <a:ea typeface="Times New Roman" panose="02020603050405020304" pitchFamily="18" charset="0"/>
              </a:rPr>
              <a:t>between</a:t>
            </a:r>
            <a:r>
              <a:rPr lang="fr-FR" dirty="0">
                <a:ea typeface="Times New Roman" panose="02020603050405020304" pitchFamily="18" charset="0"/>
              </a:rPr>
              <a:t> </a:t>
            </a:r>
            <a:r>
              <a:rPr lang="fr-FR" dirty="0" err="1">
                <a:ea typeface="Times New Roman" panose="02020603050405020304" pitchFamily="18" charset="0"/>
              </a:rPr>
              <a:t>Accelerated</a:t>
            </a:r>
            <a:r>
              <a:rPr lang="fr-FR" dirty="0">
                <a:ea typeface="Times New Roman" panose="02020603050405020304" pitchFamily="18" charset="0"/>
              </a:rPr>
              <a:t> </a:t>
            </a:r>
            <a:r>
              <a:rPr lang="fr-FR" dirty="0" err="1">
                <a:ea typeface="Times New Roman" panose="02020603050405020304" pitchFamily="18" charset="0"/>
              </a:rPr>
              <a:t>aging</a:t>
            </a:r>
            <a:r>
              <a:rPr lang="fr-FR" dirty="0">
                <a:ea typeface="Times New Roman" panose="02020603050405020304" pitchFamily="18" charset="0"/>
              </a:rPr>
              <a:t> (</a:t>
            </a:r>
            <a:r>
              <a:rPr lang="fr-FR" dirty="0" err="1">
                <a:ea typeface="Times New Roman" panose="02020603050405020304" pitchFamily="18" charset="0"/>
              </a:rPr>
              <a:t>telomere</a:t>
            </a:r>
            <a:r>
              <a:rPr lang="fr-FR" dirty="0">
                <a:ea typeface="Times New Roman" panose="02020603050405020304" pitchFamily="18" charset="0"/>
              </a:rPr>
              <a:t> </a:t>
            </a:r>
            <a:r>
              <a:rPr lang="fr-FR" dirty="0" err="1">
                <a:ea typeface="Times New Roman" panose="02020603050405020304" pitchFamily="18" charset="0"/>
              </a:rPr>
              <a:t>length</a:t>
            </a:r>
            <a:r>
              <a:rPr lang="fr-FR" dirty="0">
                <a:ea typeface="Times New Roman" panose="02020603050405020304" pitchFamily="18" charset="0"/>
              </a:rPr>
              <a:t>) and </a:t>
            </a:r>
            <a:r>
              <a:rPr lang="fr-FR" dirty="0" err="1">
                <a:ea typeface="Times New Roman" panose="02020603050405020304" pitchFamily="18" charset="0"/>
              </a:rPr>
              <a:t>cardiovascular</a:t>
            </a:r>
            <a:r>
              <a:rPr lang="fr-FR" dirty="0">
                <a:ea typeface="Times New Roman" panose="02020603050405020304" pitchFamily="18" charset="0"/>
              </a:rPr>
              <a:t> </a:t>
            </a:r>
            <a:r>
              <a:rPr lang="fr-FR" dirty="0" err="1">
                <a:ea typeface="Times New Roman" panose="02020603050405020304" pitchFamily="18" charset="0"/>
              </a:rPr>
              <a:t>factors</a:t>
            </a:r>
            <a:r>
              <a:rPr lang="fr-FR" dirty="0">
                <a:ea typeface="Times New Roman" panose="02020603050405020304" pitchFamily="18" charset="0"/>
              </a:rPr>
              <a:t> / </a:t>
            </a:r>
            <a:r>
              <a:rPr lang="fr-FR" dirty="0" err="1">
                <a:ea typeface="Times New Roman" panose="02020603050405020304" pitchFamily="18" charset="0"/>
              </a:rPr>
              <a:t>obesity</a:t>
            </a:r>
            <a:r>
              <a:rPr lang="fr-FR" dirty="0">
                <a:ea typeface="Times New Roman" panose="02020603050405020304" pitchFamily="18" charset="0"/>
              </a:rPr>
              <a:t> / </a:t>
            </a:r>
            <a:r>
              <a:rPr lang="fr-FR" dirty="0" err="1">
                <a:ea typeface="Times New Roman" panose="02020603050405020304" pitchFamily="18" charset="0"/>
              </a:rPr>
              <a:t>diabetes</a:t>
            </a:r>
            <a:endParaRPr lang="fr-FR" dirty="0">
              <a:ea typeface="Times New Roman" panose="02020603050405020304" pitchFamily="18" charset="0"/>
            </a:endParaRPr>
          </a:p>
          <a:p>
            <a:pPr lvl="1">
              <a:spcAft>
                <a:spcPts val="600"/>
              </a:spcAft>
            </a:pPr>
            <a:r>
              <a:rPr lang="fr-FR" dirty="0">
                <a:ea typeface="Times New Roman" panose="02020603050405020304" pitchFamily="18" charset="0"/>
              </a:rPr>
              <a:t>     (Master 2: Eva Gomes, ANR </a:t>
            </a:r>
            <a:r>
              <a:rPr lang="fr-FR" dirty="0" err="1">
                <a:ea typeface="Times New Roman" panose="02020603050405020304" pitchFamily="18" charset="0"/>
              </a:rPr>
              <a:t>Propsy</a:t>
            </a:r>
            <a:r>
              <a:rPr lang="fr-FR" dirty="0">
                <a:ea typeface="Times New Roman" panose="02020603050405020304" pitchFamily="18" charset="0"/>
              </a:rPr>
              <a:t> EDU) </a:t>
            </a:r>
            <a:r>
              <a:rPr lang="fr-FR" dirty="0"/>
              <a:t>⏳🧬</a:t>
            </a:r>
            <a:endParaRPr lang="fr-FR" dirty="0">
              <a:ea typeface="Times New Roman" panose="02020603050405020304" pitchFamily="18" charset="0"/>
            </a:endParaRPr>
          </a:p>
          <a:p>
            <a:pPr lvl="1">
              <a:spcAft>
                <a:spcPts val="600"/>
              </a:spcAft>
            </a:pPr>
            <a:endParaRPr lang="fr-FR" sz="800" dirty="0">
              <a:ea typeface="Times New Roman" panose="02020603050405020304" pitchFamily="18" charset="0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>
                <a:ea typeface="Times New Roman" panose="02020603050405020304" pitchFamily="18" charset="0"/>
              </a:rPr>
              <a:t>Link </a:t>
            </a:r>
            <a:r>
              <a:rPr lang="fr-FR" dirty="0" err="1">
                <a:ea typeface="Times New Roman" panose="02020603050405020304" pitchFamily="18" charset="0"/>
              </a:rPr>
              <a:t>between</a:t>
            </a:r>
            <a:r>
              <a:rPr lang="fr-FR" dirty="0">
                <a:ea typeface="Times New Roman" panose="02020603050405020304" pitchFamily="18" charset="0"/>
              </a:rPr>
              <a:t> hormones and </a:t>
            </a:r>
            <a:r>
              <a:rPr lang="fr-FR" dirty="0" err="1">
                <a:ea typeface="Times New Roman" panose="02020603050405020304" pitchFamily="18" charset="0"/>
              </a:rPr>
              <a:t>metabolic</a:t>
            </a:r>
            <a:r>
              <a:rPr lang="fr-FR" dirty="0">
                <a:ea typeface="Times New Roman" panose="02020603050405020304" pitchFamily="18" charset="0"/>
              </a:rPr>
              <a:t> </a:t>
            </a:r>
            <a:r>
              <a:rPr lang="fr-FR" dirty="0" err="1">
                <a:ea typeface="Times New Roman" panose="02020603050405020304" pitchFamily="18" charset="0"/>
              </a:rPr>
              <a:t>abnormalities</a:t>
            </a:r>
            <a:r>
              <a:rPr lang="fr-FR" dirty="0">
                <a:ea typeface="Times New Roman" panose="02020603050405020304" pitchFamily="18" charset="0"/>
              </a:rPr>
              <a:t> in </a:t>
            </a:r>
            <a:r>
              <a:rPr lang="fr-FR" dirty="0" err="1">
                <a:ea typeface="Times New Roman" panose="02020603050405020304" pitchFamily="18" charset="0"/>
              </a:rPr>
              <a:t>psychiatric</a:t>
            </a:r>
            <a:r>
              <a:rPr lang="fr-FR" dirty="0">
                <a:ea typeface="Times New Roman" panose="02020603050405020304" pitchFamily="18" charset="0"/>
              </a:rPr>
              <a:t> </a:t>
            </a:r>
            <a:r>
              <a:rPr lang="fr-FR" dirty="0" err="1">
                <a:ea typeface="Times New Roman" panose="02020603050405020304" pitchFamily="18" charset="0"/>
              </a:rPr>
              <a:t>disorders</a:t>
            </a:r>
            <a:r>
              <a:rPr lang="fr-FR" dirty="0">
                <a:ea typeface="Times New Roman" panose="02020603050405020304" pitchFamily="18" charset="0"/>
              </a:rPr>
              <a:t> (Master 2: Elise Motsch)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800" dirty="0">
              <a:ea typeface="Times New Roman" panose="02020603050405020304" pitchFamily="18" charset="0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>
                <a:ea typeface="Times New Roman" panose="02020603050405020304" pitchFamily="18" charset="0"/>
              </a:rPr>
              <a:t>Collaboration </a:t>
            </a:r>
            <a:r>
              <a:rPr lang="fr-FR" dirty="0" err="1">
                <a:ea typeface="Times New Roman" panose="02020603050405020304" pitchFamily="18" charset="0"/>
              </a:rPr>
              <a:t>with</a:t>
            </a:r>
            <a:r>
              <a:rPr lang="fr-FR" dirty="0">
                <a:ea typeface="Times New Roman" panose="02020603050405020304" pitchFamily="18" charset="0"/>
              </a:rPr>
              <a:t> Ana Andreazza </a:t>
            </a:r>
            <a:r>
              <a:rPr lang="fr-FR" dirty="0" err="1">
                <a:ea typeface="Times New Roman" panose="02020603050405020304" pitchFamily="18" charset="0"/>
              </a:rPr>
              <a:t>lab</a:t>
            </a:r>
            <a:r>
              <a:rPr lang="fr-FR" dirty="0">
                <a:ea typeface="Times New Roman" panose="02020603050405020304" pitchFamily="18" charset="0"/>
              </a:rPr>
              <a:t> (</a:t>
            </a:r>
            <a:r>
              <a:rPr lang="fr-FR" dirty="0" err="1">
                <a:ea typeface="Times New Roman" panose="02020603050405020304" pitchFamily="18" charset="0"/>
              </a:rPr>
              <a:t>University</a:t>
            </a:r>
            <a:r>
              <a:rPr lang="fr-FR" dirty="0">
                <a:ea typeface="Times New Roman" panose="02020603050405020304" pitchFamily="18" charset="0"/>
              </a:rPr>
              <a:t> of Toronto)</a:t>
            </a:r>
            <a:r>
              <a:rPr lang="fr-FR" dirty="0"/>
              <a:t> 🔋</a:t>
            </a:r>
            <a:endParaRPr lang="fr-FR" dirty="0">
              <a:ea typeface="Times New Roman" panose="02020603050405020304" pitchFamily="18" charset="0"/>
            </a:endParaRP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Analyse</a:t>
            </a:r>
            <a:r>
              <a:rPr lang="en-US" dirty="0"/>
              <a:t> of metabolite link to mitochondrial dysfunction on all samples available (BD, SZ)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Association between white matter hyperintensities (MRI FLAIR/DTI), cardiovascular risk factors and outcomes in mood &amp; psychotic disorders  </a:t>
            </a:r>
            <a:r>
              <a:rPr lang="fr-FR" dirty="0"/>
              <a:t>🧠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UKBiobank</a:t>
            </a:r>
            <a:r>
              <a:rPr lang="en-US" dirty="0"/>
              <a:t> - Collaboration with C Philippe CEA, P Favre, C Laidi (</a:t>
            </a:r>
            <a:r>
              <a:rPr lang="fr-FR" dirty="0" err="1"/>
              <a:t>work</a:t>
            </a:r>
            <a:r>
              <a:rPr lang="fr-FR" dirty="0"/>
              <a:t> in </a:t>
            </a:r>
            <a:r>
              <a:rPr lang="fr-FR" dirty="0" err="1"/>
              <a:t>progress</a:t>
            </a:r>
            <a:r>
              <a:rPr lang="fr-FR" dirty="0"/>
              <a:t> – </a:t>
            </a:r>
            <a:r>
              <a:rPr lang="fr-FR" dirty="0" err="1"/>
              <a:t>research</a:t>
            </a:r>
            <a:r>
              <a:rPr lang="fr-FR" dirty="0"/>
              <a:t> </a:t>
            </a:r>
            <a:r>
              <a:rPr lang="fr-FR" dirty="0" err="1"/>
              <a:t>funding</a:t>
            </a:r>
            <a:r>
              <a:rPr lang="fr-FR" dirty="0"/>
              <a:t>)</a:t>
            </a:r>
            <a:endParaRPr lang="en-US" dirty="0"/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ea typeface="Times New Roman" panose="02020603050405020304" pitchFamily="18" charset="0"/>
              </a:rPr>
              <a:t>APHP Mondor hospital – Collaboration with B. Bapst, Ari </a:t>
            </a:r>
            <a:r>
              <a:rPr lang="en-US" dirty="0" err="1">
                <a:ea typeface="Times New Roman" panose="02020603050405020304" pitchFamily="18" charset="0"/>
              </a:rPr>
              <a:t>Rakatondraibe</a:t>
            </a:r>
            <a:r>
              <a:rPr lang="en-US" dirty="0">
                <a:ea typeface="Times New Roman" panose="02020603050405020304" pitchFamily="18" charset="0"/>
              </a:rPr>
              <a:t>, P Favre, C Laidi</a:t>
            </a:r>
          </a:p>
          <a:p>
            <a:pPr marL="1657350" lvl="3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ea typeface="Times New Roman" panose="02020603050405020304" pitchFamily="18" charset="0"/>
              </a:rPr>
              <a:t>3</a:t>
            </a:r>
            <a:r>
              <a:rPr lang="en-US" baseline="30000" dirty="0">
                <a:ea typeface="Times New Roman" panose="02020603050405020304" pitchFamily="18" charset="0"/>
              </a:rPr>
              <a:t>rd</a:t>
            </a:r>
            <a:r>
              <a:rPr lang="en-US" dirty="0">
                <a:ea typeface="Times New Roman" panose="02020603050405020304" pitchFamily="18" charset="0"/>
              </a:rPr>
              <a:t> year</a:t>
            </a:r>
            <a:r>
              <a:rPr lang="fr-FR" dirty="0"/>
              <a:t> </a:t>
            </a:r>
            <a:r>
              <a:rPr lang="fr-FR" dirty="0" err="1"/>
              <a:t>bachelor’s</a:t>
            </a:r>
            <a:r>
              <a:rPr lang="fr-FR" dirty="0"/>
              <a:t> </a:t>
            </a:r>
            <a:r>
              <a:rPr lang="fr-FR" dirty="0" err="1"/>
              <a:t>internship</a:t>
            </a:r>
            <a:r>
              <a:rPr lang="fr-FR" dirty="0"/>
              <a:t> (2026) </a:t>
            </a:r>
            <a:r>
              <a:rPr lang="en-US" dirty="0"/>
              <a:t>- </a:t>
            </a:r>
            <a:r>
              <a:rPr lang="en-US" dirty="0">
                <a:ea typeface="Times New Roman" panose="02020603050405020304" pitchFamily="18" charset="0"/>
              </a:rPr>
              <a:t> Mary </a:t>
            </a:r>
            <a:r>
              <a:rPr lang="en-US" dirty="0" err="1">
                <a:ea typeface="Times New Roman" panose="02020603050405020304" pitchFamily="18" charset="0"/>
              </a:rPr>
              <a:t>Virgoulay</a:t>
            </a:r>
            <a:r>
              <a:rPr lang="en-US" dirty="0">
                <a:ea typeface="Times New Roman" panose="02020603050405020304" pitchFamily="18" charset="0"/>
              </a:rPr>
              <a:t> Lamarre</a:t>
            </a:r>
          </a:p>
          <a:p>
            <a:pPr marL="1657350" lvl="3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ea typeface="Times New Roman" panose="02020603050405020304" pitchFamily="18" charset="0"/>
              </a:rPr>
              <a:t>Master 2 neuroscience (2027) -  Kensa Assali</a:t>
            </a:r>
            <a:endParaRPr lang="fr-FR" dirty="0">
              <a:ea typeface="Times New Roman" panose="02020603050405020304" pitchFamily="18" charset="0"/>
            </a:endParaRPr>
          </a:p>
        </p:txBody>
      </p:sp>
      <p:pic>
        <p:nvPicPr>
          <p:cNvPr id="10" name="Image 9" descr="Une image contenant Visage humain, homme, Front, portrait&#10;&#10;Le contenu généré par l’IA peut être incorrect.">
            <a:extLst>
              <a:ext uri="{FF2B5EF4-FFF2-40B4-BE49-F238E27FC236}">
                <a16:creationId xmlns:a16="http://schemas.microsoft.com/office/drawing/2014/main" id="{CCAD2785-EFBC-35D2-E9C8-F6E239A3F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3276" y="1022929"/>
            <a:ext cx="728778" cy="869102"/>
          </a:xfrm>
          <a:prstGeom prst="rect">
            <a:avLst/>
          </a:prstGeom>
        </p:spPr>
      </p:pic>
      <p:pic>
        <p:nvPicPr>
          <p:cNvPr id="13" name="Image 12" descr="Une image contenant personne, Visage humain, portrait, habits&#10;&#10;Le contenu généré par l’IA peut être incorrect.">
            <a:extLst>
              <a:ext uri="{FF2B5EF4-FFF2-40B4-BE49-F238E27FC236}">
                <a16:creationId xmlns:a16="http://schemas.microsoft.com/office/drawing/2014/main" id="{D6AB8C9D-052D-F5DD-9788-DD6CAE92E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9492" y="1934487"/>
            <a:ext cx="742562" cy="737332"/>
          </a:xfrm>
          <a:prstGeom prst="rect">
            <a:avLst/>
          </a:prstGeom>
        </p:spPr>
      </p:pic>
      <p:pic>
        <p:nvPicPr>
          <p:cNvPr id="3" name="Image 2" descr="Une image contenant Visage humain, sourire, personne, sourcil&#10;&#10;Description générée automatiquement">
            <a:extLst>
              <a:ext uri="{FF2B5EF4-FFF2-40B4-BE49-F238E27FC236}">
                <a16:creationId xmlns:a16="http://schemas.microsoft.com/office/drawing/2014/main" id="{33FDF66A-AEFE-D89F-763C-6FDCA5C01B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3665256"/>
            <a:ext cx="659860" cy="912357"/>
          </a:xfrm>
          <a:prstGeom prst="rect">
            <a:avLst/>
          </a:prstGeom>
        </p:spPr>
      </p:pic>
      <p:pic>
        <p:nvPicPr>
          <p:cNvPr id="8" name="Image 7" descr="Une image contenant Visage humain, personne, sourire, habits&#10;&#10;Le contenu généré par l’IA peut être incorrect.">
            <a:extLst>
              <a:ext uri="{FF2B5EF4-FFF2-40B4-BE49-F238E27FC236}">
                <a16:creationId xmlns:a16="http://schemas.microsoft.com/office/drawing/2014/main" id="{B83149B0-36BC-9E8A-5486-00318AB10A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880" y="3670610"/>
            <a:ext cx="1020403" cy="893234"/>
          </a:xfrm>
          <a:prstGeom prst="rect">
            <a:avLst/>
          </a:prstGeom>
        </p:spPr>
      </p:pic>
      <p:pic>
        <p:nvPicPr>
          <p:cNvPr id="9" name="Image 8" descr="Une image contenant sourire, personne, Visage humain, arbre&#10;&#10;Le contenu généré par l’IA peut être incorrect.">
            <a:extLst>
              <a:ext uri="{FF2B5EF4-FFF2-40B4-BE49-F238E27FC236}">
                <a16:creationId xmlns:a16="http://schemas.microsoft.com/office/drawing/2014/main" id="{66D136E9-874B-BB25-EE54-EED7F5F443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384" y="2793934"/>
            <a:ext cx="742562" cy="838428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17FB000C-83B9-5979-6535-F5FF888DF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9005"/>
            <a:ext cx="992221" cy="54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phique 10">
            <a:extLst>
              <a:ext uri="{FF2B5EF4-FFF2-40B4-BE49-F238E27FC236}">
                <a16:creationId xmlns:a16="http://schemas.microsoft.com/office/drawing/2014/main" id="{53662752-161D-7AF3-3154-5051ACD4737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 bwMode="auto">
          <a:xfrm>
            <a:off x="10426118" y="6549848"/>
            <a:ext cx="263613" cy="263613"/>
          </a:xfrm>
          <a:prstGeom prst="rect">
            <a:avLst/>
          </a:prstGeom>
        </p:spPr>
      </p:pic>
      <p:pic>
        <p:nvPicPr>
          <p:cNvPr id="14" name="Image 13" descr="Une image contenant obscurité, objet astronomique, lune, astronomie&#10;&#10;Description générée automatiquement">
            <a:extLst>
              <a:ext uri="{FF2B5EF4-FFF2-40B4-BE49-F238E27FC236}">
                <a16:creationId xmlns:a16="http://schemas.microsoft.com/office/drawing/2014/main" id="{30F10B76-A97D-24AE-61E8-1DD4AA028F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14112" y="6590693"/>
            <a:ext cx="573295" cy="232857"/>
          </a:xfrm>
          <a:prstGeom prst="rect">
            <a:avLst/>
          </a:prstGeom>
        </p:spPr>
      </p:pic>
      <p:pic>
        <p:nvPicPr>
          <p:cNvPr id="15" name="Picture 9">
            <a:extLst>
              <a:ext uri="{FF2B5EF4-FFF2-40B4-BE49-F238E27FC236}">
                <a16:creationId xmlns:a16="http://schemas.microsoft.com/office/drawing/2014/main" id="{F00ED1DB-ECD5-C1D1-1516-6A10A026ECB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5254" t="19031" r="10170" b="23639"/>
          <a:stretch/>
        </p:blipFill>
        <p:spPr bwMode="auto">
          <a:xfrm>
            <a:off x="10925498" y="6543371"/>
            <a:ext cx="793137" cy="215423"/>
          </a:xfrm>
          <a:prstGeom prst="rect">
            <a:avLst/>
          </a:prstGeom>
        </p:spPr>
      </p:pic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F69E258C-23E1-D263-115C-305053910C4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1926" y="643610"/>
            <a:ext cx="9134475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76200" sy="23000" kx="1199993" algn="br" rotWithShape="0">
              <a:srgbClr val="808080">
                <a:alpha val="20000"/>
              </a:srgbClr>
            </a:outerShdw>
          </a:effectLst>
        </p:spPr>
      </p:cxnSp>
      <p:sp>
        <p:nvSpPr>
          <p:cNvPr id="19" name="Titre 2">
            <a:extLst>
              <a:ext uri="{FF2B5EF4-FFF2-40B4-BE49-F238E27FC236}">
                <a16:creationId xmlns:a16="http://schemas.microsoft.com/office/drawing/2014/main" id="{55306EB0-EBFA-F2DB-36C9-71A7E014050D}"/>
              </a:ext>
            </a:extLst>
          </p:cNvPr>
          <p:cNvSpPr txBox="1">
            <a:spLocks/>
          </p:cNvSpPr>
          <p:nvPr/>
        </p:nvSpPr>
        <p:spPr>
          <a:xfrm>
            <a:off x="-8655" y="185358"/>
            <a:ext cx="12191999" cy="2804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chemeClr val="accent1"/>
                </a:solidFill>
                <a:latin typeface="+mn-lt"/>
              </a:rPr>
              <a:t>WORK PROGRAM in 2026-2030 </a:t>
            </a:r>
          </a:p>
        </p:txBody>
      </p:sp>
    </p:spTree>
    <p:extLst>
      <p:ext uri="{BB962C8B-B14F-4D97-AF65-F5344CB8AC3E}">
        <p14:creationId xmlns:p14="http://schemas.microsoft.com/office/powerpoint/2010/main" val="3558338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2A3D1D-FD40-A1A3-D104-5D484C28D2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0D11C4A-BD42-C5F4-5C3C-669E924E6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7" name="ZoneTexte 12">
            <a:extLst>
              <a:ext uri="{FF2B5EF4-FFF2-40B4-BE49-F238E27FC236}">
                <a16:creationId xmlns:a16="http://schemas.microsoft.com/office/drawing/2014/main" id="{2DAFE9C2-76D1-E43B-D3BA-5D0768830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02" y="8710077"/>
            <a:ext cx="2805063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1333" i="1" dirty="0" err="1"/>
              <a:t>Hjorthøj</a:t>
            </a:r>
            <a:r>
              <a:rPr lang="fr-FR" altLang="fr-FR" sz="1333" i="1" dirty="0"/>
              <a:t> et al. Lancet </a:t>
            </a:r>
            <a:r>
              <a:rPr lang="fr-FR" altLang="fr-FR" sz="1333" i="1" dirty="0" err="1"/>
              <a:t>Psychiatry</a:t>
            </a:r>
            <a:r>
              <a:rPr lang="fr-FR" altLang="fr-FR" sz="1333" i="1" dirty="0"/>
              <a:t>. 2017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56CDDE-20D2-D512-B9A7-83A12B4DD7D4}"/>
              </a:ext>
            </a:extLst>
          </p:cNvPr>
          <p:cNvSpPr/>
          <p:nvPr/>
        </p:nvSpPr>
        <p:spPr>
          <a:xfrm>
            <a:off x="-404321" y="631589"/>
            <a:ext cx="12505530" cy="6140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600"/>
              </a:spcAft>
            </a:pPr>
            <a:r>
              <a:rPr lang="en-US" sz="2000" b="1" dirty="0"/>
              <a:t>Somatic comorbidities: </a:t>
            </a:r>
            <a:r>
              <a:rPr lang="en-US" sz="2000" dirty="0"/>
              <a:t>Neurological, Dermatological, Respiratory, Auto-immune, Liver and gastrointestinal disorders, cancer….</a:t>
            </a:r>
          </a:p>
          <a:p>
            <a:pPr marL="914400" lvl="1" indent="-457200">
              <a:spcAft>
                <a:spcPts val="600"/>
              </a:spcAft>
              <a:buAutoNum type="arabicPeriod"/>
            </a:pPr>
            <a:r>
              <a:rPr lang="en-US" sz="2000" b="1" dirty="0"/>
              <a:t>To describe physical comorbidities and their determinants</a:t>
            </a:r>
          </a:p>
          <a:p>
            <a:pPr marL="13716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Using French Healthcare Insurance data system, hospital database, existing French Cohort (Constance, FACE, cohort of patients), international cohorts</a:t>
            </a:r>
          </a:p>
          <a:p>
            <a:pPr marL="914400" lvl="1" indent="-457200">
              <a:spcAft>
                <a:spcPts val="600"/>
              </a:spcAft>
              <a:buAutoNum type="arabicPeriod"/>
            </a:pPr>
            <a:r>
              <a:rPr lang="en-US" sz="2000" b="1" dirty="0"/>
              <a:t>To estimate clinical and medico-economic impact</a:t>
            </a:r>
          </a:p>
          <a:p>
            <a:pPr marL="13716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Impact on psychiatric trajectories (hospitalization, quality of life, </a:t>
            </a:r>
            <a:r>
              <a:rPr lang="fr-FR" sz="2000" dirty="0" err="1"/>
              <a:t>medical</a:t>
            </a:r>
            <a:r>
              <a:rPr lang="fr-FR" sz="2000" dirty="0"/>
              <a:t> service </a:t>
            </a:r>
            <a:r>
              <a:rPr lang="fr-FR" sz="2000" dirty="0" err="1"/>
              <a:t>utilization</a:t>
            </a:r>
            <a:r>
              <a:rPr lang="fr-FR" sz="2000" dirty="0"/>
              <a:t>, </a:t>
            </a:r>
            <a:r>
              <a:rPr lang="en-US" sz="2000" dirty="0"/>
              <a:t>resistance to treatment)</a:t>
            </a:r>
          </a:p>
          <a:p>
            <a:pPr marL="13716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Direct (</a:t>
            </a:r>
            <a:r>
              <a:rPr lang="fr-FR" sz="2000" dirty="0" err="1"/>
              <a:t>hospitalizations</a:t>
            </a:r>
            <a:r>
              <a:rPr lang="fr-FR" sz="2000" dirty="0"/>
              <a:t>, </a:t>
            </a:r>
            <a:r>
              <a:rPr lang="fr-FR" sz="2000" dirty="0" err="1"/>
              <a:t>medications</a:t>
            </a:r>
            <a:r>
              <a:rPr lang="fr-FR" sz="2000" dirty="0"/>
              <a:t>, consultations) </a:t>
            </a:r>
            <a:r>
              <a:rPr lang="en-US" sz="2000" dirty="0"/>
              <a:t>and indirect </a:t>
            </a:r>
            <a:r>
              <a:rPr lang="fr-FR" sz="2000" dirty="0"/>
              <a:t>(</a:t>
            </a:r>
            <a:r>
              <a:rPr lang="fr-FR" sz="2000" dirty="0" err="1"/>
              <a:t>work</a:t>
            </a:r>
            <a:r>
              <a:rPr lang="fr-FR" sz="2000" dirty="0"/>
              <a:t> </a:t>
            </a:r>
            <a:r>
              <a:rPr lang="fr-FR" sz="2000" dirty="0" err="1"/>
              <a:t>absenteeism</a:t>
            </a:r>
            <a:r>
              <a:rPr lang="fr-FR" sz="2000" dirty="0"/>
              <a:t>, </a:t>
            </a:r>
            <a:r>
              <a:rPr lang="fr-FR" sz="2000" dirty="0" err="1"/>
              <a:t>disability</a:t>
            </a:r>
            <a:r>
              <a:rPr lang="fr-FR" sz="2000" dirty="0"/>
              <a:t>, </a:t>
            </a:r>
            <a:r>
              <a:rPr lang="fr-FR" sz="2000" dirty="0" err="1"/>
              <a:t>productivity</a:t>
            </a:r>
            <a:r>
              <a:rPr lang="fr-FR" sz="2000" dirty="0"/>
              <a:t> </a:t>
            </a:r>
            <a:r>
              <a:rPr lang="fr-FR" sz="2000" dirty="0" err="1"/>
              <a:t>loss</a:t>
            </a:r>
            <a:r>
              <a:rPr lang="fr-FR" sz="2000" dirty="0"/>
              <a:t>)</a:t>
            </a:r>
            <a:r>
              <a:rPr lang="en-US" sz="2000" dirty="0"/>
              <a:t> cost 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(Link to Medico-economic WP4 Isabelle Durand Zaleski)</a:t>
            </a:r>
          </a:p>
          <a:p>
            <a:pPr marL="914400" lvl="1" indent="-457200">
              <a:spcAft>
                <a:spcPts val="600"/>
              </a:spcAft>
              <a:buFontTx/>
              <a:buAutoNum type="arabicPeriod"/>
            </a:pPr>
            <a:r>
              <a:rPr lang="en-US" sz="2000" b="1" dirty="0"/>
              <a:t>Better understand biological mechanism involved</a:t>
            </a:r>
          </a:p>
          <a:p>
            <a:pPr marL="13716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Identity biomarkers / biological pathway</a:t>
            </a:r>
          </a:p>
          <a:p>
            <a:pPr marL="914400" lvl="1" indent="-457200">
              <a:spcAft>
                <a:spcPts val="600"/>
              </a:spcAft>
              <a:buFontTx/>
              <a:buAutoNum type="arabicPeriod"/>
            </a:pPr>
            <a:r>
              <a:rPr lang="en-US" sz="2000" b="1" dirty="0"/>
              <a:t>Healthcare management</a:t>
            </a:r>
          </a:p>
          <a:p>
            <a:pPr marL="13716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EU-MIND Initiative (PI: L Boyer, Coralie </a:t>
            </a:r>
            <a:r>
              <a:rPr lang="en-US" sz="2000" dirty="0" err="1"/>
              <a:t>Grandé</a:t>
            </a:r>
            <a:r>
              <a:rPr lang="en-US" sz="2000" dirty="0"/>
              <a:t>): </a:t>
            </a:r>
            <a:r>
              <a:rPr lang="en-US" dirty="0"/>
              <a:t>aims to identify key considerations for implementing integrated care models for SMI and physical comorbidities in Europe, based on empirical evidence and expert consensus.</a:t>
            </a:r>
            <a:endParaRPr lang="en-US" sz="2000" dirty="0"/>
          </a:p>
          <a:p>
            <a:pPr marL="13716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MediPsy</a:t>
            </a:r>
            <a:r>
              <a:rPr lang="en-US" sz="2000" dirty="0"/>
              <a:t> (PI: O Godin, M Salomon </a:t>
            </a:r>
            <a:r>
              <a:rPr lang="en-US" sz="2000"/>
              <a:t>(Anticipation Santé), WP4: Public-private </a:t>
            </a:r>
            <a:r>
              <a:rPr lang="en-US" sz="2000" dirty="0"/>
              <a:t>partnership)</a:t>
            </a:r>
          </a:p>
          <a:p>
            <a:pPr marL="914400" lvl="1" indent="-457200">
              <a:spcAft>
                <a:spcPts val="600"/>
              </a:spcAft>
              <a:buFontTx/>
              <a:buAutoNum type="arabicPeriod"/>
            </a:pPr>
            <a:r>
              <a:rPr lang="en-US" sz="2000" b="1" dirty="0"/>
              <a:t>Societal impact: </a:t>
            </a:r>
            <a:r>
              <a:rPr lang="en-US" sz="2000" dirty="0"/>
              <a:t>Inform patients, healthcare professional (medical intern, psychiatrist, GPs)</a:t>
            </a:r>
            <a:endParaRPr lang="en-US" sz="800" b="1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AF3034A-14C4-7BF1-0A1B-B2554614C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9005"/>
            <a:ext cx="992221" cy="54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phique 10">
            <a:extLst>
              <a:ext uri="{FF2B5EF4-FFF2-40B4-BE49-F238E27FC236}">
                <a16:creationId xmlns:a16="http://schemas.microsoft.com/office/drawing/2014/main" id="{87D879CA-661B-5DC1-CF29-455038F9520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10426118" y="6549848"/>
            <a:ext cx="263613" cy="263613"/>
          </a:xfrm>
          <a:prstGeom prst="rect">
            <a:avLst/>
          </a:prstGeom>
        </p:spPr>
      </p:pic>
      <p:pic>
        <p:nvPicPr>
          <p:cNvPr id="14" name="Image 13" descr="Une image contenant obscurité, objet astronomique, lune, astronomie&#10;&#10;Description générée automatiquement">
            <a:extLst>
              <a:ext uri="{FF2B5EF4-FFF2-40B4-BE49-F238E27FC236}">
                <a16:creationId xmlns:a16="http://schemas.microsoft.com/office/drawing/2014/main" id="{452D5E92-6680-B33D-0534-79ABE3DC41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14112" y="6590693"/>
            <a:ext cx="573295" cy="232857"/>
          </a:xfrm>
          <a:prstGeom prst="rect">
            <a:avLst/>
          </a:prstGeom>
        </p:spPr>
      </p:pic>
      <p:pic>
        <p:nvPicPr>
          <p:cNvPr id="15" name="Picture 9">
            <a:extLst>
              <a:ext uri="{FF2B5EF4-FFF2-40B4-BE49-F238E27FC236}">
                <a16:creationId xmlns:a16="http://schemas.microsoft.com/office/drawing/2014/main" id="{D5BAB744-FB88-453F-3347-697A33620B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254" t="19031" r="10170" b="23639"/>
          <a:stretch/>
        </p:blipFill>
        <p:spPr bwMode="auto">
          <a:xfrm>
            <a:off x="10925498" y="6543371"/>
            <a:ext cx="793137" cy="215423"/>
          </a:xfrm>
          <a:prstGeom prst="rect">
            <a:avLst/>
          </a:prstGeom>
        </p:spPr>
      </p:pic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06CEB4F3-C68A-23F3-3677-812DCE06C61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1926" y="614426"/>
            <a:ext cx="9134475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76200" sy="23000" kx="1199993" algn="br" rotWithShape="0">
              <a:srgbClr val="808080">
                <a:alpha val="20000"/>
              </a:srgbClr>
            </a:outerShdw>
          </a:effectLst>
        </p:spPr>
      </p:cxnSp>
      <p:sp>
        <p:nvSpPr>
          <p:cNvPr id="2" name="Titre 2">
            <a:extLst>
              <a:ext uri="{FF2B5EF4-FFF2-40B4-BE49-F238E27FC236}">
                <a16:creationId xmlns:a16="http://schemas.microsoft.com/office/drawing/2014/main" id="{97B94371-ED62-070A-493A-2E0DB21E39B3}"/>
              </a:ext>
            </a:extLst>
          </p:cNvPr>
          <p:cNvSpPr txBox="1">
            <a:spLocks/>
          </p:cNvSpPr>
          <p:nvPr/>
        </p:nvSpPr>
        <p:spPr>
          <a:xfrm>
            <a:off x="-8655" y="185358"/>
            <a:ext cx="12191999" cy="2804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chemeClr val="accent1"/>
                </a:solidFill>
                <a:latin typeface="+mn-lt"/>
              </a:rPr>
              <a:t>WORK PROGRAM in 2026-2030 </a:t>
            </a:r>
          </a:p>
        </p:txBody>
      </p:sp>
    </p:spTree>
    <p:extLst>
      <p:ext uri="{BB962C8B-B14F-4D97-AF65-F5344CB8AC3E}">
        <p14:creationId xmlns:p14="http://schemas.microsoft.com/office/powerpoint/2010/main" val="2527643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D127920-3076-6623-89BF-A4638E25B609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EC7819-16B8-DF49-9AED-9AE05EC208C4}" type="datetime1">
              <a:rPr kumimoji="0" lang="fr-FR" sz="933" b="1" i="0" u="none" strike="noStrike" kern="120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Marianne"/>
                <a:ea typeface="+mn-ea"/>
                <a:cs typeface="+mn-cs"/>
              </a:rPr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02/04/2026</a:t>
            </a:fld>
            <a:endParaRPr kumimoji="0" lang="fr-FR" sz="933" b="1" i="0" u="none" strike="noStrike" kern="1200" cap="none" spc="0" normalizeH="0" baseline="0" noProof="0" dirty="0">
              <a:ln>
                <a:noFill/>
              </a:ln>
              <a:solidFill>
                <a:srgbClr val="000091"/>
              </a:solidFill>
              <a:effectLst/>
              <a:uLnTx/>
              <a:uFillTx/>
              <a:latin typeface="Marianne"/>
              <a:ea typeface="+mn-ea"/>
              <a:cs typeface="+mn-cs"/>
            </a:endParaRPr>
          </a:p>
        </p:txBody>
      </p:sp>
      <p:sp>
        <p:nvSpPr>
          <p:cNvPr id="27" name="TextBox 1">
            <a:extLst>
              <a:ext uri="{FF2B5EF4-FFF2-40B4-BE49-F238E27FC236}">
                <a16:creationId xmlns:a16="http://schemas.microsoft.com/office/drawing/2014/main" id="{88470B65-C1CE-D756-6209-1A4990A248AB}"/>
              </a:ext>
            </a:extLst>
          </p:cNvPr>
          <p:cNvSpPr txBox="1"/>
          <p:nvPr/>
        </p:nvSpPr>
        <p:spPr>
          <a:xfrm>
            <a:off x="0" y="1001818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>
              <a:defRPr/>
            </a:pPr>
            <a:r>
              <a:rPr kumimoji="0" lang="fr-FR" sz="2200" b="1" i="0" u="sng" strike="noStrike" kern="1200" cap="none" spc="0" normalizeH="0" baseline="0" noProof="0" dirty="0">
                <a:ln>
                  <a:noFill/>
                </a:ln>
                <a:solidFill>
                  <a:srgbClr val="1B3A64"/>
                </a:solidFill>
                <a:effectLst/>
                <a:uLnTx/>
                <a:uFillTx/>
              </a:rPr>
              <a:t>Objective</a:t>
            </a: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rgbClr val="1B3A64"/>
                </a:solidFill>
                <a:effectLst/>
                <a:uLnTx/>
                <a:uFillTx/>
              </a:rPr>
              <a:t>: </a:t>
            </a:r>
            <a:r>
              <a:rPr lang="en-US" sz="2200" dirty="0"/>
              <a:t>to facilitate access to somatic care in psychiatric facilities</a:t>
            </a:r>
            <a:endParaRPr lang="fr-FR" sz="22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55" y="1978772"/>
            <a:ext cx="4495800" cy="46990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3F90790-7E54-D95C-499C-28DCBF69767A}"/>
              </a:ext>
            </a:extLst>
          </p:cNvPr>
          <p:cNvSpPr txBox="1"/>
          <p:nvPr/>
        </p:nvSpPr>
        <p:spPr>
          <a:xfrm>
            <a:off x="0" y="420658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Screening for </a:t>
            </a:r>
            <a:r>
              <a:rPr lang="fr-FR" sz="2000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somatic</a:t>
            </a:r>
            <a:r>
              <a:rPr lang="fr-FR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2000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comorbidities</a:t>
            </a:r>
            <a:r>
              <a:rPr lang="fr-FR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in </a:t>
            </a:r>
            <a:r>
              <a:rPr lang="fr-FR" sz="2000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psychiatry</a:t>
            </a:r>
            <a:r>
              <a:rPr lang="fr-FR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(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MediPsy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)</a:t>
            </a:r>
          </a:p>
        </p:txBody>
      </p:sp>
      <p:pic>
        <p:nvPicPr>
          <p:cNvPr id="9" name="Google Shape;1093;p171">
            <a:extLst>
              <a:ext uri="{FF2B5EF4-FFF2-40B4-BE49-F238E27FC236}">
                <a16:creationId xmlns:a16="http://schemas.microsoft.com/office/drawing/2014/main" id="{6693C7BF-085C-D409-B252-955AB41614A4}"/>
              </a:ext>
            </a:extLst>
          </p:cNvPr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2509" y="1984062"/>
            <a:ext cx="4711889" cy="312248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10">
            <a:extLst>
              <a:ext uri="{FF2B5EF4-FFF2-40B4-BE49-F238E27FC236}">
                <a16:creationId xmlns:a16="http://schemas.microsoft.com/office/drawing/2014/main" id="{8CFF19A7-53EC-BC5B-13D9-1419F9724C46}"/>
              </a:ext>
            </a:extLst>
          </p:cNvPr>
          <p:cNvSpPr txBox="1"/>
          <p:nvPr/>
        </p:nvSpPr>
        <p:spPr>
          <a:xfrm>
            <a:off x="4805321" y="1633724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40">
              <a:buSzPct val="100000"/>
              <a:defRPr/>
            </a:pPr>
            <a:r>
              <a:rPr lang="fr-FR" sz="1600" dirty="0">
                <a:solidFill>
                  <a:srgbClr val="1B3A64"/>
                </a:solidFill>
                <a:latin typeface="Century Gothic" panose="020B0502020202020204" pitchFamily="34" charset="0"/>
                <a:ea typeface="Arial" charset="0"/>
                <a:cs typeface="Calibri" panose="020F0502020204030204" pitchFamily="34" charset="0"/>
              </a:rPr>
              <a:t>Install a </a:t>
            </a:r>
            <a:r>
              <a:rPr lang="fr-FR" sz="1600" dirty="0" err="1">
                <a:solidFill>
                  <a:srgbClr val="1B3A64"/>
                </a:solidFill>
                <a:latin typeface="Century Gothic" panose="020B0502020202020204" pitchFamily="34" charset="0"/>
                <a:ea typeface="Arial" charset="0"/>
                <a:cs typeface="Calibri" panose="020F0502020204030204" pitchFamily="34" charset="0"/>
              </a:rPr>
              <a:t>teleconsultation</a:t>
            </a:r>
            <a:r>
              <a:rPr lang="fr-FR" sz="1600" dirty="0">
                <a:solidFill>
                  <a:srgbClr val="1B3A64"/>
                </a:solidFill>
                <a:latin typeface="Century Gothic" panose="020B050202020202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solidFill>
                  <a:srgbClr val="1B3A64"/>
                </a:solidFill>
                <a:latin typeface="Century Gothic" panose="020B0502020202020204" pitchFamily="34" charset="0"/>
                <a:ea typeface="Arial" charset="0"/>
                <a:cs typeface="Calibri" panose="020F0502020204030204" pitchFamily="34" charset="0"/>
              </a:rPr>
              <a:t>booth</a:t>
            </a:r>
            <a:r>
              <a:rPr lang="fr-FR" sz="1600" dirty="0">
                <a:solidFill>
                  <a:srgbClr val="1B3A64"/>
                </a:solidFill>
                <a:latin typeface="Century Gothic" panose="020B050202020202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solidFill>
                  <a:srgbClr val="1B3A64"/>
                </a:solidFill>
                <a:latin typeface="Century Gothic" panose="020B0502020202020204" pitchFamily="34" charset="0"/>
                <a:ea typeface="Arial" charset="0"/>
                <a:cs typeface="Calibri" panose="020F0502020204030204" pitchFamily="34" charset="0"/>
              </a:rPr>
              <a:t>with</a:t>
            </a:r>
            <a:r>
              <a:rPr lang="fr-FR" sz="1600" dirty="0">
                <a:solidFill>
                  <a:srgbClr val="1B3A64"/>
                </a:solidFill>
                <a:latin typeface="Century Gothic" panose="020B050202020202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solidFill>
                  <a:srgbClr val="1B3A64"/>
                </a:solidFill>
                <a:latin typeface="Century Gothic" panose="020B0502020202020204" pitchFamily="34" charset="0"/>
                <a:ea typeface="Arial" charset="0"/>
                <a:cs typeface="Calibri" panose="020F0502020204030204" pitchFamily="34" charset="0"/>
              </a:rPr>
              <a:t>connected</a:t>
            </a:r>
            <a:r>
              <a:rPr lang="fr-FR" sz="1600" dirty="0">
                <a:solidFill>
                  <a:srgbClr val="1B3A64"/>
                </a:solidFill>
                <a:latin typeface="Century Gothic" panose="020B050202020202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solidFill>
                  <a:srgbClr val="1B3A64"/>
                </a:solidFill>
                <a:latin typeface="Century Gothic" panose="020B0502020202020204" pitchFamily="34" charset="0"/>
                <a:ea typeface="Arial" charset="0"/>
                <a:cs typeface="Calibri" panose="020F0502020204030204" pitchFamily="34" charset="0"/>
              </a:rPr>
              <a:t>objects</a:t>
            </a:r>
            <a:endParaRPr lang="fr-FR" sz="1600" dirty="0">
              <a:solidFill>
                <a:srgbClr val="1B3A64"/>
              </a:solidFill>
              <a:latin typeface="Century Gothic" panose="020B0502020202020204" pitchFamily="34" charset="0"/>
              <a:ea typeface="Arial" charset="0"/>
              <a:cs typeface="Calibri" panose="020F0502020204030204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9E3642B-C00B-ACF6-E684-092C9CDC087E}"/>
              </a:ext>
            </a:extLst>
          </p:cNvPr>
          <p:cNvSpPr txBox="1"/>
          <p:nvPr/>
        </p:nvSpPr>
        <p:spPr>
          <a:xfrm>
            <a:off x="4713248" y="5138930"/>
            <a:ext cx="769994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0990" lvl="0" indent="-380990" defTabSz="1219140">
              <a:buFont typeface="Arial" panose="020B0604020202020204" pitchFamily="34" charset="0"/>
              <a:buChar char="•"/>
              <a:defRPr/>
            </a:pPr>
            <a:r>
              <a:rPr lang="fr-FR" sz="1600" dirty="0">
                <a:solidFill>
                  <a:srgbClr val="1B3A64"/>
                </a:solidFill>
                <a:latin typeface="Century Gothic" panose="020B0502020202020204" pitchFamily="34" charset="0"/>
                <a:ea typeface="Arial" charset="0"/>
                <a:cs typeface="Calibri" panose="020F0502020204030204" pitchFamily="34" charset="0"/>
              </a:rPr>
              <a:t>R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B3A64"/>
                </a:solidFill>
                <a:effectLst/>
                <a:uLnTx/>
                <a:uFillTx/>
                <a:latin typeface="Century Gothic" panose="020B0502020202020204" pitchFamily="34" charset="0"/>
                <a:ea typeface="Arial" charset="0"/>
                <a:cs typeface="Calibri" panose="020F0502020204030204" pitchFamily="34" charset="0"/>
              </a:rPr>
              <a:t>ealise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1B3A64"/>
                </a:solidFill>
                <a:effectLst/>
                <a:uLnTx/>
                <a:uFillTx/>
                <a:latin typeface="Century Gothic" panose="020B0502020202020204" pitchFamily="34" charset="0"/>
                <a:ea typeface="Arial" charset="0"/>
                <a:cs typeface="Calibri" panose="020F0502020204030204" pitchFamily="34" charset="0"/>
              </a:rPr>
              <a:t> a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B3A64"/>
                </a:solidFill>
                <a:effectLst/>
                <a:uLnTx/>
                <a:uFillTx/>
                <a:latin typeface="Century Gothic" panose="020B0502020202020204" pitchFamily="34" charset="0"/>
                <a:ea typeface="Arial" charset="0"/>
                <a:cs typeface="Calibri" panose="020F0502020204030204" pitchFamily="34" charset="0"/>
              </a:rPr>
              <a:t>complete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1B3A64"/>
                </a:solidFill>
                <a:effectLst/>
                <a:uLnTx/>
                <a:uFillTx/>
                <a:latin typeface="Century Gothic" panose="020B050202020202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solidFill>
                  <a:srgbClr val="1B3A64"/>
                </a:solidFill>
                <a:latin typeface="Century Gothic" panose="020B0502020202020204" pitchFamily="34" charset="0"/>
                <a:ea typeface="Arial" charset="0"/>
                <a:cs typeface="Calibri" panose="020F0502020204030204" pitchFamily="34" charset="0"/>
              </a:rPr>
              <a:t>somatic</a:t>
            </a:r>
            <a:r>
              <a:rPr lang="fr-FR" sz="1600" dirty="0">
                <a:solidFill>
                  <a:srgbClr val="1B3A64"/>
                </a:solidFill>
                <a:latin typeface="Century Gothic" panose="020B0502020202020204" pitchFamily="34" charset="0"/>
                <a:ea typeface="Arial" charset="0"/>
                <a:cs typeface="Calibri" panose="020F0502020204030204" pitchFamily="34" charset="0"/>
              </a:rPr>
              <a:t> check-up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with physiological variables</a:t>
            </a:r>
            <a:endParaRPr lang="fr-FR" sz="16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Arial" charset="0"/>
              <a:cs typeface="Calibri" panose="020F0502020204030204" pitchFamily="34" charset="0"/>
            </a:endParaRPr>
          </a:p>
          <a:p>
            <a:pPr marL="380990" marR="0" lvl="0" indent="-38099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B3A64"/>
                </a:solidFill>
                <a:effectLst/>
                <a:uLnTx/>
                <a:uFillTx/>
                <a:latin typeface="Century Gothic" panose="020B0502020202020204" pitchFamily="34" charset="0"/>
                <a:ea typeface="Arial" charset="0"/>
                <a:cs typeface="Calibri" panose="020F0502020204030204" pitchFamily="34" charset="0"/>
              </a:rPr>
              <a:t>Determine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1B3A64"/>
                </a:solidFill>
                <a:effectLst/>
                <a:uLnTx/>
                <a:uFillTx/>
                <a:latin typeface="Century Gothic" panose="020B0502020202020204" pitchFamily="34" charset="0"/>
                <a:ea typeface="Arial" charset="0"/>
                <a:cs typeface="Calibri" panose="020F0502020204030204" pitchFamily="34" charset="0"/>
              </a:rPr>
              <a:t> the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B3A64"/>
                </a:solidFill>
                <a:effectLst/>
                <a:uLnTx/>
                <a:uFillTx/>
                <a:latin typeface="Century Gothic" panose="020B0502020202020204" pitchFamily="34" charset="0"/>
                <a:ea typeface="Arial" charset="0"/>
                <a:cs typeface="Calibri" panose="020F0502020204030204" pitchFamily="34" charset="0"/>
              </a:rPr>
              <a:t>cardiovascular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1B3A64"/>
                </a:solidFill>
                <a:effectLst/>
                <a:uLnTx/>
                <a:uFillTx/>
                <a:latin typeface="Century Gothic" panose="020B0502020202020204" pitchFamily="34" charset="0"/>
                <a:ea typeface="Arial" charset="0"/>
                <a:cs typeface="Calibri" panose="020F0502020204030204" pitchFamily="34" charset="0"/>
              </a:rPr>
              <a:t> profile</a:t>
            </a:r>
          </a:p>
          <a:p>
            <a:pPr marL="380990" marR="0" lvl="0" indent="-38099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600" dirty="0" err="1">
                <a:solidFill>
                  <a:srgbClr val="1B3A64"/>
                </a:solidFill>
                <a:latin typeface="Century Gothic" panose="020B0502020202020204" pitchFamily="34" charset="0"/>
                <a:ea typeface="Arial" charset="0"/>
                <a:cs typeface="Calibri" panose="020F0502020204030204" pitchFamily="34" charset="0"/>
              </a:rPr>
              <a:t>Provide</a:t>
            </a:r>
            <a:r>
              <a:rPr lang="fr-FR" sz="1600" dirty="0">
                <a:solidFill>
                  <a:srgbClr val="1B3A64"/>
                </a:solidFill>
                <a:latin typeface="Century Gothic" panose="020B050202020202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solidFill>
                  <a:srgbClr val="1B3A64"/>
                </a:solidFill>
                <a:latin typeface="Century Gothic" panose="020B0502020202020204" pitchFamily="34" charset="0"/>
                <a:ea typeface="Arial" charset="0"/>
                <a:cs typeface="Calibri" panose="020F0502020204030204" pitchFamily="34" charset="0"/>
              </a:rPr>
              <a:t>appropriate</a:t>
            </a:r>
            <a:r>
              <a:rPr lang="fr-FR" sz="1600" dirty="0">
                <a:solidFill>
                  <a:srgbClr val="1B3A64"/>
                </a:solidFill>
                <a:latin typeface="Century Gothic" panose="020B0502020202020204" pitchFamily="34" charset="0"/>
                <a:ea typeface="Arial" charset="0"/>
                <a:cs typeface="Calibri" panose="020F0502020204030204" pitchFamily="34" charset="0"/>
              </a:rPr>
              <a:t> &amp; </a:t>
            </a:r>
            <a:r>
              <a:rPr lang="fr-FR" sz="1600" dirty="0" err="1">
                <a:solidFill>
                  <a:srgbClr val="1B3A64"/>
                </a:solidFill>
                <a:latin typeface="Century Gothic" panose="020B0502020202020204" pitchFamily="34" charset="0"/>
                <a:ea typeface="Arial" charset="0"/>
                <a:cs typeface="Calibri" panose="020F0502020204030204" pitchFamily="34" charset="0"/>
              </a:rPr>
              <a:t>personalized</a:t>
            </a:r>
            <a:r>
              <a:rPr lang="fr-FR" sz="1600" dirty="0">
                <a:solidFill>
                  <a:srgbClr val="1B3A64"/>
                </a:solidFill>
                <a:latin typeface="Century Gothic" panose="020B050202020202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solidFill>
                  <a:srgbClr val="1B3A64"/>
                </a:solidFill>
                <a:latin typeface="Century Gothic" panose="020B0502020202020204" pitchFamily="34" charset="0"/>
                <a:ea typeface="Arial" charset="0"/>
                <a:cs typeface="Calibri" panose="020F0502020204030204" pitchFamily="34" charset="0"/>
              </a:rPr>
              <a:t>medical</a:t>
            </a:r>
            <a:r>
              <a:rPr lang="fr-FR" sz="1600" dirty="0">
                <a:solidFill>
                  <a:srgbClr val="1B3A64"/>
                </a:solidFill>
                <a:latin typeface="Century Gothic" panose="020B050202020202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solidFill>
                  <a:srgbClr val="1B3A64"/>
                </a:solidFill>
                <a:latin typeface="Century Gothic" panose="020B0502020202020204" pitchFamily="34" charset="0"/>
                <a:ea typeface="Arial" charset="0"/>
                <a:cs typeface="Calibri" panose="020F0502020204030204" pitchFamily="34" charset="0"/>
              </a:rPr>
              <a:t>recommendations</a:t>
            </a:r>
            <a:endParaRPr lang="fr-FR" sz="1600" dirty="0">
              <a:solidFill>
                <a:srgbClr val="1B3A64"/>
              </a:solidFill>
              <a:latin typeface="Century Gothic" panose="020B0502020202020204" pitchFamily="34" charset="0"/>
              <a:ea typeface="Arial" charset="0"/>
              <a:cs typeface="Calibri" panose="020F0502020204030204" pitchFamily="34" charset="0"/>
            </a:endParaRPr>
          </a:p>
          <a:p>
            <a:pPr marL="380990" marR="0" lvl="0" indent="-38099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1B3A64"/>
              </a:solidFill>
              <a:effectLst/>
              <a:uLnTx/>
              <a:uFillTx/>
              <a:latin typeface="Century Gothic" panose="020B0502020202020204" pitchFamily="34" charset="0"/>
              <a:ea typeface="Arial" charset="0"/>
              <a:cs typeface="Calibri" panose="020F0502020204030204" pitchFamily="34" charset="0"/>
            </a:endParaRPr>
          </a:p>
          <a:p>
            <a:pPr marL="380990" marR="0" lvl="0" indent="-38099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B3A64"/>
                </a:solidFill>
                <a:effectLst/>
                <a:uLnTx/>
                <a:uFillTx/>
                <a:latin typeface="Century Gothic" panose="020B0502020202020204" pitchFamily="34" charset="0"/>
                <a:ea typeface="Arial" charset="0"/>
                <a:cs typeface="Calibri" panose="020F0502020204030204" pitchFamily="34" charset="0"/>
              </a:rPr>
              <a:t>Feasibility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1B3A64"/>
                </a:solidFill>
                <a:effectLst/>
                <a:uLnTx/>
                <a:uFillTx/>
                <a:latin typeface="Century Gothic" panose="020B0502020202020204" pitchFamily="34" charset="0"/>
                <a:ea typeface="Arial" charset="0"/>
                <a:cs typeface="Calibri" panose="020F0502020204030204" pitchFamily="34" charset="0"/>
              </a:rPr>
              <a:t>/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B3A64"/>
                </a:solidFill>
                <a:effectLst/>
                <a:uLnTx/>
                <a:uFillTx/>
                <a:latin typeface="Century Gothic" panose="020B0502020202020204" pitchFamily="34" charset="0"/>
                <a:ea typeface="Arial" charset="0"/>
                <a:cs typeface="Calibri" panose="020F0502020204030204" pitchFamily="34" charset="0"/>
              </a:rPr>
              <a:t>Acceptability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1B3A64"/>
                </a:solidFill>
                <a:effectLst/>
                <a:uLnTx/>
                <a:uFillTx/>
                <a:latin typeface="Century Gothic" panose="020B050202020202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B3A64"/>
                </a:solidFill>
                <a:effectLst/>
                <a:uLnTx/>
                <a:uFillTx/>
                <a:latin typeface="Century Gothic" panose="020B0502020202020204" pitchFamily="34" charset="0"/>
                <a:ea typeface="Arial" charset="0"/>
                <a:cs typeface="Calibri" panose="020F0502020204030204" pitchFamily="34" charset="0"/>
              </a:rPr>
              <a:t>study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1B3A64"/>
                </a:solidFill>
                <a:effectLst/>
                <a:uLnTx/>
                <a:uFillTx/>
                <a:latin typeface="Century Gothic" panose="020B0502020202020204" pitchFamily="34" charset="0"/>
                <a:ea typeface="Arial" charset="0"/>
                <a:cs typeface="Calibri" panose="020F0502020204030204" pitchFamily="34" charset="0"/>
              </a:rPr>
              <a:t> (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B3A64"/>
                </a:solidFill>
                <a:effectLst/>
                <a:uLnTx/>
                <a:uFillTx/>
                <a:latin typeface="Century Gothic" panose="020B0502020202020204" pitchFamily="34" charset="0"/>
                <a:ea typeface="Arial" charset="0"/>
                <a:cs typeface="Calibri" panose="020F0502020204030204" pitchFamily="34" charset="0"/>
              </a:rPr>
              <a:t>protocol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1B3A64"/>
                </a:solidFill>
                <a:effectLst/>
                <a:uLnTx/>
                <a:uFillTx/>
                <a:latin typeface="Century Gothic" panose="020B050202020202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B3A64"/>
                </a:solidFill>
                <a:effectLst/>
                <a:uLnTx/>
                <a:uFillTx/>
                <a:latin typeface="Century Gothic" panose="020B0502020202020204" pitchFamily="34" charset="0"/>
                <a:ea typeface="Arial" charset="0"/>
                <a:cs typeface="Calibri" panose="020F0502020204030204" pitchFamily="34" charset="0"/>
              </a:rPr>
              <a:t>under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1B3A64"/>
                </a:solidFill>
                <a:effectLst/>
                <a:uLnTx/>
                <a:uFillTx/>
                <a:latin typeface="Century Gothic" panose="020B050202020202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B3A64"/>
                </a:solidFill>
                <a:effectLst/>
                <a:uLnTx/>
                <a:uFillTx/>
                <a:latin typeface="Century Gothic" panose="020B0502020202020204" pitchFamily="34" charset="0"/>
                <a:ea typeface="Arial" charset="0"/>
                <a:cs typeface="Calibri" panose="020F0502020204030204" pitchFamily="34" charset="0"/>
              </a:rPr>
              <a:t>development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1B3A64"/>
                </a:solidFill>
                <a:effectLst/>
                <a:uLnTx/>
                <a:uFillTx/>
                <a:latin typeface="Century Gothic" panose="020B0502020202020204" pitchFamily="34" charset="0"/>
                <a:ea typeface="Arial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4" name="Titre 2">
            <a:extLst>
              <a:ext uri="{FF2B5EF4-FFF2-40B4-BE49-F238E27FC236}">
                <a16:creationId xmlns:a16="http://schemas.microsoft.com/office/drawing/2014/main" id="{D4D0C8AB-5F3E-8973-AB33-CC2E70C7A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655" y="185358"/>
            <a:ext cx="12191999" cy="280442"/>
          </a:xfrm>
        </p:spPr>
        <p:txBody>
          <a:bodyPr>
            <a:noAutofit/>
          </a:bodyPr>
          <a:lstStyle/>
          <a:p>
            <a:r>
              <a:rPr lang="fr-FR" sz="2400" b="1" dirty="0" err="1">
                <a:solidFill>
                  <a:schemeClr val="accent1"/>
                </a:solidFill>
                <a:latin typeface="+mn-lt"/>
              </a:rPr>
              <a:t>PePR</a:t>
            </a:r>
            <a:r>
              <a:rPr lang="fr-FR" sz="2400" b="1" dirty="0">
                <a:solidFill>
                  <a:schemeClr val="accent1"/>
                </a:solidFill>
                <a:latin typeface="+mn-lt"/>
              </a:rPr>
              <a:t> PROPSY (WP4): </a:t>
            </a:r>
            <a:r>
              <a:rPr lang="en-US" sz="2400" b="1" dirty="0">
                <a:solidFill>
                  <a:schemeClr val="accent1"/>
                </a:solidFill>
                <a:latin typeface="+mn-lt"/>
              </a:rPr>
              <a:t>Public-private partnership </a:t>
            </a:r>
            <a:endParaRPr lang="fr-FR" sz="2400" b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5" name="Image 4" descr="Une image contenant Graphique, graphism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A2FC7624-F4F3-62A2-0771-E46F4A3113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1163718" y="-13306"/>
            <a:ext cx="976219" cy="976219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D351339-4CB7-2C9C-3B6E-40A9A196C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9005"/>
            <a:ext cx="992221" cy="54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phique 6">
            <a:extLst>
              <a:ext uri="{FF2B5EF4-FFF2-40B4-BE49-F238E27FC236}">
                <a16:creationId xmlns:a16="http://schemas.microsoft.com/office/drawing/2014/main" id="{21044E64-DE99-8891-066C-B28F713084C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 bwMode="auto">
          <a:xfrm>
            <a:off x="10426118" y="6549848"/>
            <a:ext cx="263613" cy="263613"/>
          </a:xfrm>
          <a:prstGeom prst="rect">
            <a:avLst/>
          </a:prstGeom>
        </p:spPr>
      </p:pic>
      <p:pic>
        <p:nvPicPr>
          <p:cNvPr id="11" name="Image 10" descr="Une image contenant obscurité, objet astronomique, lune, astronomie&#10;&#10;Description générée automatiquement">
            <a:extLst>
              <a:ext uri="{FF2B5EF4-FFF2-40B4-BE49-F238E27FC236}">
                <a16:creationId xmlns:a16="http://schemas.microsoft.com/office/drawing/2014/main" id="{9FDB3A8F-1590-EBE9-A50F-B48AAE27BA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14112" y="6590693"/>
            <a:ext cx="573295" cy="232857"/>
          </a:xfrm>
          <a:prstGeom prst="rect">
            <a:avLst/>
          </a:prstGeom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id="{C4B0B756-340E-2166-AADA-E5951D32396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5254" t="19031" r="10170" b="23639"/>
          <a:stretch/>
        </p:blipFill>
        <p:spPr bwMode="auto">
          <a:xfrm>
            <a:off x="10925498" y="6543371"/>
            <a:ext cx="793137" cy="215423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601EEA23-BFEB-753E-0C76-B0BC56EE21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564" y="68858"/>
            <a:ext cx="249936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078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8B4E14A1-375E-D7FD-7F0F-3EDE732C4269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CEC1ABE2-E7B5-AA8B-22B4-A5542F4BC377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>
              <a:defRPr/>
            </a:pPr>
            <a:r>
              <a:rPr lang="fr-FR" dirty="0"/>
              <a:t>Définition du syndrome métabolique</a:t>
            </a:r>
            <a:endParaRPr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F90DF0A-977D-E7E8-DAA0-E81EDA725ABD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370F3BA2-B734-6440-8DC0-D8648E76104C}" type="datetime1">
              <a:rPr lang="fr-FR"/>
              <a:t>02/04/2026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68F784-5E2A-DA43-C51A-F369B3704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B6E033B-BD2B-CF4B-D897-EE24F5E25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86468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795197-3D6F-0E5D-EC48-953B92A44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319AABD-8375-D1AE-CAB3-8CA9FAFFD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7" name="ZoneTexte 12">
            <a:extLst>
              <a:ext uri="{FF2B5EF4-FFF2-40B4-BE49-F238E27FC236}">
                <a16:creationId xmlns:a16="http://schemas.microsoft.com/office/drawing/2014/main" id="{0CD91BFA-0B0B-79D2-01B5-311E76815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02" y="8710077"/>
            <a:ext cx="2805063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1333" i="1" dirty="0" err="1"/>
              <a:t>Hjorthøj</a:t>
            </a:r>
            <a:r>
              <a:rPr lang="fr-FR" altLang="fr-FR" sz="1333" i="1" dirty="0"/>
              <a:t> et al. Lancet </a:t>
            </a:r>
            <a:r>
              <a:rPr lang="fr-FR" altLang="fr-FR" sz="1333" i="1" dirty="0" err="1"/>
              <a:t>Psychiatry</a:t>
            </a:r>
            <a:r>
              <a:rPr lang="fr-FR" altLang="fr-FR" sz="1333" i="1" dirty="0"/>
              <a:t>. 2017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CD806A0-D7DC-2EC1-0EF5-9078F5A4F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9005"/>
            <a:ext cx="992221" cy="54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phique 10">
            <a:extLst>
              <a:ext uri="{FF2B5EF4-FFF2-40B4-BE49-F238E27FC236}">
                <a16:creationId xmlns:a16="http://schemas.microsoft.com/office/drawing/2014/main" id="{FC76AC3C-2B65-1014-8687-AB384B9494F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10426118" y="6549848"/>
            <a:ext cx="263613" cy="263613"/>
          </a:xfrm>
          <a:prstGeom prst="rect">
            <a:avLst/>
          </a:prstGeom>
        </p:spPr>
      </p:pic>
      <p:pic>
        <p:nvPicPr>
          <p:cNvPr id="14" name="Image 13" descr="Une image contenant obscurité, objet astronomique, lune, astronomie&#10;&#10;Description générée automatiquement">
            <a:extLst>
              <a:ext uri="{FF2B5EF4-FFF2-40B4-BE49-F238E27FC236}">
                <a16:creationId xmlns:a16="http://schemas.microsoft.com/office/drawing/2014/main" id="{6761351D-4B65-F204-7BB1-F50970269E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14112" y="6590693"/>
            <a:ext cx="573295" cy="232857"/>
          </a:xfrm>
          <a:prstGeom prst="rect">
            <a:avLst/>
          </a:prstGeom>
        </p:spPr>
      </p:pic>
      <p:pic>
        <p:nvPicPr>
          <p:cNvPr id="15" name="Picture 9">
            <a:extLst>
              <a:ext uri="{FF2B5EF4-FFF2-40B4-BE49-F238E27FC236}">
                <a16:creationId xmlns:a16="http://schemas.microsoft.com/office/drawing/2014/main" id="{75C5664B-6B1E-1D54-80AD-A9125FDFE78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254" t="19031" r="10170" b="23639"/>
          <a:stretch/>
        </p:blipFill>
        <p:spPr bwMode="auto">
          <a:xfrm>
            <a:off x="10925498" y="6543371"/>
            <a:ext cx="793137" cy="215423"/>
          </a:xfrm>
          <a:prstGeom prst="rect">
            <a:avLst/>
          </a:prstGeom>
        </p:spPr>
      </p:pic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9C32049C-57DA-B44E-93C8-C6FB2CF332D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1926" y="614426"/>
            <a:ext cx="9134475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76200" sy="23000" kx="1199993" algn="br" rotWithShape="0">
              <a:srgbClr val="808080">
                <a:alpha val="20000"/>
              </a:srgbClr>
            </a:outerShdw>
          </a:effectLst>
        </p:spPr>
      </p:cxnSp>
      <p:sp>
        <p:nvSpPr>
          <p:cNvPr id="2" name="Titre 2">
            <a:extLst>
              <a:ext uri="{FF2B5EF4-FFF2-40B4-BE49-F238E27FC236}">
                <a16:creationId xmlns:a16="http://schemas.microsoft.com/office/drawing/2014/main" id="{961B4795-3424-D7CA-ED6C-9B68BC45D3AE}"/>
              </a:ext>
            </a:extLst>
          </p:cNvPr>
          <p:cNvSpPr txBox="1">
            <a:spLocks/>
          </p:cNvSpPr>
          <p:nvPr/>
        </p:nvSpPr>
        <p:spPr>
          <a:xfrm>
            <a:off x="-8655" y="23310"/>
            <a:ext cx="12191999" cy="2804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 err="1">
                <a:solidFill>
                  <a:schemeClr val="accent1"/>
                </a:solidFill>
                <a:latin typeface="+mn-lt"/>
              </a:rPr>
              <a:t>PePR</a:t>
            </a:r>
            <a:r>
              <a:rPr lang="fr-FR" sz="2400" b="1" dirty="0">
                <a:solidFill>
                  <a:schemeClr val="accent1"/>
                </a:solidFill>
                <a:latin typeface="+mn-lt"/>
              </a:rPr>
              <a:t> PROPSY (WP4): </a:t>
            </a:r>
            <a:r>
              <a:rPr lang="en-US" sz="2400" b="1" dirty="0">
                <a:solidFill>
                  <a:schemeClr val="accent1"/>
                </a:solidFill>
                <a:latin typeface="+mn-lt"/>
              </a:rPr>
              <a:t>Public-private partnership </a:t>
            </a:r>
            <a:endParaRPr lang="fr-FR" sz="24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C068B4-770B-65D6-9E36-1871E49C5664}"/>
              </a:ext>
            </a:extLst>
          </p:cNvPr>
          <p:cNvSpPr/>
          <p:nvPr/>
        </p:nvSpPr>
        <p:spPr>
          <a:xfrm>
            <a:off x="152988" y="1047641"/>
            <a:ext cx="10038970" cy="5440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1080320" algn="l"/>
              </a:tabLst>
            </a:pPr>
            <a:r>
              <a:rPr lang="en-US" b="1" dirty="0">
                <a:latin typeface="Century Gothic" panose="020B0502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Task1: </a:t>
            </a:r>
            <a:r>
              <a:rPr lang="en-US" b="1" dirty="0" err="1">
                <a:latin typeface="Century Gothic" panose="020B0502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Etablir</a:t>
            </a:r>
            <a:r>
              <a:rPr lang="en-US" b="1" dirty="0">
                <a:latin typeface="Century Gothic" panose="020B0502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le cahier des charges </a:t>
            </a:r>
            <a:r>
              <a:rPr lang="en-US" b="1" dirty="0" err="1">
                <a:latin typeface="Century Gothic" panose="020B0502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fonctionnel</a:t>
            </a:r>
            <a:r>
              <a:rPr lang="en-US" b="1" dirty="0">
                <a:latin typeface="Century Gothic" panose="020B0502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et technique</a:t>
            </a:r>
          </a:p>
          <a:p>
            <a:pPr algn="just">
              <a:lnSpc>
                <a:spcPct val="150000"/>
              </a:lnSpc>
              <a:tabLst>
                <a:tab pos="1080320" algn="l"/>
              </a:tabLst>
            </a:pPr>
            <a:endParaRPr lang="en-US" dirty="0">
              <a:latin typeface="Century Gothic" panose="020B050202020202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just">
              <a:lnSpc>
                <a:spcPct val="150000"/>
              </a:lnSpc>
              <a:tabLst>
                <a:tab pos="1080320" algn="l"/>
              </a:tabLst>
            </a:pPr>
            <a:r>
              <a:rPr lang="fr-FR" b="1" dirty="0">
                <a:latin typeface="Century Gothic" panose="020B0502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Task2: </a:t>
            </a:r>
            <a:r>
              <a:rPr lang="fr-FR" b="1" dirty="0">
                <a:latin typeface="Century Gothic" panose="020B0502020202020204" pitchFamily="34" charset="0"/>
              </a:rPr>
              <a:t>Créer la cabine de téléconsultation avec les objets connectés nécessaires</a:t>
            </a:r>
          </a:p>
          <a:p>
            <a:pPr algn="just">
              <a:lnSpc>
                <a:spcPct val="150000"/>
              </a:lnSpc>
              <a:tabLst>
                <a:tab pos="1080320" algn="l"/>
              </a:tabLst>
            </a:pPr>
            <a:endParaRPr lang="en-US" dirty="0">
              <a:latin typeface="Century Gothic" panose="020B050202020202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just">
              <a:lnSpc>
                <a:spcPct val="150000"/>
              </a:lnSpc>
              <a:tabLst>
                <a:tab pos="1080320" algn="l"/>
              </a:tabLst>
            </a:pPr>
            <a:r>
              <a:rPr lang="en-US" b="1" dirty="0">
                <a:latin typeface="Century Gothic" panose="020B0502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Task3: </a:t>
            </a:r>
            <a:r>
              <a:rPr lang="en-US" b="1" dirty="0" err="1">
                <a:latin typeface="Century Gothic" panose="020B0502020202020204" pitchFamily="34" charset="0"/>
              </a:rPr>
              <a:t>Developper</a:t>
            </a:r>
            <a:r>
              <a:rPr lang="en-US" b="1" dirty="0">
                <a:latin typeface="Century Gothic" panose="020B0502020202020204" pitchFamily="34" charset="0"/>
              </a:rPr>
              <a:t> la </a:t>
            </a:r>
            <a:r>
              <a:rPr lang="en-US" b="1" dirty="0" err="1">
                <a:latin typeface="Century Gothic" panose="020B0502020202020204" pitchFamily="34" charset="0"/>
              </a:rPr>
              <a:t>plateforme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digitale</a:t>
            </a:r>
            <a:r>
              <a:rPr lang="en-US" b="1" dirty="0">
                <a:latin typeface="Century Gothic" panose="020B0502020202020204" pitchFamily="34" charset="0"/>
              </a:rPr>
              <a:t> avec les </a:t>
            </a:r>
            <a:r>
              <a:rPr lang="en-US" b="1" dirty="0" err="1">
                <a:latin typeface="Century Gothic" panose="020B0502020202020204" pitchFamily="34" charset="0"/>
              </a:rPr>
              <a:t>algorithmes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permettant</a:t>
            </a:r>
            <a:r>
              <a:rPr lang="en-US" dirty="0">
                <a:latin typeface="Century Gothic" panose="020B0502020202020204" pitchFamily="34" charset="0"/>
              </a:rPr>
              <a:t> de </a:t>
            </a:r>
            <a:r>
              <a:rPr lang="en-US" dirty="0" err="1">
                <a:latin typeface="Century Gothic" panose="020B0502020202020204" pitchFamily="34" charset="0"/>
              </a:rPr>
              <a:t>dépister</a:t>
            </a:r>
            <a:r>
              <a:rPr lang="en-US" dirty="0">
                <a:latin typeface="Century Gothic" panose="020B0502020202020204" pitchFamily="34" charset="0"/>
              </a:rPr>
              <a:t> les </a:t>
            </a:r>
            <a:r>
              <a:rPr lang="en-US" dirty="0" err="1">
                <a:latin typeface="Century Gothic" panose="020B0502020202020204" pitchFamily="34" charset="0"/>
              </a:rPr>
              <a:t>comorbidités</a:t>
            </a:r>
            <a:r>
              <a:rPr lang="en-US" dirty="0">
                <a:latin typeface="Century Gothic" panose="020B0502020202020204" pitchFamily="34" charset="0"/>
              </a:rPr>
              <a:t> physique, de determiner le profile </a:t>
            </a:r>
            <a:r>
              <a:rPr lang="en-US" dirty="0" err="1">
                <a:latin typeface="Century Gothic" panose="020B0502020202020204" pitchFamily="34" charset="0"/>
              </a:rPr>
              <a:t>cardiovasculaire</a:t>
            </a:r>
            <a:r>
              <a:rPr lang="en-US" dirty="0">
                <a:latin typeface="Century Gothic" panose="020B0502020202020204" pitchFamily="34" charset="0"/>
              </a:rPr>
              <a:t> et cancer des patients</a:t>
            </a:r>
          </a:p>
          <a:p>
            <a:pPr algn="just">
              <a:lnSpc>
                <a:spcPct val="150000"/>
              </a:lnSpc>
              <a:tabLst>
                <a:tab pos="1080320" algn="l"/>
              </a:tabLst>
            </a:pPr>
            <a:endParaRPr lang="en-US" dirty="0">
              <a:latin typeface="Century Gothic" panose="020B0502020202020204" pitchFamily="34" charset="0"/>
            </a:endParaRPr>
          </a:p>
          <a:p>
            <a:pPr algn="just">
              <a:lnSpc>
                <a:spcPct val="150000"/>
              </a:lnSpc>
              <a:tabLst>
                <a:tab pos="1080320" algn="l"/>
              </a:tabLst>
            </a:pPr>
            <a:r>
              <a:rPr lang="en-US" b="1" dirty="0">
                <a:latin typeface="Century Gothic" panose="020B0502020202020204" pitchFamily="34" charset="0"/>
              </a:rPr>
              <a:t>Task4: </a:t>
            </a:r>
            <a:r>
              <a:rPr lang="en-US" b="1" dirty="0" err="1">
                <a:latin typeface="Century Gothic" panose="020B0502020202020204" pitchFamily="34" charset="0"/>
              </a:rPr>
              <a:t>Basée</a:t>
            </a:r>
            <a:r>
              <a:rPr lang="en-US" b="1" dirty="0">
                <a:latin typeface="Century Gothic" panose="020B0502020202020204" pitchFamily="34" charset="0"/>
              </a:rPr>
              <a:t> sur le profile des patients, propositions de recommendation/propositions</a:t>
            </a:r>
            <a:r>
              <a:rPr lang="en-US" dirty="0">
                <a:latin typeface="Century Gothic" panose="020B0502020202020204" pitchFamily="34" charset="0"/>
              </a:rPr>
              <a:t> pour la </a:t>
            </a:r>
            <a:r>
              <a:rPr lang="en-US" dirty="0" err="1">
                <a:latin typeface="Century Gothic" panose="020B0502020202020204" pitchFamily="34" charset="0"/>
              </a:rPr>
              <a:t>prise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en</a:t>
            </a:r>
            <a:r>
              <a:rPr lang="en-US" dirty="0">
                <a:latin typeface="Century Gothic" panose="020B0502020202020204" pitchFamily="34" charset="0"/>
              </a:rPr>
              <a:t> charge </a:t>
            </a:r>
            <a:r>
              <a:rPr lang="en-US" dirty="0" err="1">
                <a:latin typeface="Century Gothic" panose="020B0502020202020204" pitchFamily="34" charset="0"/>
              </a:rPr>
              <a:t>somatique</a:t>
            </a:r>
            <a:r>
              <a:rPr lang="en-US" dirty="0">
                <a:latin typeface="Century Gothic" panose="020B0502020202020204" pitchFamily="34" charset="0"/>
              </a:rPr>
              <a:t> des patients avec maladies </a:t>
            </a:r>
            <a:r>
              <a:rPr lang="en-US" dirty="0" err="1">
                <a:latin typeface="Century Gothic" panose="020B0502020202020204" pitchFamily="34" charset="0"/>
              </a:rPr>
              <a:t>psychiatriques</a:t>
            </a:r>
            <a:r>
              <a:rPr lang="en-US" dirty="0">
                <a:latin typeface="Century Gothic" panose="020B0502020202020204" pitchFamily="34" charset="0"/>
              </a:rPr>
              <a:t> à destinations des </a:t>
            </a:r>
            <a:r>
              <a:rPr lang="en-US" dirty="0" err="1">
                <a:latin typeface="Century Gothic" panose="020B0502020202020204" pitchFamily="34" charset="0"/>
              </a:rPr>
              <a:t>cliniciens</a:t>
            </a:r>
            <a:r>
              <a:rPr lang="en-US" dirty="0">
                <a:latin typeface="Century Gothic" panose="020B0502020202020204" pitchFamily="34" charset="0"/>
              </a:rPr>
              <a:t> avec un rapport medical pour le patient et </a:t>
            </a:r>
            <a:r>
              <a:rPr lang="en-US" dirty="0" err="1">
                <a:latin typeface="Century Gothic" panose="020B0502020202020204" pitchFamily="34" charset="0"/>
              </a:rPr>
              <a:t>l’ensemble</a:t>
            </a:r>
            <a:r>
              <a:rPr lang="en-US" dirty="0">
                <a:latin typeface="Century Gothic" panose="020B0502020202020204" pitchFamily="34" charset="0"/>
              </a:rPr>
              <a:t> des prof de santé</a:t>
            </a:r>
          </a:p>
          <a:p>
            <a:pPr algn="just">
              <a:lnSpc>
                <a:spcPct val="150000"/>
              </a:lnSpc>
              <a:tabLst>
                <a:tab pos="1080320" algn="l"/>
              </a:tabLst>
            </a:pPr>
            <a:endParaRPr lang="fr-FR" dirty="0">
              <a:latin typeface="Century Gothic" panose="020B050202020202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just">
              <a:lnSpc>
                <a:spcPct val="150000"/>
              </a:lnSpc>
              <a:tabLst>
                <a:tab pos="1080320" algn="l"/>
              </a:tabLst>
            </a:pPr>
            <a:r>
              <a:rPr lang="fr-FR" b="1" dirty="0">
                <a:latin typeface="Century Gothic" panose="020B0502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Task5: Etude de faisabilité / acceptabilité</a:t>
            </a:r>
            <a:endParaRPr lang="fr-FR" dirty="0">
              <a:latin typeface="Century Gothic" panose="020B050202020202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8" name="Graphique 7" descr="Coche avec un remplissage uni">
            <a:extLst>
              <a:ext uri="{FF2B5EF4-FFF2-40B4-BE49-F238E27FC236}">
                <a16:creationId xmlns:a16="http://schemas.microsoft.com/office/drawing/2014/main" id="{A716E5F3-5901-F394-DD00-99DC041D848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33427" y="840049"/>
            <a:ext cx="672075" cy="672075"/>
          </a:xfrm>
          <a:prstGeom prst="rect">
            <a:avLst/>
          </a:prstGeom>
        </p:spPr>
      </p:pic>
      <p:pic>
        <p:nvPicPr>
          <p:cNvPr id="9" name="Graphique 8" descr="Coche avec un remplissage uni">
            <a:extLst>
              <a:ext uri="{FF2B5EF4-FFF2-40B4-BE49-F238E27FC236}">
                <a16:creationId xmlns:a16="http://schemas.microsoft.com/office/drawing/2014/main" id="{DDDDEF27-1D69-D20A-43DB-B7E51A1048D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33427" y="1763408"/>
            <a:ext cx="672075" cy="672075"/>
          </a:xfrm>
          <a:prstGeom prst="rect">
            <a:avLst/>
          </a:prstGeom>
        </p:spPr>
      </p:pic>
      <p:pic>
        <p:nvPicPr>
          <p:cNvPr id="10" name="Graphique 9" descr="Batterie en charge avec un remplissage uni">
            <a:extLst>
              <a:ext uri="{FF2B5EF4-FFF2-40B4-BE49-F238E27FC236}">
                <a16:creationId xmlns:a16="http://schemas.microsoft.com/office/drawing/2014/main" id="{9BB4E990-CE27-3413-AE29-1D58F6149AC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56793" y="4178184"/>
            <a:ext cx="883384" cy="859067"/>
          </a:xfrm>
          <a:prstGeom prst="rect">
            <a:avLst/>
          </a:prstGeom>
        </p:spPr>
      </p:pic>
      <p:pic>
        <p:nvPicPr>
          <p:cNvPr id="12" name="Graphique 11" descr="Batterie en charge avec un remplissage uni">
            <a:extLst>
              <a:ext uri="{FF2B5EF4-FFF2-40B4-BE49-F238E27FC236}">
                <a16:creationId xmlns:a16="http://schemas.microsoft.com/office/drawing/2014/main" id="{BE079EFD-E391-6B3A-4BEB-789CBECB0D9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56793" y="5786435"/>
            <a:ext cx="1051088" cy="859067"/>
          </a:xfrm>
          <a:prstGeom prst="rect">
            <a:avLst/>
          </a:prstGeom>
        </p:spPr>
      </p:pic>
      <p:pic>
        <p:nvPicPr>
          <p:cNvPr id="13" name="Graphique 12" descr="Coche avec un remplissage uni">
            <a:extLst>
              <a:ext uri="{FF2B5EF4-FFF2-40B4-BE49-F238E27FC236}">
                <a16:creationId xmlns:a16="http://schemas.microsoft.com/office/drawing/2014/main" id="{EEA32AED-7339-88E9-D02A-E36029F4522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33427" y="2756925"/>
            <a:ext cx="672075" cy="67207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94F00F4-5907-D6E9-8B80-647ADC44A3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564" y="68858"/>
            <a:ext cx="2499360" cy="82296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4FDC66AC-2195-38A7-CA3D-BCB1A34B3E68}"/>
              </a:ext>
            </a:extLst>
          </p:cNvPr>
          <p:cNvSpPr txBox="1"/>
          <p:nvPr/>
        </p:nvSpPr>
        <p:spPr>
          <a:xfrm>
            <a:off x="496110" y="570544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Screening for </a:t>
            </a:r>
            <a:r>
              <a:rPr lang="fr-FR" sz="2000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somatic</a:t>
            </a:r>
            <a:r>
              <a:rPr lang="fr-FR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2000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comorbidities</a:t>
            </a:r>
            <a:r>
              <a:rPr lang="fr-FR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in </a:t>
            </a:r>
            <a:r>
              <a:rPr lang="fr-FR" sz="2000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psychiatry</a:t>
            </a:r>
            <a:r>
              <a:rPr lang="fr-FR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(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MediPsy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23415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B9ADB5-1611-AD9B-2AAF-E4C0F2DFD0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7901534-C4FA-BDBC-82C7-A5283258A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7" name="ZoneTexte 12">
            <a:extLst>
              <a:ext uri="{FF2B5EF4-FFF2-40B4-BE49-F238E27FC236}">
                <a16:creationId xmlns:a16="http://schemas.microsoft.com/office/drawing/2014/main" id="{C4064FCF-80F2-CEEC-2AD1-38E6BF1B2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02" y="8710077"/>
            <a:ext cx="2805063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1333" i="1" dirty="0" err="1"/>
              <a:t>Hjorthøj</a:t>
            </a:r>
            <a:r>
              <a:rPr lang="fr-FR" altLang="fr-FR" sz="1333" i="1" dirty="0"/>
              <a:t> et al. Lancet </a:t>
            </a:r>
            <a:r>
              <a:rPr lang="fr-FR" altLang="fr-FR" sz="1333" i="1" dirty="0" err="1"/>
              <a:t>Psychiatry</a:t>
            </a:r>
            <a:r>
              <a:rPr lang="fr-FR" altLang="fr-FR" sz="1333" i="1" dirty="0"/>
              <a:t>. 2017</a:t>
            </a:r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23E4F034-1CFC-CD8F-A178-EA6070349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02" y="839726"/>
            <a:ext cx="5755076" cy="137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2573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fr-FR" altLang="fr-FR" sz="1867" b="1" dirty="0">
                <a:ea typeface="Calibri" panose="020F0502020204030204" pitchFamily="34" charset="0"/>
                <a:cs typeface="Calibri" panose="020F0502020204030204" pitchFamily="34" charset="0"/>
              </a:rPr>
              <a:t>Extensive </a:t>
            </a:r>
            <a:r>
              <a:rPr lang="fr-FR" altLang="fr-FR" sz="1867" b="1" dirty="0" err="1">
                <a:ea typeface="Calibri" panose="020F0502020204030204" pitchFamily="34" charset="0"/>
                <a:cs typeface="Calibri" panose="020F0502020204030204" pitchFamily="34" charset="0"/>
              </a:rPr>
              <a:t>physical</a:t>
            </a:r>
            <a:r>
              <a:rPr lang="fr-FR" altLang="fr-FR" sz="1867" b="1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1867" b="1" dirty="0" err="1">
                <a:ea typeface="Calibri" panose="020F0502020204030204" pitchFamily="34" charset="0"/>
                <a:cs typeface="Calibri" panose="020F0502020204030204" pitchFamily="34" charset="0"/>
              </a:rPr>
              <a:t>examination</a:t>
            </a:r>
            <a:r>
              <a:rPr lang="fr-FR" altLang="fr-FR" sz="1867" b="1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fr-FR" altLang="fr-FR" sz="1867" dirty="0" err="1">
                <a:ea typeface="Calibri" panose="020F0502020204030204" pitchFamily="34" charset="0"/>
                <a:cs typeface="Calibri" panose="020F0502020204030204" pitchFamily="34" charset="0"/>
              </a:rPr>
              <a:t>Height</a:t>
            </a:r>
            <a:r>
              <a:rPr lang="fr-FR" altLang="fr-FR" sz="1867" dirty="0"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altLang="fr-FR" sz="1867" dirty="0" err="1">
                <a:ea typeface="Calibri" panose="020F0502020204030204" pitchFamily="34" charset="0"/>
                <a:cs typeface="Calibri" panose="020F0502020204030204" pitchFamily="34" charset="0"/>
              </a:rPr>
              <a:t>weight</a:t>
            </a:r>
            <a:r>
              <a:rPr lang="fr-FR" altLang="fr-FR" sz="1867" dirty="0">
                <a:ea typeface="Calibri" panose="020F0502020204030204" pitchFamily="34" charset="0"/>
                <a:cs typeface="Calibri" panose="020F0502020204030204" pitchFamily="34" charset="0"/>
              </a:rPr>
              <a:t>, BMI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fr-FR" altLang="fr-FR" sz="1867" dirty="0">
                <a:ea typeface="Calibri" panose="020F0502020204030204" pitchFamily="34" charset="0"/>
                <a:cs typeface="Calibri" panose="020F0502020204030204" pitchFamily="34" charset="0"/>
              </a:rPr>
              <a:t>Blood pressure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fr-FR" altLang="fr-FR" sz="1867" dirty="0" err="1">
                <a:ea typeface="Calibri" panose="020F0502020204030204" pitchFamily="34" charset="0"/>
                <a:cs typeface="Calibri" panose="020F0502020204030204" pitchFamily="34" charset="0"/>
              </a:rPr>
              <a:t>Medical</a:t>
            </a:r>
            <a:r>
              <a:rPr lang="fr-FR" altLang="fr-FR" sz="1867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1867" dirty="0" err="1">
                <a:ea typeface="Calibri" panose="020F0502020204030204" pitchFamily="34" charset="0"/>
                <a:cs typeface="Calibri" panose="020F0502020204030204" pitchFamily="34" charset="0"/>
              </a:rPr>
              <a:t>comorbidities</a:t>
            </a:r>
            <a:endParaRPr lang="fr-FR" altLang="fr-FR" sz="1867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09585" lvl="1" indent="0">
              <a:buClr>
                <a:srgbClr val="C00000"/>
              </a:buClr>
              <a:defRPr/>
            </a:pPr>
            <a:endParaRPr lang="fr-FR" altLang="fr-FR" sz="1867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fr-FR" altLang="fr-FR" sz="1867" b="1" dirty="0">
                <a:ea typeface="Calibri" panose="020F0502020204030204" pitchFamily="34" charset="0"/>
                <a:cs typeface="Calibri" panose="020F0502020204030204" pitchFamily="34" charset="0"/>
              </a:rPr>
              <a:t>Blood </a:t>
            </a:r>
            <a:r>
              <a:rPr lang="fr-FR" altLang="fr-FR" sz="1867" b="1" dirty="0" err="1">
                <a:ea typeface="Calibri" panose="020F0502020204030204" pitchFamily="34" charset="0"/>
                <a:cs typeface="Calibri" panose="020F0502020204030204" pitchFamily="34" charset="0"/>
              </a:rPr>
              <a:t>sample</a:t>
            </a:r>
            <a:endParaRPr lang="fr-FR" altLang="fr-FR" sz="1867" b="1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066773" lvl="1" indent="-457189">
              <a:buFontTx/>
              <a:buChar char="-"/>
            </a:pPr>
            <a:r>
              <a:rPr lang="fr-FR" sz="1867" dirty="0" err="1">
                <a:ea typeface="Calibri" panose="020F0502020204030204" pitchFamily="34" charset="0"/>
                <a:cs typeface="Calibri" panose="020F0502020204030204" pitchFamily="34" charset="0"/>
              </a:rPr>
              <a:t>Lipids</a:t>
            </a:r>
            <a:r>
              <a:rPr lang="fr-FR" sz="1867" dirty="0"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fr-FR" sz="1867" dirty="0" err="1">
                <a:ea typeface="Calibri" panose="020F0502020204030204" pitchFamily="34" charset="0"/>
                <a:cs typeface="Calibri" panose="020F0502020204030204" pitchFamily="34" charset="0"/>
              </a:rPr>
              <a:t>Chol</a:t>
            </a:r>
            <a:r>
              <a:rPr lang="fr-FR" sz="1867" dirty="0">
                <a:ea typeface="Calibri" panose="020F0502020204030204" pitchFamily="34" charset="0"/>
                <a:cs typeface="Calibri" panose="020F0502020204030204" pitchFamily="34" charset="0"/>
              </a:rPr>
              <a:t> total, HDL, LDL, </a:t>
            </a:r>
            <a:r>
              <a:rPr lang="fr-FR" sz="1867" dirty="0" err="1">
                <a:ea typeface="Calibri" panose="020F0502020204030204" pitchFamily="34" charset="0"/>
                <a:cs typeface="Calibri" panose="020F0502020204030204" pitchFamily="34" charset="0"/>
              </a:rPr>
              <a:t>Triglycerides</a:t>
            </a:r>
            <a:r>
              <a:rPr lang="fr-FR" sz="1867" dirty="0"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 marL="1066773" lvl="1" indent="-457189">
              <a:buFontTx/>
              <a:buChar char="-"/>
            </a:pPr>
            <a:r>
              <a:rPr lang="fr-FR" sz="1867" dirty="0">
                <a:ea typeface="Calibri" panose="020F0502020204030204" pitchFamily="34" charset="0"/>
                <a:cs typeface="Calibri" panose="020F0502020204030204" pitchFamily="34" charset="0"/>
              </a:rPr>
              <a:t>Glucose profile (</a:t>
            </a:r>
            <a:r>
              <a:rPr lang="fr-FR" sz="1867" dirty="0" err="1">
                <a:ea typeface="Calibri" panose="020F0502020204030204" pitchFamily="34" charset="0"/>
                <a:cs typeface="Calibri" panose="020F0502020204030204" pitchFamily="34" charset="0"/>
              </a:rPr>
              <a:t>glycemia</a:t>
            </a:r>
            <a:r>
              <a:rPr lang="fr-FR" sz="1867" dirty="0">
                <a:ea typeface="Calibri" panose="020F0502020204030204" pitchFamily="34" charset="0"/>
                <a:cs typeface="Calibri" panose="020F0502020204030204" pitchFamily="34" charset="0"/>
              </a:rPr>
              <a:t>, HbA1c) </a:t>
            </a:r>
          </a:p>
          <a:p>
            <a:pPr marL="1066773" lvl="1" indent="-457189">
              <a:buFontTx/>
              <a:buChar char="-"/>
            </a:pPr>
            <a:r>
              <a:rPr lang="fr-FR" sz="1867" dirty="0" err="1">
                <a:ea typeface="Calibri" panose="020F0502020204030204" pitchFamily="34" charset="0"/>
                <a:cs typeface="Calibri" panose="020F0502020204030204" pitchFamily="34" charset="0"/>
              </a:rPr>
              <a:t>Renal</a:t>
            </a:r>
            <a:r>
              <a:rPr lang="fr-FR" sz="1867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67" dirty="0" err="1">
                <a:ea typeface="Calibri" panose="020F0502020204030204" pitchFamily="34" charset="0"/>
                <a:cs typeface="Calibri" panose="020F0502020204030204" pitchFamily="34" charset="0"/>
              </a:rPr>
              <a:t>assessment</a:t>
            </a:r>
            <a:endParaRPr lang="fr-FR" sz="1867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066773" lvl="1" indent="-457189">
              <a:buFontTx/>
              <a:buChar char="-"/>
            </a:pPr>
            <a:r>
              <a:rPr lang="fr-FR" sz="1867" dirty="0" err="1">
                <a:ea typeface="Calibri" panose="020F0502020204030204" pitchFamily="34" charset="0"/>
                <a:cs typeface="Calibri" panose="020F0502020204030204" pitchFamily="34" charset="0"/>
              </a:rPr>
              <a:t>Liver</a:t>
            </a:r>
            <a:r>
              <a:rPr lang="fr-FR" sz="1867" dirty="0">
                <a:ea typeface="Calibri" panose="020F0502020204030204" pitchFamily="34" charset="0"/>
                <a:cs typeface="Calibri" panose="020F0502020204030204" pitchFamily="34" charset="0"/>
              </a:rPr>
              <a:t> check-up (ALP, AST, </a:t>
            </a:r>
            <a:r>
              <a:rPr lang="fr-FR" sz="1867" dirty="0" err="1">
                <a:ea typeface="Calibri" panose="020F0502020204030204" pitchFamily="34" charset="0"/>
                <a:cs typeface="Calibri" panose="020F0502020204030204" pitchFamily="34" charset="0"/>
              </a:rPr>
              <a:t>Bili</a:t>
            </a:r>
            <a:r>
              <a:rPr lang="fr-FR" sz="1867" dirty="0">
                <a:ea typeface="Calibri" panose="020F0502020204030204" pitchFamily="34" charset="0"/>
                <a:cs typeface="Calibri" panose="020F0502020204030204" pitchFamily="34" charset="0"/>
              </a:rPr>
              <a:t>, GGT)</a:t>
            </a:r>
          </a:p>
          <a:p>
            <a:pPr marL="1066773" lvl="1" indent="-457189">
              <a:buFontTx/>
              <a:buChar char="-"/>
            </a:pPr>
            <a:r>
              <a:rPr lang="fr-FR" sz="1867" dirty="0" err="1">
                <a:ea typeface="Calibri" panose="020F0502020204030204" pitchFamily="34" charset="0"/>
                <a:cs typeface="Calibri" panose="020F0502020204030204" pitchFamily="34" charset="0"/>
              </a:rPr>
              <a:t>HsCRP</a:t>
            </a:r>
            <a:endParaRPr lang="fr-FR" sz="1867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066773" lvl="1" indent="-457189">
              <a:buFontTx/>
              <a:buChar char="-"/>
            </a:pPr>
            <a:r>
              <a:rPr lang="fr-FR" sz="1867" dirty="0">
                <a:ea typeface="Calibri" panose="020F0502020204030204" pitchFamily="34" charset="0"/>
                <a:cs typeface="Calibri" panose="020F0502020204030204" pitchFamily="34" charset="0"/>
              </a:rPr>
              <a:t>LDL-</a:t>
            </a:r>
            <a:r>
              <a:rPr lang="fr-FR" sz="1867" dirty="0" err="1">
                <a:ea typeface="Calibri" panose="020F0502020204030204" pitchFamily="34" charset="0"/>
                <a:cs typeface="Calibri" panose="020F0502020204030204" pitchFamily="34" charset="0"/>
              </a:rPr>
              <a:t>oxydaze</a:t>
            </a:r>
            <a:endParaRPr lang="fr-FR" sz="1867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066773" lvl="1" indent="-457189">
              <a:buFontTx/>
              <a:buChar char="-"/>
            </a:pPr>
            <a:r>
              <a:rPr lang="fr-FR" sz="1867">
                <a:ea typeface="Calibri" panose="020F0502020204030204" pitchFamily="34" charset="0"/>
                <a:cs typeface="Calibri" panose="020F0502020204030204" pitchFamily="34" charset="0"/>
              </a:rPr>
              <a:t>Index HOMA-IR</a:t>
            </a:r>
            <a:endParaRPr lang="fr-FR" sz="1867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Clr>
                <a:srgbClr val="C00000"/>
              </a:buClr>
              <a:defRPr/>
            </a:pPr>
            <a:endParaRPr lang="fr-FR" altLang="fr-FR" sz="1867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6387970D-40F4-8C29-6C31-BBF38428F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2598" y="815003"/>
            <a:ext cx="5755076" cy="4342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2573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fr-FR" altLang="fr-FR" sz="1867" b="1" dirty="0" err="1">
                <a:ea typeface="Calibri" panose="020F0502020204030204" pitchFamily="34" charset="0"/>
                <a:cs typeface="Calibri" panose="020F0502020204030204" pitchFamily="34" charset="0"/>
              </a:rPr>
              <a:t>Psychiatric</a:t>
            </a:r>
            <a:r>
              <a:rPr lang="fr-FR" altLang="fr-FR" sz="1867" b="1" dirty="0">
                <a:ea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fr-FR" altLang="fr-FR" sz="1867" b="1" dirty="0" err="1">
                <a:ea typeface="Calibri" panose="020F0502020204030204" pitchFamily="34" charset="0"/>
                <a:cs typeface="Calibri" panose="020F0502020204030204" pitchFamily="34" charset="0"/>
              </a:rPr>
              <a:t>clinical</a:t>
            </a:r>
            <a:r>
              <a:rPr lang="fr-FR" altLang="fr-FR" sz="1867" b="1" dirty="0">
                <a:ea typeface="Calibri" panose="020F0502020204030204" pitchFamily="34" charset="0"/>
                <a:cs typeface="Calibri" panose="020F0502020204030204" pitchFamily="34" charset="0"/>
              </a:rPr>
              <a:t> data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fr-FR" altLang="fr-FR" sz="1867" dirty="0">
                <a:ea typeface="Calibri" panose="020F0502020204030204" pitchFamily="34" charset="0"/>
                <a:cs typeface="Calibri" panose="020F0502020204030204" pitchFamily="34" charset="0"/>
              </a:rPr>
              <a:t>IDS-SR-30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fr-FR" altLang="fr-FR" sz="1867" dirty="0">
                <a:ea typeface="Calibri" panose="020F0502020204030204" pitchFamily="34" charset="0"/>
                <a:cs typeface="Calibri" panose="020F0502020204030204" pitchFamily="34" charset="0"/>
              </a:rPr>
              <a:t>SHAPS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fr-FR" altLang="fr-FR" sz="1867" dirty="0">
                <a:ea typeface="Calibri" panose="020F0502020204030204" pitchFamily="34" charset="0"/>
                <a:cs typeface="Calibri" panose="020F0502020204030204" pitchFamily="34" charset="0"/>
              </a:rPr>
              <a:t>PHQ9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fr-FR" altLang="fr-FR" sz="1867" dirty="0">
                <a:ea typeface="Calibri" panose="020F0502020204030204" pitchFamily="34" charset="0"/>
                <a:cs typeface="Calibri" panose="020F0502020204030204" pitchFamily="34" charset="0"/>
              </a:rPr>
              <a:t>GAD-7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fr-FR" altLang="fr-FR" sz="1867" dirty="0">
                <a:ea typeface="Calibri" panose="020F0502020204030204" pitchFamily="34" charset="0"/>
                <a:cs typeface="Calibri" panose="020F0502020204030204" pitchFamily="34" charset="0"/>
              </a:rPr>
              <a:t>Cognitive </a:t>
            </a:r>
            <a:r>
              <a:rPr lang="fr-FR" altLang="fr-FR" sz="1867" dirty="0" err="1">
                <a:ea typeface="Calibri" panose="020F0502020204030204" pitchFamily="34" charset="0"/>
                <a:cs typeface="Calibri" panose="020F0502020204030204" pitchFamily="34" charset="0"/>
              </a:rPr>
              <a:t>assessment</a:t>
            </a:r>
            <a:endParaRPr lang="fr-FR" altLang="fr-FR" sz="1867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fr-FR" altLang="fr-FR" sz="1867" dirty="0" err="1">
                <a:ea typeface="Calibri" panose="020F0502020204030204" pitchFamily="34" charset="0"/>
                <a:cs typeface="Calibri" panose="020F0502020204030204" pitchFamily="34" charset="0"/>
              </a:rPr>
              <a:t>Functioning</a:t>
            </a:r>
            <a:r>
              <a:rPr lang="fr-FR" altLang="fr-FR" sz="1867" dirty="0"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fr-FR" altLang="fr-FR" sz="1867" dirty="0" err="1">
                <a:ea typeface="Calibri" panose="020F0502020204030204" pitchFamily="34" charset="0"/>
                <a:cs typeface="Calibri" panose="020F0502020204030204" pitchFamily="34" charset="0"/>
              </a:rPr>
              <a:t>Whodas</a:t>
            </a:r>
            <a:r>
              <a:rPr lang="fr-FR" altLang="fr-FR" sz="1867" dirty="0"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fr-FR" altLang="fr-FR" sz="1867" dirty="0">
                <a:ea typeface="Calibri" panose="020F0502020204030204" pitchFamily="34" charset="0"/>
                <a:cs typeface="Calibri" panose="020F0502020204030204" pitchFamily="34" charset="0"/>
              </a:rPr>
              <a:t>Diet questionnaire (FFQ14)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fr-FR" altLang="fr-FR" sz="1867" dirty="0">
                <a:ea typeface="Calibri" panose="020F0502020204030204" pitchFamily="34" charset="0"/>
                <a:cs typeface="Calibri" panose="020F0502020204030204" pitchFamily="34" charset="0"/>
              </a:rPr>
              <a:t>Fatigue (</a:t>
            </a:r>
            <a:r>
              <a:rPr lang="fr-FR" altLang="fr-FR" sz="1867" dirty="0" err="1">
                <a:ea typeface="Calibri" panose="020F0502020204030204" pitchFamily="34" charset="0"/>
                <a:cs typeface="Calibri" panose="020F0502020204030204" pitchFamily="34" charset="0"/>
              </a:rPr>
              <a:t>Multidimensional</a:t>
            </a:r>
            <a:r>
              <a:rPr lang="fr-FR" altLang="fr-FR" sz="1867" dirty="0">
                <a:ea typeface="Calibri" panose="020F0502020204030204" pitchFamily="34" charset="0"/>
                <a:cs typeface="Calibri" panose="020F0502020204030204" pitchFamily="34" charset="0"/>
              </a:rPr>
              <a:t> Fatigue Inventory)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fr-FR" altLang="fr-FR" sz="1867" dirty="0" err="1">
                <a:ea typeface="Calibri" panose="020F0502020204030204" pitchFamily="34" charset="0"/>
                <a:cs typeface="Calibri" panose="020F0502020204030204" pitchFamily="34" charset="0"/>
              </a:rPr>
              <a:t>Muscular</a:t>
            </a:r>
            <a:r>
              <a:rPr lang="fr-FR" altLang="fr-FR" sz="1867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1867" dirty="0" err="1">
                <a:ea typeface="Calibri" panose="020F0502020204030204" pitchFamily="34" charset="0"/>
                <a:cs typeface="Calibri" panose="020F0502020204030204" pitchFamily="34" charset="0"/>
              </a:rPr>
              <a:t>strengh</a:t>
            </a:r>
            <a:endParaRPr lang="fr-FR" altLang="fr-FR" sz="1867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fr-FR" sz="1867" dirty="0"/>
              <a:t>up &amp; down 40s</a:t>
            </a:r>
            <a:endParaRPr lang="fr-FR" sz="1867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fr-FR" altLang="fr-FR" sz="1867" dirty="0" err="1">
                <a:ea typeface="Calibri" panose="020F0502020204030204" pitchFamily="34" charset="0"/>
                <a:cs typeface="Calibri" panose="020F0502020204030204" pitchFamily="34" charset="0"/>
              </a:rPr>
              <a:t>Handgrip</a:t>
            </a:r>
            <a:r>
              <a:rPr lang="fr-FR" altLang="fr-FR" sz="1867" dirty="0">
                <a:ea typeface="Calibri" panose="020F0502020204030204" pitchFamily="34" charset="0"/>
                <a:cs typeface="Calibri" panose="020F0502020204030204" pitchFamily="34" charset="0"/>
              </a:rPr>
              <a:t> test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endParaRPr lang="fr-FR" altLang="fr-FR" sz="1867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fr-FR" altLang="fr-FR" sz="1867" b="1" dirty="0" err="1">
                <a:ea typeface="Calibri" panose="020F0502020204030204" pitchFamily="34" charset="0"/>
                <a:cs typeface="Calibri" panose="020F0502020204030204" pitchFamily="34" charset="0"/>
              </a:rPr>
              <a:t>Environmental</a:t>
            </a:r>
            <a:r>
              <a:rPr lang="fr-FR" altLang="fr-FR" sz="1867" b="1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1867" b="1" dirty="0" err="1">
                <a:ea typeface="Calibri" panose="020F0502020204030204" pitchFamily="34" charset="0"/>
                <a:cs typeface="Calibri" panose="020F0502020204030204" pitchFamily="34" charset="0"/>
              </a:rPr>
              <a:t>factors</a:t>
            </a:r>
            <a:r>
              <a:rPr lang="fr-FR" altLang="fr-FR" sz="1867" b="1" dirty="0"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altLang="fr-FR" sz="1867" dirty="0" err="1">
                <a:ea typeface="Calibri" panose="020F0502020204030204" pitchFamily="34" charset="0"/>
                <a:cs typeface="Calibri" panose="020F0502020204030204" pitchFamily="34" charset="0"/>
              </a:rPr>
              <a:t>Childhood</a:t>
            </a:r>
            <a:r>
              <a:rPr lang="fr-FR" altLang="fr-FR" sz="1867" dirty="0">
                <a:ea typeface="Calibri" panose="020F0502020204030204" pitchFamily="34" charset="0"/>
                <a:cs typeface="Calibri" panose="020F0502020204030204" pitchFamily="34" charset="0"/>
              </a:rPr>
              <a:t> trauma, lifestyle, </a:t>
            </a:r>
            <a:r>
              <a:rPr lang="fr-FR" altLang="fr-FR" sz="1867" dirty="0" err="1">
                <a:ea typeface="Calibri" panose="020F0502020204030204" pitchFamily="34" charset="0"/>
                <a:cs typeface="Calibri" panose="020F0502020204030204" pitchFamily="34" charset="0"/>
              </a:rPr>
              <a:t>drugs</a:t>
            </a:r>
            <a:r>
              <a:rPr lang="fr-FR" altLang="fr-FR" sz="1867" dirty="0"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altLang="fr-FR" sz="1867" dirty="0" err="1">
                <a:ea typeface="Calibri" panose="020F0502020204030204" pitchFamily="34" charset="0"/>
                <a:cs typeface="Calibri" panose="020F0502020204030204" pitchFamily="34" charset="0"/>
              </a:rPr>
              <a:t>medication</a:t>
            </a:r>
            <a:r>
              <a:rPr lang="fr-FR" altLang="fr-FR" sz="1867" dirty="0">
                <a:ea typeface="Calibri" panose="020F0502020204030204" pitchFamily="34" charset="0"/>
                <a:cs typeface="Calibri" panose="020F0502020204030204" pitchFamily="34" charset="0"/>
              </a:rPr>
              <a:t>, pollution</a:t>
            </a:r>
          </a:p>
          <a:p>
            <a:pPr marL="0" indent="0">
              <a:buClr>
                <a:srgbClr val="C00000"/>
              </a:buClr>
              <a:defRPr/>
            </a:pPr>
            <a:endParaRPr lang="fr-FR" altLang="fr-FR" sz="1867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6BAFF0-469E-86F2-18C9-24BB023E3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295" y="5121138"/>
            <a:ext cx="6068063" cy="112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2573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fr-FR" altLang="fr-FR" sz="1867" b="1" dirty="0">
                <a:ea typeface="Calibri" panose="020F0502020204030204" pitchFamily="34" charset="0"/>
                <a:cs typeface="Calibri" panose="020F0502020204030204" pitchFamily="34" charset="0"/>
              </a:rPr>
              <a:t>Multi-</a:t>
            </a:r>
            <a:r>
              <a:rPr lang="fr-FR" altLang="fr-FR" sz="1867" b="1" dirty="0" err="1">
                <a:ea typeface="Calibri" panose="020F0502020204030204" pitchFamily="34" charset="0"/>
                <a:cs typeface="Calibri" panose="020F0502020204030204" pitchFamily="34" charset="0"/>
              </a:rPr>
              <a:t>omics</a:t>
            </a:r>
            <a:r>
              <a:rPr lang="fr-FR" altLang="fr-FR" sz="1867" b="1" dirty="0"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altLang="fr-FR" sz="1867" dirty="0" err="1">
                <a:ea typeface="Calibri" panose="020F0502020204030204" pitchFamily="34" charset="0"/>
                <a:cs typeface="Calibri" panose="020F0502020204030204" pitchFamily="34" charset="0"/>
              </a:rPr>
              <a:t>Genomics</a:t>
            </a:r>
            <a:r>
              <a:rPr lang="fr-FR" altLang="fr-FR" sz="1867" dirty="0"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altLang="fr-FR" sz="1867" dirty="0" err="1">
                <a:ea typeface="Calibri" panose="020F0502020204030204" pitchFamily="34" charset="0"/>
                <a:cs typeface="Calibri" panose="020F0502020204030204" pitchFamily="34" charset="0"/>
              </a:rPr>
              <a:t>proteomics</a:t>
            </a:r>
            <a:r>
              <a:rPr lang="fr-FR" altLang="fr-FR" sz="1867" dirty="0"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altLang="fr-FR" sz="1867" dirty="0" err="1">
                <a:ea typeface="Calibri" panose="020F0502020204030204" pitchFamily="34" charset="0"/>
                <a:cs typeface="Calibri" panose="020F0502020204030204" pitchFamily="34" charset="0"/>
              </a:rPr>
              <a:t>metabolomics</a:t>
            </a:r>
            <a:r>
              <a:rPr lang="fr-FR" altLang="fr-FR" sz="1867" dirty="0">
                <a:ea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endParaRPr lang="fr-FR" altLang="fr-FR" sz="1867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fr-FR" altLang="fr-FR" sz="1867" b="1" dirty="0">
                <a:ea typeface="Calibri" panose="020F0502020204030204" pitchFamily="34" charset="0"/>
                <a:cs typeface="Calibri" panose="020F0502020204030204" pitchFamily="34" charset="0"/>
              </a:rPr>
              <a:t>MRI data: </a:t>
            </a:r>
            <a:r>
              <a:rPr lang="fr-FR" altLang="fr-FR" sz="1867" dirty="0" err="1">
                <a:ea typeface="Calibri" panose="020F0502020204030204" pitchFamily="34" charset="0"/>
                <a:cs typeface="Calibri" panose="020F0502020204030204" pitchFamily="34" charset="0"/>
              </a:rPr>
              <a:t>Anatomical</a:t>
            </a:r>
            <a:r>
              <a:rPr lang="fr-FR" altLang="fr-FR" sz="1867" dirty="0"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altLang="fr-FR" sz="1867" dirty="0" err="1">
                <a:ea typeface="Calibri" panose="020F0502020204030204" pitchFamily="34" charset="0"/>
                <a:cs typeface="Calibri" panose="020F0502020204030204" pitchFamily="34" charset="0"/>
              </a:rPr>
              <a:t>functional</a:t>
            </a:r>
            <a:r>
              <a:rPr lang="fr-FR" altLang="fr-FR" sz="1867" dirty="0">
                <a:ea typeface="Calibri" panose="020F0502020204030204" pitchFamily="34" charset="0"/>
                <a:cs typeface="Calibri" panose="020F0502020204030204" pitchFamily="34" charset="0"/>
              </a:rPr>
              <a:t>, diffusion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endParaRPr lang="fr-FR" altLang="fr-FR" sz="1867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Clr>
                <a:srgbClr val="C00000"/>
              </a:buClr>
              <a:defRPr/>
            </a:pPr>
            <a:endParaRPr lang="fr-FR" altLang="fr-FR" sz="1867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791D0F6D-4745-9BB0-4A6D-6FEAF4B17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5392197"/>
            <a:ext cx="5977659" cy="48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2573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fr-FR" altLang="fr-FR" sz="1867" b="1" dirty="0">
                <a:ea typeface="Calibri" panose="020F0502020204030204" pitchFamily="34" charset="0"/>
                <a:cs typeface="Calibri" panose="020F0502020204030204" pitchFamily="34" charset="0"/>
              </a:rPr>
              <a:t>Digital </a:t>
            </a:r>
            <a:r>
              <a:rPr lang="en-US" altLang="fr-FR" sz="1867" b="1" dirty="0">
                <a:ea typeface="Calibri" panose="020F0502020204030204" pitchFamily="34" charset="0"/>
                <a:cs typeface="Calibri" panose="020F0502020204030204" pitchFamily="34" charset="0"/>
              </a:rPr>
              <a:t>assessments</a:t>
            </a:r>
            <a:r>
              <a:rPr lang="fr-FR" altLang="fr-FR" sz="1867" b="1" dirty="0"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fr-FR" sz="1867" dirty="0">
                <a:ea typeface="Calibri" panose="020F0502020204030204" pitchFamily="34" charset="0"/>
                <a:cs typeface="Calibri" panose="020F0502020204030204" pitchFamily="34" charset="0"/>
              </a:rPr>
              <a:t>physical</a:t>
            </a:r>
            <a:r>
              <a:rPr lang="fr-FR" altLang="fr-FR" sz="1867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fr-FR" sz="1867" dirty="0">
                <a:ea typeface="Calibri" panose="020F0502020204030204" pitchFamily="34" charset="0"/>
                <a:cs typeface="Calibri" panose="020F0502020204030204" pitchFamily="34" charset="0"/>
              </a:rPr>
              <a:t>activity</a:t>
            </a:r>
            <a:r>
              <a:rPr lang="fr-FR" altLang="fr-FR" sz="1867" dirty="0"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fr-FR" sz="1867" dirty="0">
                <a:ea typeface="Calibri" panose="020F0502020204030204" pitchFamily="34" charset="0"/>
                <a:cs typeface="Calibri" panose="020F0502020204030204" pitchFamily="34" charset="0"/>
              </a:rPr>
              <a:t>sleep, heart </a:t>
            </a:r>
            <a:r>
              <a:rPr lang="fr-FR" altLang="fr-FR" sz="1867" dirty="0">
                <a:ea typeface="Calibri" panose="020F0502020204030204" pitchFamily="34" charset="0"/>
                <a:cs typeface="Calibri" panose="020F0502020204030204" pitchFamily="34" charset="0"/>
              </a:rPr>
              <a:t>rate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endParaRPr lang="fr-FR" altLang="fr-FR" sz="1867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Clr>
                <a:srgbClr val="C00000"/>
              </a:buClr>
              <a:defRPr/>
            </a:pPr>
            <a:endParaRPr lang="fr-FR" altLang="fr-FR" sz="1867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1B92CE1-4BD6-8ABE-E6E6-4E1F8EEFB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9005"/>
            <a:ext cx="992221" cy="54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phique 3">
            <a:extLst>
              <a:ext uri="{FF2B5EF4-FFF2-40B4-BE49-F238E27FC236}">
                <a16:creationId xmlns:a16="http://schemas.microsoft.com/office/drawing/2014/main" id="{6F4FB151-B322-51CA-2EDB-0C82C4ABBC5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10426118" y="6549848"/>
            <a:ext cx="263613" cy="263613"/>
          </a:xfrm>
          <a:prstGeom prst="rect">
            <a:avLst/>
          </a:prstGeom>
        </p:spPr>
      </p:pic>
      <p:pic>
        <p:nvPicPr>
          <p:cNvPr id="11" name="Image 10" descr="Une image contenant obscurité, objet astronomique, lune, astronomie&#10;&#10;Description générée automatiquement">
            <a:extLst>
              <a:ext uri="{FF2B5EF4-FFF2-40B4-BE49-F238E27FC236}">
                <a16:creationId xmlns:a16="http://schemas.microsoft.com/office/drawing/2014/main" id="{19180D0E-F305-CCA9-7633-FF70F3363E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14112" y="6590693"/>
            <a:ext cx="573295" cy="232857"/>
          </a:xfrm>
          <a:prstGeom prst="rect">
            <a:avLst/>
          </a:prstGeom>
        </p:spPr>
      </p:pic>
      <p:pic>
        <p:nvPicPr>
          <p:cNvPr id="12" name="Picture 9">
            <a:extLst>
              <a:ext uri="{FF2B5EF4-FFF2-40B4-BE49-F238E27FC236}">
                <a16:creationId xmlns:a16="http://schemas.microsoft.com/office/drawing/2014/main" id="{148CBA81-7080-17AB-ECDF-C0A02689D4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254" t="19031" r="10170" b="23639"/>
          <a:stretch/>
        </p:blipFill>
        <p:spPr bwMode="auto">
          <a:xfrm>
            <a:off x="10925498" y="6543371"/>
            <a:ext cx="793137" cy="215423"/>
          </a:xfrm>
          <a:prstGeom prst="rect">
            <a:avLst/>
          </a:prstGeom>
        </p:spPr>
      </p:pic>
      <p:pic>
        <p:nvPicPr>
          <p:cNvPr id="13" name="Image 12" descr="Une image contenant Graphique, graphism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60BF9775-B436-C666-A93D-BD9874DC7B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10742416" y="136525"/>
            <a:ext cx="976219" cy="976219"/>
          </a:xfrm>
          <a:prstGeom prst="rect">
            <a:avLst/>
          </a:prstGeom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456A8298-E9DF-9C38-4B93-83663BE26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3463" y="-216068"/>
            <a:ext cx="1177007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9207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2400" b="1" dirty="0">
                <a:solidFill>
                  <a:schemeClr val="accent1"/>
                </a:solidFill>
                <a:latin typeface="+mn-lt"/>
                <a:ea typeface="+mj-ea"/>
                <a:cs typeface="+mj-cs"/>
              </a:rPr>
              <a:t>Measures in French Minds cohort for immuno-metabolic psychiatry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452107B9-9DC8-4F53-C3CA-C68B140C86C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571" y="497695"/>
            <a:ext cx="9134475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76200" sy="23000" kx="1199993" algn="br" rotWithShape="0">
              <a:srgbClr val="808080">
                <a:alpha val="2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1221039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4AC77-3AAC-38BF-4FAD-99FD69D2E4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36CB9CE-704F-2002-7375-571F5E2AC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7" name="ZoneTexte 12">
            <a:extLst>
              <a:ext uri="{FF2B5EF4-FFF2-40B4-BE49-F238E27FC236}">
                <a16:creationId xmlns:a16="http://schemas.microsoft.com/office/drawing/2014/main" id="{8FABA126-FFFF-7A98-4575-AF87907EF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02" y="8710077"/>
            <a:ext cx="2805063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1333" i="1" dirty="0" err="1"/>
              <a:t>Hjorthøj</a:t>
            </a:r>
            <a:r>
              <a:rPr lang="fr-FR" altLang="fr-FR" sz="1333" i="1" dirty="0"/>
              <a:t> et al. Lancet </a:t>
            </a:r>
            <a:r>
              <a:rPr lang="fr-FR" altLang="fr-FR" sz="1333" i="1" dirty="0" err="1"/>
              <a:t>Psychiatry</a:t>
            </a:r>
            <a:r>
              <a:rPr lang="fr-FR" altLang="fr-FR" sz="1333" i="1" dirty="0"/>
              <a:t>. 2017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F007759-E2E9-E896-38B4-BD93FF3B0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9005"/>
            <a:ext cx="992221" cy="54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phique 10">
            <a:extLst>
              <a:ext uri="{FF2B5EF4-FFF2-40B4-BE49-F238E27FC236}">
                <a16:creationId xmlns:a16="http://schemas.microsoft.com/office/drawing/2014/main" id="{29A28F09-9DA3-CB08-2143-DEC0CDFEAE0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10426118" y="6549848"/>
            <a:ext cx="263613" cy="263613"/>
          </a:xfrm>
          <a:prstGeom prst="rect">
            <a:avLst/>
          </a:prstGeom>
        </p:spPr>
      </p:pic>
      <p:pic>
        <p:nvPicPr>
          <p:cNvPr id="14" name="Image 13" descr="Une image contenant obscurité, objet astronomique, lune, astronomie&#10;&#10;Description générée automatiquement">
            <a:extLst>
              <a:ext uri="{FF2B5EF4-FFF2-40B4-BE49-F238E27FC236}">
                <a16:creationId xmlns:a16="http://schemas.microsoft.com/office/drawing/2014/main" id="{55A1A088-0CFB-5BE4-463D-936DFF33C1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14112" y="6590693"/>
            <a:ext cx="573295" cy="232857"/>
          </a:xfrm>
          <a:prstGeom prst="rect">
            <a:avLst/>
          </a:prstGeom>
        </p:spPr>
      </p:pic>
      <p:pic>
        <p:nvPicPr>
          <p:cNvPr id="15" name="Picture 9">
            <a:extLst>
              <a:ext uri="{FF2B5EF4-FFF2-40B4-BE49-F238E27FC236}">
                <a16:creationId xmlns:a16="http://schemas.microsoft.com/office/drawing/2014/main" id="{FEBBCE55-7581-4EFD-9E78-29A5DBBA425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254" t="19031" r="10170" b="23639"/>
          <a:stretch/>
        </p:blipFill>
        <p:spPr bwMode="auto">
          <a:xfrm>
            <a:off x="10925498" y="6543371"/>
            <a:ext cx="793137" cy="215423"/>
          </a:xfrm>
          <a:prstGeom prst="rect">
            <a:avLst/>
          </a:prstGeom>
        </p:spPr>
      </p:pic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D3C7F1AB-1546-3A23-448D-A5852D2AE4B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1926" y="614426"/>
            <a:ext cx="9134475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76200" sy="23000" kx="1199993" algn="br" rotWithShape="0">
              <a:srgbClr val="808080">
                <a:alpha val="20000"/>
              </a:srgbClr>
            </a:outerShdw>
          </a:effectLst>
        </p:spPr>
      </p:cxnSp>
      <p:sp>
        <p:nvSpPr>
          <p:cNvPr id="2" name="Titre 2">
            <a:extLst>
              <a:ext uri="{FF2B5EF4-FFF2-40B4-BE49-F238E27FC236}">
                <a16:creationId xmlns:a16="http://schemas.microsoft.com/office/drawing/2014/main" id="{A29F51F6-3097-A84C-18CD-68FB66FD827E}"/>
              </a:ext>
            </a:extLst>
          </p:cNvPr>
          <p:cNvSpPr txBox="1">
            <a:spLocks/>
          </p:cNvSpPr>
          <p:nvPr/>
        </p:nvSpPr>
        <p:spPr>
          <a:xfrm>
            <a:off x="-8655" y="185358"/>
            <a:ext cx="12191999" cy="2804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chemeClr val="accent1"/>
                </a:solidFill>
                <a:latin typeface="+mn-lt"/>
              </a:rPr>
              <a:t>WORK PROGRAM in French Minds 2030 - </a:t>
            </a:r>
            <a:r>
              <a:rPr lang="fr-FR" sz="24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……. </a:t>
            </a:r>
          </a:p>
        </p:txBody>
      </p:sp>
      <p:sp>
        <p:nvSpPr>
          <p:cNvPr id="3" name="Google Shape;243;p6">
            <a:extLst>
              <a:ext uri="{FF2B5EF4-FFF2-40B4-BE49-F238E27FC236}">
                <a16:creationId xmlns:a16="http://schemas.microsoft.com/office/drawing/2014/main" id="{3EA55533-89A6-BFA5-245D-70EDA1D3CCA9}"/>
              </a:ext>
            </a:extLst>
          </p:cNvPr>
          <p:cNvSpPr txBox="1"/>
          <p:nvPr/>
        </p:nvSpPr>
        <p:spPr bwMode="auto">
          <a:xfrm>
            <a:off x="432045" y="619512"/>
            <a:ext cx="11388870" cy="6340167"/>
          </a:xfrm>
          <a:prstGeom prst="rect">
            <a:avLst/>
          </a:prstGeom>
          <a:noFill/>
          <a:ln w="19050" cap="flat" cmpd="sng">
            <a:solidFill>
              <a:srgbClr val="FF2E17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 err="1"/>
              <a:t>Transnosographic</a:t>
            </a:r>
            <a:r>
              <a:rPr lang="fr-FR" sz="2000" b="1" dirty="0"/>
              <a:t> dimension </a:t>
            </a:r>
            <a:r>
              <a:rPr lang="fr-FR" sz="2000" dirty="0" err="1"/>
              <a:t>accross</a:t>
            </a:r>
            <a:r>
              <a:rPr lang="fr-FR" sz="2000" dirty="0"/>
              <a:t> </a:t>
            </a:r>
            <a:r>
              <a:rPr lang="fr-FR" sz="2000" dirty="0" err="1"/>
              <a:t>disorders</a:t>
            </a:r>
            <a:r>
              <a:rPr lang="fr-FR" sz="2000" dirty="0"/>
              <a:t> (and </a:t>
            </a:r>
            <a:r>
              <a:rPr lang="fr-FR" sz="2000" dirty="0" err="1"/>
              <a:t>compared</a:t>
            </a:r>
            <a:r>
              <a:rPr lang="fr-FR" sz="2000" dirty="0"/>
              <a:t> to </a:t>
            </a:r>
            <a:r>
              <a:rPr lang="fr-FR" sz="2000" dirty="0" err="1"/>
              <a:t>controls</a:t>
            </a:r>
            <a:r>
              <a:rPr lang="fr-FR" sz="2000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/>
              <a:t>How to </a:t>
            </a:r>
            <a:r>
              <a:rPr lang="fr-FR" sz="2000" dirty="0" err="1"/>
              <a:t>define</a:t>
            </a:r>
            <a:r>
              <a:rPr lang="fr-FR" sz="2000" dirty="0"/>
              <a:t> </a:t>
            </a:r>
            <a:r>
              <a:rPr lang="fr-FR" sz="2000" dirty="0" err="1"/>
              <a:t>this</a:t>
            </a:r>
            <a:r>
              <a:rPr lang="fr-FR" sz="2000" dirty="0"/>
              <a:t> </a:t>
            </a:r>
            <a:r>
              <a:rPr lang="fr-FR" sz="2000" dirty="0" err="1"/>
              <a:t>sub</a:t>
            </a:r>
            <a:r>
              <a:rPr lang="fr-FR" sz="2000" dirty="0"/>
              <a:t>-group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/>
              <a:t>Clustering </a:t>
            </a:r>
            <a:r>
              <a:rPr lang="fr-FR" sz="2000" dirty="0" err="1"/>
              <a:t>analysis</a:t>
            </a:r>
            <a:r>
              <a:rPr lang="fr-FR" sz="2000" dirty="0"/>
              <a:t> </a:t>
            </a:r>
            <a:r>
              <a:rPr lang="fr-FR" sz="2000" dirty="0" err="1"/>
              <a:t>including</a:t>
            </a:r>
            <a:r>
              <a:rPr lang="fr-FR" sz="2000" dirty="0"/>
              <a:t> MetS component and </a:t>
            </a:r>
            <a:r>
              <a:rPr lang="fr-FR" sz="2000" dirty="0" err="1"/>
              <a:t>inflammatory</a:t>
            </a:r>
            <a:r>
              <a:rPr lang="fr-FR" sz="2000" dirty="0"/>
              <a:t> markers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 err="1"/>
              <a:t>Bi-modal</a:t>
            </a:r>
            <a:r>
              <a:rPr lang="fr-FR" sz="2000" b="1" dirty="0"/>
              <a:t> </a:t>
            </a:r>
            <a:r>
              <a:rPr lang="fr-FR" sz="2000" b="1" dirty="0" err="1"/>
              <a:t>analysis</a:t>
            </a:r>
            <a:r>
              <a:rPr lang="fr-FR" sz="2000" b="1" dirty="0"/>
              <a:t> </a:t>
            </a:r>
          </a:p>
          <a:p>
            <a:pPr lvl="1"/>
            <a:endParaRPr lang="fr-FR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/>
              <a:t>Multimodal signature: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 err="1"/>
              <a:t>Clinical</a:t>
            </a:r>
            <a:endParaRPr lang="fr-FR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/>
              <a:t>Imaging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/>
              <a:t>Digital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 err="1"/>
              <a:t>Environmental</a:t>
            </a:r>
            <a:r>
              <a:rPr lang="fr-FR" sz="2000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 err="1"/>
              <a:t>Omics</a:t>
            </a:r>
            <a:endParaRPr lang="fr-FR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 err="1"/>
              <a:t>Trajectories</a:t>
            </a:r>
            <a:r>
              <a:rPr lang="fr-FR" sz="2000" b="1" dirty="0"/>
              <a:t> of immuno-</a:t>
            </a:r>
            <a:r>
              <a:rPr lang="fr-FR" sz="2000" b="1" dirty="0" err="1"/>
              <a:t>metabolic</a:t>
            </a:r>
            <a:r>
              <a:rPr lang="fr-FR" sz="2000" b="1" dirty="0"/>
              <a:t> </a:t>
            </a:r>
            <a:r>
              <a:rPr lang="fr-FR" sz="2000" b="1" dirty="0" err="1"/>
              <a:t>subgroup</a:t>
            </a:r>
            <a:r>
              <a:rPr lang="fr-FR" sz="2000" b="1" dirty="0"/>
              <a:t> </a:t>
            </a:r>
          </a:p>
          <a:p>
            <a:endParaRPr lang="fr-FR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/>
              <a:t>Impact of immuno-</a:t>
            </a:r>
            <a:r>
              <a:rPr lang="fr-FR" sz="2000" b="1" dirty="0" err="1"/>
              <a:t>metabolic</a:t>
            </a:r>
            <a:r>
              <a:rPr lang="fr-FR" sz="2000" b="1" dirty="0"/>
              <a:t> </a:t>
            </a:r>
            <a:r>
              <a:rPr lang="fr-FR" sz="2000" b="1" dirty="0" err="1"/>
              <a:t>features</a:t>
            </a:r>
            <a:r>
              <a:rPr lang="fr-FR" sz="2000" b="1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/>
              <a:t>Resistance to </a:t>
            </a:r>
            <a:r>
              <a:rPr lang="fr-FR" sz="2000" dirty="0" err="1"/>
              <a:t>treatment</a:t>
            </a:r>
            <a:endParaRPr lang="fr-FR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/>
              <a:t>Cognition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 err="1"/>
              <a:t>Functionning</a:t>
            </a:r>
            <a:endParaRPr lang="fr-FR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 err="1"/>
              <a:t>Suicidal</a:t>
            </a:r>
            <a:r>
              <a:rPr lang="fr-FR" sz="2000" dirty="0"/>
              <a:t> </a:t>
            </a:r>
            <a:r>
              <a:rPr lang="fr-FR" sz="2000" dirty="0" err="1"/>
              <a:t>ideation</a:t>
            </a:r>
            <a:r>
              <a:rPr lang="fr-FR" sz="2000" dirty="0"/>
              <a:t>/</a:t>
            </a:r>
            <a:r>
              <a:rPr lang="fr-FR" sz="2000" dirty="0" err="1"/>
              <a:t>attempt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2495192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56612B-8137-DB6D-B430-7E922CC097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E7D1A8F-CB77-6291-544F-56063F31B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7" name="ZoneTexte 12">
            <a:extLst>
              <a:ext uri="{FF2B5EF4-FFF2-40B4-BE49-F238E27FC236}">
                <a16:creationId xmlns:a16="http://schemas.microsoft.com/office/drawing/2014/main" id="{D82768B0-8CA3-8208-2BD2-80B57BDAD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02" y="8710077"/>
            <a:ext cx="2805063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1333" i="1" dirty="0" err="1"/>
              <a:t>Hjorthøj</a:t>
            </a:r>
            <a:r>
              <a:rPr lang="fr-FR" altLang="fr-FR" sz="1333" i="1" dirty="0"/>
              <a:t> et al. Lancet </a:t>
            </a:r>
            <a:r>
              <a:rPr lang="fr-FR" altLang="fr-FR" sz="1333" i="1" dirty="0" err="1"/>
              <a:t>Psychiatry</a:t>
            </a:r>
            <a:r>
              <a:rPr lang="fr-FR" altLang="fr-FR" sz="1333" i="1" dirty="0"/>
              <a:t>. 2017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EA20044-A417-1741-B594-10040763463D}"/>
              </a:ext>
            </a:extLst>
          </p:cNvPr>
          <p:cNvSpPr txBox="1"/>
          <p:nvPr/>
        </p:nvSpPr>
        <p:spPr>
          <a:xfrm>
            <a:off x="74374" y="844584"/>
            <a:ext cx="11910103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Interventional study : </a:t>
            </a:r>
            <a:r>
              <a:rPr lang="fr-FR" dirty="0" err="1"/>
              <a:t>Randomized</a:t>
            </a:r>
            <a:r>
              <a:rPr lang="fr-FR" dirty="0"/>
              <a:t> Control Trial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err="1"/>
              <a:t>Transdiagnostic</a:t>
            </a:r>
            <a:r>
              <a:rPr lang="fr-FR" dirty="0"/>
              <a:t> : </a:t>
            </a:r>
            <a:r>
              <a:rPr lang="fr-FR" b="1" dirty="0" err="1"/>
              <a:t>Mood</a:t>
            </a:r>
            <a:r>
              <a:rPr lang="fr-FR" b="1" dirty="0"/>
              <a:t> </a:t>
            </a:r>
            <a:r>
              <a:rPr lang="fr-FR" b="1" dirty="0" err="1"/>
              <a:t>disorders</a:t>
            </a:r>
            <a:r>
              <a:rPr lang="fr-FR" b="1" dirty="0"/>
              <a:t> and </a:t>
            </a:r>
            <a:r>
              <a:rPr lang="fr-FR" b="1" dirty="0" err="1"/>
              <a:t>schizophrenia</a:t>
            </a:r>
            <a:r>
              <a:rPr lang="fr-FR" b="1" dirty="0"/>
              <a:t> </a:t>
            </a:r>
            <a:r>
              <a:rPr lang="en-GB" b="1" dirty="0"/>
              <a:t> (Basket trial)</a:t>
            </a:r>
          </a:p>
          <a:p>
            <a:pPr lvl="1"/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err="1"/>
              <a:t>Several</a:t>
            </a:r>
            <a:r>
              <a:rPr lang="fr-FR" dirty="0"/>
              <a:t> </a:t>
            </a:r>
            <a:r>
              <a:rPr lang="fr-FR" dirty="0" err="1"/>
              <a:t>pharmacological</a:t>
            </a:r>
            <a:r>
              <a:rPr lang="fr-FR" dirty="0"/>
              <a:t> </a:t>
            </a:r>
            <a:r>
              <a:rPr lang="fr-FR" dirty="0" err="1"/>
              <a:t>strategies</a:t>
            </a:r>
            <a:r>
              <a:rPr lang="fr-FR" dirty="0"/>
              <a:t>  (Adaptative trial?) in addition to </a:t>
            </a:r>
            <a:r>
              <a:rPr lang="fr-FR" dirty="0" err="1"/>
              <a:t>usual</a:t>
            </a:r>
            <a:r>
              <a:rPr lang="fr-FR" dirty="0"/>
              <a:t> </a:t>
            </a:r>
            <a:r>
              <a:rPr lang="fr-FR" dirty="0" err="1"/>
              <a:t>treatment</a:t>
            </a:r>
            <a:r>
              <a:rPr lang="fr-FR" dirty="0"/>
              <a:t> (not </a:t>
            </a:r>
            <a:r>
              <a:rPr lang="fr-FR" dirty="0" err="1"/>
              <a:t>only</a:t>
            </a:r>
            <a:r>
              <a:rPr lang="fr-FR" dirty="0"/>
              <a:t> </a:t>
            </a:r>
            <a:r>
              <a:rPr lang="fr-FR" dirty="0" err="1"/>
              <a:t>Antipsychotic</a:t>
            </a:r>
            <a:r>
              <a:rPr lang="fr-FR" dirty="0"/>
              <a:t>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/>
              <a:t>AGPL1 (Tirzépatide? Sémaglutide? )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/>
              <a:t>Anti-</a:t>
            </a:r>
            <a:r>
              <a:rPr lang="fr-FR" dirty="0" err="1"/>
              <a:t>inflammatory</a:t>
            </a:r>
            <a:r>
              <a:rPr lang="fr-FR" dirty="0"/>
              <a:t> </a:t>
            </a:r>
            <a:r>
              <a:rPr lang="fr-FR" dirty="0" err="1"/>
              <a:t>drugs</a:t>
            </a:r>
            <a:endParaRPr lang="fr-FR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/>
              <a:t>Lifestyle </a:t>
            </a:r>
            <a:r>
              <a:rPr lang="fr-FR" dirty="0" err="1"/>
              <a:t>strategies</a:t>
            </a:r>
            <a:r>
              <a:rPr lang="fr-FR" dirty="0"/>
              <a:t> (Physical </a:t>
            </a:r>
            <a:r>
              <a:rPr lang="fr-FR" dirty="0" err="1"/>
              <a:t>activities</a:t>
            </a:r>
            <a:r>
              <a:rPr lang="fr-FR" dirty="0"/>
              <a:t> &amp; </a:t>
            </a:r>
            <a:r>
              <a:rPr lang="fr-FR" dirty="0" err="1"/>
              <a:t>healthy</a:t>
            </a:r>
            <a:r>
              <a:rPr lang="fr-FR" dirty="0"/>
              <a:t> </a:t>
            </a:r>
            <a:r>
              <a:rPr lang="fr-FR" dirty="0" err="1"/>
              <a:t>diet</a:t>
            </a:r>
            <a:r>
              <a:rPr lang="fr-FR" dirty="0"/>
              <a:t>)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 err="1"/>
              <a:t>Ketogenic</a:t>
            </a:r>
            <a:r>
              <a:rPr lang="fr-FR" dirty="0"/>
              <a:t> </a:t>
            </a:r>
            <a:r>
              <a:rPr lang="fr-FR" dirty="0" err="1"/>
              <a:t>diet</a:t>
            </a:r>
            <a:endParaRPr lang="fr-FR" dirty="0"/>
          </a:p>
          <a:p>
            <a:pPr lvl="2"/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err="1"/>
              <a:t>Which</a:t>
            </a:r>
            <a:r>
              <a:rPr lang="fr-FR" dirty="0"/>
              <a:t> inclusion </a:t>
            </a:r>
            <a:r>
              <a:rPr lang="fr-FR" dirty="0" err="1"/>
              <a:t>criteria</a:t>
            </a:r>
            <a:r>
              <a:rPr lang="fr-FR" dirty="0"/>
              <a:t> for patients ?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fr-FR" dirty="0"/>
              <a:t>BMI &gt;= 25 kg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fr-FR" dirty="0"/>
              <a:t>Metabolic syndrome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fr-FR" dirty="0"/>
              <a:t>CRP &gt; 3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fr-FR" dirty="0"/>
              <a:t>One of </a:t>
            </a:r>
            <a:r>
              <a:rPr lang="fr-FR" dirty="0" err="1"/>
              <a:t>them</a:t>
            </a:r>
            <a:r>
              <a:rPr lang="fr-FR" dirty="0"/>
              <a:t> /a combination of </a:t>
            </a:r>
            <a:r>
              <a:rPr lang="fr-FR" dirty="0" err="1"/>
              <a:t>them</a:t>
            </a:r>
            <a:endParaRPr lang="fr-FR" dirty="0"/>
          </a:p>
          <a:p>
            <a:pPr lvl="1"/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Principal Objective: Impact on </a:t>
            </a:r>
            <a:r>
              <a:rPr lang="fr-FR" dirty="0" err="1"/>
              <a:t>symptoms</a:t>
            </a:r>
            <a:r>
              <a:rPr lang="fr-FR" dirty="0"/>
              <a:t> (</a:t>
            </a:r>
            <a:r>
              <a:rPr lang="fr-FR" dirty="0" err="1"/>
              <a:t>should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focus on </a:t>
            </a:r>
            <a:r>
              <a:rPr lang="fr-FR" dirty="0" err="1"/>
              <a:t>energy-related</a:t>
            </a:r>
            <a:r>
              <a:rPr lang="fr-FR" dirty="0"/>
              <a:t> </a:t>
            </a:r>
            <a:r>
              <a:rPr lang="fr-FR" dirty="0" err="1"/>
              <a:t>symptoms</a:t>
            </a:r>
            <a:r>
              <a:rPr lang="fr-FR" dirty="0"/>
              <a:t> 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Secondary</a:t>
            </a:r>
            <a:r>
              <a:rPr lang="fr-FR" dirty="0"/>
              <a:t> objective : Impact on </a:t>
            </a:r>
            <a:r>
              <a:rPr lang="fr-FR" dirty="0" err="1"/>
              <a:t>weight</a:t>
            </a:r>
            <a:r>
              <a:rPr lang="fr-FR" dirty="0"/>
              <a:t> and </a:t>
            </a:r>
            <a:r>
              <a:rPr lang="fr-FR" dirty="0" err="1"/>
              <a:t>metabolic</a:t>
            </a:r>
            <a:r>
              <a:rPr lang="fr-FR" dirty="0"/>
              <a:t> </a:t>
            </a:r>
            <a:r>
              <a:rPr lang="fr-FR" dirty="0" err="1"/>
              <a:t>parameters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59F0E5-5C2F-08A1-52B1-DD46005F5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9005"/>
            <a:ext cx="992221" cy="54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phique 3">
            <a:extLst>
              <a:ext uri="{FF2B5EF4-FFF2-40B4-BE49-F238E27FC236}">
                <a16:creationId xmlns:a16="http://schemas.microsoft.com/office/drawing/2014/main" id="{79E07C4A-5D1C-C269-AD76-563F36F4B04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10426118" y="6549848"/>
            <a:ext cx="263613" cy="263613"/>
          </a:xfrm>
          <a:prstGeom prst="rect">
            <a:avLst/>
          </a:prstGeom>
        </p:spPr>
      </p:pic>
      <p:pic>
        <p:nvPicPr>
          <p:cNvPr id="6" name="Image 5" descr="Une image contenant obscurité, objet astronomique, lune, astronomie&#10;&#10;Description générée automatiquement">
            <a:extLst>
              <a:ext uri="{FF2B5EF4-FFF2-40B4-BE49-F238E27FC236}">
                <a16:creationId xmlns:a16="http://schemas.microsoft.com/office/drawing/2014/main" id="{E4B4B17D-0425-40B1-14A1-76265E31E3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14112" y="6590693"/>
            <a:ext cx="573295" cy="232857"/>
          </a:xfrm>
          <a:prstGeom prst="rect">
            <a:avLst/>
          </a:prstGeom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B093722A-3D6D-0F08-CBEE-E7F0465B2FE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254" t="19031" r="10170" b="23639"/>
          <a:stretch/>
        </p:blipFill>
        <p:spPr bwMode="auto">
          <a:xfrm>
            <a:off x="10925498" y="6543371"/>
            <a:ext cx="793137" cy="215423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BFFB5FA-4A9D-61EF-1B5B-0BD95300DDD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1926" y="643610"/>
            <a:ext cx="9134475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76200" sy="23000" kx="1199993" algn="br" rotWithShape="0">
              <a:srgbClr val="808080">
                <a:alpha val="20000"/>
              </a:srgbClr>
            </a:outerShdw>
          </a:effectLst>
        </p:spPr>
      </p:cxnSp>
      <p:sp>
        <p:nvSpPr>
          <p:cNvPr id="14" name="Titre 2">
            <a:extLst>
              <a:ext uri="{FF2B5EF4-FFF2-40B4-BE49-F238E27FC236}">
                <a16:creationId xmlns:a16="http://schemas.microsoft.com/office/drawing/2014/main" id="{83B05EC4-1C89-E80B-B21B-437CE05DA284}"/>
              </a:ext>
            </a:extLst>
          </p:cNvPr>
          <p:cNvSpPr txBox="1">
            <a:spLocks/>
          </p:cNvSpPr>
          <p:nvPr/>
        </p:nvSpPr>
        <p:spPr>
          <a:xfrm>
            <a:off x="-8655" y="185358"/>
            <a:ext cx="12191999" cy="2804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>
                <a:latin typeface="+mn-lt"/>
                <a:ea typeface="+mn-ea"/>
                <a:cs typeface="+mn-cs"/>
              </a:rPr>
              <a:t>WORK DREAM IN PRECISION PSYCHIATRY</a:t>
            </a:r>
          </a:p>
        </p:txBody>
      </p:sp>
    </p:spTree>
    <p:extLst>
      <p:ext uri="{BB962C8B-B14F-4D97-AF65-F5344CB8AC3E}">
        <p14:creationId xmlns:p14="http://schemas.microsoft.com/office/powerpoint/2010/main" val="33220585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412682" y="2809360"/>
            <a:ext cx="5486400" cy="1054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9207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2800" b="1" dirty="0" err="1">
                <a:solidFill>
                  <a:srgbClr val="17375E"/>
                </a:solidFill>
                <a:cs typeface="Tahoma" panose="020B0604030504040204" pitchFamily="34" charset="0"/>
              </a:rPr>
              <a:t>Thanks</a:t>
            </a:r>
            <a:r>
              <a:rPr lang="fr-FR" altLang="fr-FR" sz="2800" b="1" dirty="0">
                <a:solidFill>
                  <a:srgbClr val="17375E"/>
                </a:solidFill>
                <a:cs typeface="Tahoma" panose="020B0604030504040204" pitchFamily="34" charset="0"/>
              </a:rPr>
              <a:t> !</a:t>
            </a:r>
          </a:p>
          <a:p>
            <a:pPr eaLnBrk="1" hangingPunct="1"/>
            <a:endParaRPr lang="fr-FR" altLang="fr-FR" sz="2800" b="1" dirty="0">
              <a:solidFill>
                <a:srgbClr val="17375E"/>
              </a:solidFill>
              <a:cs typeface="Tahoma" panose="020B0604030504040204" pitchFamily="34" charset="0"/>
            </a:endParaRPr>
          </a:p>
          <a:p>
            <a:pPr eaLnBrk="1" hangingPunct="1"/>
            <a:r>
              <a:rPr lang="fr-FR" altLang="fr-FR" sz="2800" b="1" dirty="0">
                <a:solidFill>
                  <a:srgbClr val="17375E"/>
                </a:solidFill>
                <a:cs typeface="Tahoma" panose="020B0604030504040204" pitchFamily="34" charset="0"/>
              </a:rPr>
              <a:t>ophelia.godin@inserm.fr</a:t>
            </a:r>
            <a:endParaRPr lang="fr-FR" altLang="fr-FR" sz="2800" dirty="0">
              <a:solidFill>
                <a:srgbClr val="17375E"/>
              </a:solidFill>
              <a:cs typeface="Tahoma" panose="020B0604030504040204" pitchFamily="34" charset="0"/>
            </a:endParaRPr>
          </a:p>
        </p:txBody>
      </p:sp>
      <p:pic>
        <p:nvPicPr>
          <p:cNvPr id="4" name="Picture 7" descr="C:\Documents and Settings\Bruno Etain\Mes documents\Mes images\INSERM\Printemps 2005 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80963"/>
            <a:ext cx="3121025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5869877"/>
            <a:ext cx="206692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275" y="5970588"/>
            <a:ext cx="24638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5514975"/>
            <a:ext cx="34480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7817006" y="255016"/>
            <a:ext cx="4073372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2400" dirty="0">
                <a:solidFill>
                  <a:srgbClr val="1F1F33"/>
                </a:solidFill>
              </a:rPr>
              <a:t>Pr Marion Leboyer </a:t>
            </a:r>
          </a:p>
          <a:p>
            <a:pPr>
              <a:spcBef>
                <a:spcPct val="50000"/>
              </a:spcBef>
            </a:pPr>
            <a:r>
              <a:rPr lang="fr-FR" altLang="fr-FR" sz="2400" dirty="0">
                <a:solidFill>
                  <a:srgbClr val="1F1F33"/>
                </a:solidFill>
              </a:rPr>
              <a:t>Pr Bruno Etain</a:t>
            </a:r>
          </a:p>
          <a:p>
            <a:pPr>
              <a:spcBef>
                <a:spcPct val="50000"/>
              </a:spcBef>
            </a:pPr>
            <a:r>
              <a:rPr lang="fr-FR" altLang="fr-FR" sz="2400" dirty="0">
                <a:solidFill>
                  <a:srgbClr val="1F1F33"/>
                </a:solidFill>
              </a:rPr>
              <a:t>Pr Ryad Tamouza</a:t>
            </a:r>
          </a:p>
          <a:p>
            <a:pPr>
              <a:spcBef>
                <a:spcPct val="50000"/>
              </a:spcBef>
            </a:pPr>
            <a:r>
              <a:rPr lang="fr-FR" altLang="fr-FR" sz="2400" dirty="0">
                <a:solidFill>
                  <a:srgbClr val="1F1F33"/>
                </a:solidFill>
              </a:rPr>
              <a:t>Expert </a:t>
            </a:r>
            <a:r>
              <a:rPr lang="fr-FR" altLang="fr-FR" sz="2400" dirty="0" err="1">
                <a:solidFill>
                  <a:srgbClr val="1F1F33"/>
                </a:solidFill>
              </a:rPr>
              <a:t>center’s</a:t>
            </a:r>
            <a:r>
              <a:rPr lang="fr-FR" altLang="fr-FR" sz="2400" dirty="0">
                <a:solidFill>
                  <a:srgbClr val="1F1F33"/>
                </a:solidFill>
              </a:rPr>
              <a:t> team</a:t>
            </a:r>
          </a:p>
          <a:p>
            <a:pPr>
              <a:spcBef>
                <a:spcPct val="50000"/>
              </a:spcBef>
            </a:pPr>
            <a:r>
              <a:rPr lang="fr-FR" altLang="fr-FR" sz="2400" dirty="0">
                <a:solidFill>
                  <a:srgbClr val="1F1F33"/>
                </a:solidFill>
              </a:rPr>
              <a:t>Patients &amp; </a:t>
            </a:r>
            <a:r>
              <a:rPr lang="fr-FR" altLang="fr-FR" sz="2400" dirty="0" err="1">
                <a:solidFill>
                  <a:srgbClr val="1F1F33"/>
                </a:solidFill>
              </a:rPr>
              <a:t>Family</a:t>
            </a:r>
            <a:endParaRPr lang="fr-FR" altLang="fr-FR" sz="2400" dirty="0">
              <a:solidFill>
                <a:srgbClr val="1F1F33"/>
              </a:solidFill>
            </a:endParaRPr>
          </a:p>
          <a:p>
            <a:pPr>
              <a:spcBef>
                <a:spcPct val="50000"/>
              </a:spcBef>
            </a:pPr>
            <a:r>
              <a:rPr lang="fr-FR" altLang="fr-FR" sz="2400" dirty="0">
                <a:solidFill>
                  <a:srgbClr val="1F1F33"/>
                </a:solidFill>
              </a:rPr>
              <a:t>IMRB: Equipe 15 U955 Inserm</a:t>
            </a:r>
          </a:p>
          <a:p>
            <a:pPr>
              <a:spcBef>
                <a:spcPct val="50000"/>
              </a:spcBef>
            </a:pPr>
            <a:r>
              <a:rPr lang="fr-FR" altLang="fr-FR" sz="2400" dirty="0">
                <a:solidFill>
                  <a:srgbClr val="1F1F33"/>
                </a:solidFill>
              </a:rPr>
              <a:t>Fondation FondaMental</a:t>
            </a:r>
          </a:p>
          <a:p>
            <a:pPr>
              <a:spcBef>
                <a:spcPct val="50000"/>
              </a:spcBef>
            </a:pPr>
            <a:r>
              <a:rPr lang="fr-FR" altLang="fr-FR" sz="2400" dirty="0">
                <a:solidFill>
                  <a:srgbClr val="1F1F33"/>
                </a:solidFill>
              </a:rPr>
              <a:t>The French </a:t>
            </a:r>
            <a:r>
              <a:rPr lang="fr-FR" altLang="fr-FR" sz="2400" dirty="0" err="1">
                <a:solidFill>
                  <a:srgbClr val="1F1F33"/>
                </a:solidFill>
              </a:rPr>
              <a:t>Minders</a:t>
            </a:r>
            <a:r>
              <a:rPr lang="fr-FR" altLang="fr-FR" sz="2400" dirty="0">
                <a:solidFill>
                  <a:srgbClr val="1F1F33"/>
                </a:solidFill>
              </a:rPr>
              <a:t>…</a:t>
            </a:r>
          </a:p>
          <a:p>
            <a:pPr>
              <a:spcBef>
                <a:spcPct val="50000"/>
              </a:spcBef>
            </a:pPr>
            <a:endParaRPr lang="fr-FR" altLang="fr-FR" sz="2400" dirty="0">
              <a:solidFill>
                <a:srgbClr val="1F1F33"/>
              </a:solidFill>
            </a:endParaRPr>
          </a:p>
        </p:txBody>
      </p:sp>
      <p:pic>
        <p:nvPicPr>
          <p:cNvPr id="11" name="Image 1" descr="logo-Fondamental-rouge_signature_mai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1" y="5869877"/>
            <a:ext cx="2420108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 descr="IMG_20190311_093956.jpg">
            <a:extLst>
              <a:ext uri="{FF2B5EF4-FFF2-40B4-BE49-F238E27FC236}">
                <a16:creationId xmlns:a16="http://schemas.microsoft.com/office/drawing/2014/main" id="{E9C11F53-95A2-7963-6E28-205E9DDF423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1213" y="104775"/>
            <a:ext cx="3059750" cy="1335806"/>
          </a:xfrm>
          <a:prstGeom prst="rect">
            <a:avLst/>
          </a:prstGeom>
        </p:spPr>
      </p:pic>
      <p:pic>
        <p:nvPicPr>
          <p:cNvPr id="3" name="Image 2" descr="eq_jamain_4.jpg">
            <a:extLst>
              <a:ext uri="{FF2B5EF4-FFF2-40B4-BE49-F238E27FC236}">
                <a16:creationId xmlns:a16="http://schemas.microsoft.com/office/drawing/2014/main" id="{7927D39E-B33C-476B-A2E0-85807864144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0188" y="2201863"/>
            <a:ext cx="1995561" cy="148156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96CBC99-1451-B3B8-F9B7-6A3DF726DED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1213" y="1431454"/>
            <a:ext cx="2376164" cy="1258140"/>
          </a:xfrm>
          <a:prstGeom prst="rect">
            <a:avLst/>
          </a:prstGeom>
        </p:spPr>
      </p:pic>
      <p:pic>
        <p:nvPicPr>
          <p:cNvPr id="12" name="Image 11" descr="Capture d’écran 2019-03-09 à 06.38.48.png">
            <a:extLst>
              <a:ext uri="{FF2B5EF4-FFF2-40B4-BE49-F238E27FC236}">
                <a16:creationId xmlns:a16="http://schemas.microsoft.com/office/drawing/2014/main" id="{DAA427E0-788E-C915-CC7F-07C73E67DB5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0188" y="3697508"/>
            <a:ext cx="2278743" cy="152368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101F947-7E97-FD5B-3020-350ABA2A6ED8}"/>
              </a:ext>
            </a:extLst>
          </p:cNvPr>
          <p:cNvSpPr/>
          <p:nvPr/>
        </p:nvSpPr>
        <p:spPr>
          <a:xfrm>
            <a:off x="7714034" y="255016"/>
            <a:ext cx="4367719" cy="450217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1905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452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e 20">
            <a:extLst>
              <a:ext uri="{FF2B5EF4-FFF2-40B4-BE49-F238E27FC236}">
                <a16:creationId xmlns:a16="http://schemas.microsoft.com/office/drawing/2014/main" id="{C6AD6487-0742-99E3-943A-6791E0B7C9CA}"/>
              </a:ext>
            </a:extLst>
          </p:cNvPr>
          <p:cNvGrpSpPr/>
          <p:nvPr/>
        </p:nvGrpSpPr>
        <p:grpSpPr>
          <a:xfrm>
            <a:off x="6840683" y="2811966"/>
            <a:ext cx="4394764" cy="2425507"/>
            <a:chOff x="0" y="2512134"/>
            <a:chExt cx="5030373" cy="3039209"/>
          </a:xfrm>
        </p:grpSpPr>
        <p:pic>
          <p:nvPicPr>
            <p:cNvPr id="22" name="Image 9">
              <a:extLst>
                <a:ext uri="{FF2B5EF4-FFF2-40B4-BE49-F238E27FC236}">
                  <a16:creationId xmlns:a16="http://schemas.microsoft.com/office/drawing/2014/main" id="{FA42A7EA-F893-AF82-B722-D3662FB827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12134"/>
              <a:ext cx="5030373" cy="2717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73942A37-F619-B76F-D1F2-BACFF58B2FD8}"/>
                </a:ext>
              </a:extLst>
            </p:cNvPr>
            <p:cNvSpPr/>
            <p:nvPr/>
          </p:nvSpPr>
          <p:spPr>
            <a:xfrm>
              <a:off x="3620887" y="2578888"/>
              <a:ext cx="1123727" cy="2972455"/>
            </a:xfrm>
            <a:prstGeom prst="ellipse">
              <a:avLst/>
            </a:prstGeom>
            <a:noFill/>
            <a:ln w="28575">
              <a:solidFill>
                <a:srgbClr val="E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/>
            </a:p>
          </p:txBody>
        </p:sp>
      </p:grp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2A3A816-1725-A0DA-7178-20B979176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77E863-FA9D-A833-4DDF-5E5C358343C3}"/>
              </a:ext>
            </a:extLst>
          </p:cNvPr>
          <p:cNvSpPr/>
          <p:nvPr/>
        </p:nvSpPr>
        <p:spPr>
          <a:xfrm>
            <a:off x="10848" y="4778487"/>
            <a:ext cx="12099598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fr-FR" altLang="fr-FR" sz="2000" b="1" dirty="0" err="1"/>
              <a:t>Transdiagnostic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clinical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form</a:t>
            </a:r>
            <a:r>
              <a:rPr lang="fr-FR" altLang="fr-FR" sz="2000" b="1" dirty="0"/>
              <a:t> : </a:t>
            </a:r>
            <a:r>
              <a:rPr lang="fr-FR" altLang="fr-FR" sz="2000" dirty="0"/>
              <a:t>High </a:t>
            </a:r>
            <a:r>
              <a:rPr lang="fr-FR" altLang="fr-FR" sz="2000" dirty="0" err="1"/>
              <a:t>frequency</a:t>
            </a:r>
            <a:r>
              <a:rPr lang="fr-FR" altLang="fr-FR" sz="2000" dirty="0"/>
              <a:t> in all </a:t>
            </a:r>
            <a:r>
              <a:rPr lang="fr-FR" altLang="fr-FR" sz="2000" dirty="0" err="1"/>
              <a:t>psychiatric</a:t>
            </a:r>
            <a:r>
              <a:rPr lang="fr-FR" altLang="fr-FR" sz="2000" dirty="0"/>
              <a:t> </a:t>
            </a:r>
            <a:r>
              <a:rPr lang="fr-FR" altLang="fr-FR" sz="2000" dirty="0" err="1"/>
              <a:t>illness</a:t>
            </a:r>
            <a:r>
              <a:rPr lang="fr-FR" altLang="fr-FR" sz="2000" dirty="0"/>
              <a:t> </a:t>
            </a:r>
          </a:p>
          <a:p>
            <a:pPr>
              <a:spcAft>
                <a:spcPts val="600"/>
              </a:spcAft>
              <a:defRPr/>
            </a:pPr>
            <a:r>
              <a:rPr lang="fr-FR" altLang="fr-FR" sz="2000" b="1" dirty="0" err="1"/>
              <a:t>Prevalence</a:t>
            </a:r>
            <a:r>
              <a:rPr lang="fr-FR" altLang="fr-FR" sz="2000" b="1" dirty="0"/>
              <a:t> : 30 - 40%: Risk x 2 / pop </a:t>
            </a:r>
            <a:r>
              <a:rPr lang="fr-FR" altLang="fr-FR" sz="2000" b="1" dirty="0" err="1"/>
              <a:t>without</a:t>
            </a:r>
            <a:r>
              <a:rPr lang="fr-FR" altLang="fr-FR" sz="2000" b="1" dirty="0"/>
              <a:t> mental </a:t>
            </a:r>
            <a:r>
              <a:rPr lang="fr-FR" altLang="fr-FR" sz="2000" b="1" dirty="0" err="1"/>
              <a:t>illness</a:t>
            </a:r>
            <a:endParaRPr lang="fr-FR" altLang="fr-FR" sz="2000" b="1" dirty="0"/>
          </a:p>
          <a:p>
            <a:pPr>
              <a:spcAft>
                <a:spcPts val="600"/>
              </a:spcAft>
              <a:defRPr/>
            </a:pPr>
            <a:r>
              <a:rPr lang="en-US" sz="2000" b="1" dirty="0"/>
              <a:t>Contributes to a 10–15 year reduction in life expectancy in people with psychiatric disorders </a:t>
            </a:r>
            <a:r>
              <a:rPr lang="fr-FR" altLang="fr-FR" sz="2000" b="1" dirty="0"/>
              <a:t>&amp; 1st cause of </a:t>
            </a:r>
            <a:r>
              <a:rPr lang="fr-FR" altLang="fr-FR" sz="2000" b="1" dirty="0" err="1"/>
              <a:t>death</a:t>
            </a:r>
            <a:endParaRPr lang="fr-FR" altLang="fr-FR" sz="2000" b="1" dirty="0"/>
          </a:p>
          <a:p>
            <a:pPr>
              <a:spcAft>
                <a:spcPts val="600"/>
              </a:spcAft>
              <a:defRPr/>
            </a:pPr>
            <a:r>
              <a:rPr lang="fr-FR" altLang="fr-FR" sz="2000" b="1" dirty="0"/>
              <a:t>Multiple </a:t>
            </a:r>
            <a:r>
              <a:rPr lang="fr-FR" altLang="fr-FR" sz="2000" b="1" dirty="0" err="1"/>
              <a:t>biological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pathway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involved</a:t>
            </a:r>
            <a:r>
              <a:rPr lang="fr-FR" altLang="fr-FR" sz="2000" b="1" dirty="0"/>
              <a:t>: </a:t>
            </a:r>
            <a:r>
              <a:rPr lang="fr-FR" altLang="fr-FR" sz="2000" dirty="0"/>
              <a:t>immuno-</a:t>
            </a:r>
            <a:r>
              <a:rPr lang="fr-FR" altLang="fr-FR" sz="2000" dirty="0" err="1"/>
              <a:t>inflammatory</a:t>
            </a:r>
            <a:r>
              <a:rPr lang="fr-FR" altLang="fr-FR" sz="2000" dirty="0"/>
              <a:t> </a:t>
            </a:r>
            <a:r>
              <a:rPr lang="fr-FR" altLang="fr-FR" sz="2000" dirty="0" err="1"/>
              <a:t>dysregulation</a:t>
            </a:r>
            <a:r>
              <a:rPr lang="fr-FR" altLang="fr-FR" sz="2000" dirty="0"/>
              <a:t>, </a:t>
            </a:r>
            <a:r>
              <a:rPr lang="fr-FR" altLang="fr-FR" sz="2000" dirty="0" err="1"/>
              <a:t>alteration</a:t>
            </a:r>
            <a:r>
              <a:rPr lang="fr-FR" altLang="fr-FR" sz="2000" dirty="0"/>
              <a:t> in the </a:t>
            </a:r>
            <a:r>
              <a:rPr lang="fr-FR" altLang="fr-FR" sz="2000" dirty="0" err="1"/>
              <a:t>kynurenin</a:t>
            </a:r>
            <a:r>
              <a:rPr lang="fr-FR" altLang="fr-FR" sz="2000" dirty="0"/>
              <a:t> </a:t>
            </a:r>
            <a:r>
              <a:rPr lang="fr-FR" altLang="fr-FR" sz="2000" dirty="0" err="1"/>
              <a:t>pathway</a:t>
            </a:r>
            <a:r>
              <a:rPr lang="fr-FR" altLang="fr-FR" sz="2000" dirty="0"/>
              <a:t>, mitochondrial </a:t>
            </a:r>
            <a:r>
              <a:rPr lang="fr-FR" altLang="fr-FR" sz="2000" dirty="0" err="1"/>
              <a:t>dysfunction</a:t>
            </a:r>
            <a:r>
              <a:rPr lang="fr-FR" altLang="fr-FR" sz="2000" dirty="0"/>
              <a:t>, </a:t>
            </a:r>
            <a:r>
              <a:rPr lang="fr-FR" altLang="fr-FR" sz="2000" dirty="0" err="1"/>
              <a:t>oxidative</a:t>
            </a:r>
            <a:r>
              <a:rPr lang="fr-FR" altLang="fr-FR" sz="2000" dirty="0"/>
              <a:t> stress, HPA axis </a:t>
            </a:r>
            <a:r>
              <a:rPr lang="fr-FR" altLang="fr-FR" sz="2000" dirty="0" err="1"/>
              <a:t>dysregulation</a:t>
            </a:r>
            <a:r>
              <a:rPr lang="fr-FR" altLang="fr-FR" sz="2000" dirty="0"/>
              <a:t>….</a:t>
            </a:r>
          </a:p>
        </p:txBody>
      </p:sp>
      <p:pic>
        <p:nvPicPr>
          <p:cNvPr id="13" name="Image 12" descr="Une image contenant texte, Police, blanc, algèbre&#10;&#10;Description générée automatiquement">
            <a:extLst>
              <a:ext uri="{FF2B5EF4-FFF2-40B4-BE49-F238E27FC236}">
                <a16:creationId xmlns:a16="http://schemas.microsoft.com/office/drawing/2014/main" id="{54AB7327-CDF7-4D06-B210-4191CD4BA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809" y="793345"/>
            <a:ext cx="6260637" cy="1951845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6C6049BE-2526-AE6E-7FC8-A65C4F381E84}"/>
              </a:ext>
            </a:extLst>
          </p:cNvPr>
          <p:cNvSpPr txBox="1">
            <a:spLocks/>
          </p:cNvSpPr>
          <p:nvPr/>
        </p:nvSpPr>
        <p:spPr>
          <a:xfrm>
            <a:off x="-22900" y="87128"/>
            <a:ext cx="11856640" cy="63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latin typeface="+mn-lt"/>
              </a:rPr>
              <a:t>Scientific </a:t>
            </a:r>
            <a:r>
              <a:rPr lang="fr-FR" sz="2800" b="1" dirty="0" err="1">
                <a:latin typeface="+mn-lt"/>
              </a:rPr>
              <a:t>context</a:t>
            </a:r>
            <a:endParaRPr lang="fr-FR" sz="2800" b="1" dirty="0">
              <a:latin typeface="+mn-lt"/>
            </a:endParaRP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1974D0B2-BA93-D3FD-B391-7C20FD23097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-22900" y="650812"/>
            <a:ext cx="9134475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76200" sy="23000" kx="1199993" algn="br" rotWithShape="0">
              <a:srgbClr val="808080">
                <a:alpha val="20000"/>
              </a:srgbClr>
            </a:outerShdw>
          </a:effectLst>
        </p:spPr>
      </p:cxnSp>
      <p:pic>
        <p:nvPicPr>
          <p:cNvPr id="12" name="Picture 2">
            <a:extLst>
              <a:ext uri="{FF2B5EF4-FFF2-40B4-BE49-F238E27FC236}">
                <a16:creationId xmlns:a16="http://schemas.microsoft.com/office/drawing/2014/main" id="{9417D318-CBE9-82B2-B7EC-87E82D0B2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337" y="6398230"/>
            <a:ext cx="992221" cy="54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raphique 13">
            <a:extLst>
              <a:ext uri="{FF2B5EF4-FFF2-40B4-BE49-F238E27FC236}">
                <a16:creationId xmlns:a16="http://schemas.microsoft.com/office/drawing/2014/main" id="{99571E5C-6F2B-F230-4ECF-3FC9749C995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auto">
          <a:xfrm>
            <a:off x="10426118" y="6549848"/>
            <a:ext cx="263613" cy="263613"/>
          </a:xfrm>
          <a:prstGeom prst="rect">
            <a:avLst/>
          </a:prstGeom>
        </p:spPr>
      </p:pic>
      <p:pic>
        <p:nvPicPr>
          <p:cNvPr id="17" name="Image 16" descr="Une image contenant obscurité, objet astronomique, lune, astronomie&#10;&#10;Description générée automatiquement">
            <a:extLst>
              <a:ext uri="{FF2B5EF4-FFF2-40B4-BE49-F238E27FC236}">
                <a16:creationId xmlns:a16="http://schemas.microsoft.com/office/drawing/2014/main" id="{4332A7F0-DE11-2C9E-7292-5D667C4959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14112" y="6590693"/>
            <a:ext cx="573295" cy="232857"/>
          </a:xfrm>
          <a:prstGeom prst="rect">
            <a:avLst/>
          </a:prstGeom>
        </p:spPr>
      </p:pic>
      <p:pic>
        <p:nvPicPr>
          <p:cNvPr id="18" name="Picture 9">
            <a:extLst>
              <a:ext uri="{FF2B5EF4-FFF2-40B4-BE49-F238E27FC236}">
                <a16:creationId xmlns:a16="http://schemas.microsoft.com/office/drawing/2014/main" id="{2A76FAF1-BA0F-F56F-30AD-435E8AB0938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5254" t="19031" r="10170" b="23639"/>
          <a:stretch/>
        </p:blipFill>
        <p:spPr bwMode="auto">
          <a:xfrm>
            <a:off x="10925498" y="6543371"/>
            <a:ext cx="793137" cy="215423"/>
          </a:xfrm>
          <a:prstGeom prst="rect">
            <a:avLst/>
          </a:prstGeom>
        </p:spPr>
      </p:pic>
      <p:sp>
        <p:nvSpPr>
          <p:cNvPr id="24" name="ZoneTexte 34">
            <a:extLst>
              <a:ext uri="{FF2B5EF4-FFF2-40B4-BE49-F238E27FC236}">
                <a16:creationId xmlns:a16="http://schemas.microsoft.com/office/drawing/2014/main" id="{A467286D-CD0D-16F7-B058-E5AC66A1B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2724" y="4749871"/>
            <a:ext cx="12592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1200" i="1" dirty="0" err="1"/>
              <a:t>Weiner</a:t>
            </a:r>
            <a:r>
              <a:rPr lang="fr-FR" altLang="fr-FR" sz="1200" i="1" dirty="0"/>
              <a:t> et al., 2011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BCC1151-9A99-6C81-06FA-9CC9521747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6" y="933185"/>
            <a:ext cx="5458029" cy="363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69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82B45B9-C020-DE40-3A4E-B462153C8BA5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CCB56244-BD2B-773E-5C6D-118EFA33EF59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 marL="0" indent="0">
              <a:buNone/>
              <a:defRPr/>
            </a:pPr>
            <a:r>
              <a:rPr lang="fr-FR" dirty="0"/>
              <a:t>2. Résultats préliminaires</a:t>
            </a:r>
            <a:endParaRPr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52B56A-B57D-13E0-158B-104839B956C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370F3BA2-B734-6440-8DC0-D8648E76104C}" type="datetime1">
              <a:rPr lang="fr-FR"/>
              <a:t>02/04/2026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2F3075B-BFA4-C88D-C0AC-69D48855C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90CE85-0134-7CE0-A502-BEACDF3A1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8002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23463" y="207245"/>
            <a:ext cx="123154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i="1" dirty="0">
                <a:solidFill>
                  <a:schemeClr val="bg1"/>
                </a:solidFill>
              </a:rPr>
              <a:t>Facteurs associés et conséquences des maladies somatiques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16" y="815728"/>
            <a:ext cx="1363142" cy="879702"/>
          </a:xfrm>
          <a:prstGeom prst="rect">
            <a:avLst/>
          </a:prstGeom>
        </p:spPr>
      </p:pic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1585280" y="824557"/>
            <a:ext cx="1441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400" b="1" dirty="0" err="1"/>
              <a:t>Sleep</a:t>
            </a:r>
            <a:endParaRPr lang="fr-FR" altLang="fr-FR" sz="1400" b="1" dirty="0"/>
          </a:p>
          <a:p>
            <a:pPr eaLnBrk="1" hangingPunct="1"/>
            <a:r>
              <a:rPr lang="fr-FR" altLang="fr-FR" sz="1400" b="1" dirty="0" err="1"/>
              <a:t>Circadian</a:t>
            </a:r>
            <a:r>
              <a:rPr lang="fr-FR" altLang="fr-FR" sz="1400" b="1" dirty="0"/>
              <a:t> </a:t>
            </a:r>
            <a:r>
              <a:rPr lang="fr-FR" altLang="fr-FR" sz="1400" b="1" dirty="0" err="1"/>
              <a:t>rythms</a:t>
            </a:r>
            <a:endParaRPr lang="fr-FR" altLang="fr-FR" sz="1400" b="1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549A7FCA-5848-6447-9369-23A2A24D5DFC}"/>
              </a:ext>
            </a:extLst>
          </p:cNvPr>
          <p:cNvSpPr/>
          <p:nvPr/>
        </p:nvSpPr>
        <p:spPr>
          <a:xfrm>
            <a:off x="472862" y="3477277"/>
            <a:ext cx="938893" cy="98607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pic>
        <p:nvPicPr>
          <p:cNvPr id="9" name="Graphique 63">
            <a:extLst>
              <a:ext uri="{FF2B5EF4-FFF2-40B4-BE49-F238E27FC236}">
                <a16:creationId xmlns:a16="http://schemas.microsoft.com/office/drawing/2014/main" id="{D2E5AF55-4E99-DC4E-A214-9045FB47B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314" y="3667477"/>
            <a:ext cx="611988" cy="611988"/>
          </a:xfrm>
          <a:prstGeom prst="rect">
            <a:avLst/>
          </a:prstGeom>
        </p:spPr>
      </p:pic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-60432" y="4481973"/>
            <a:ext cx="329801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400" b="1" dirty="0" err="1"/>
              <a:t>Environmental</a:t>
            </a:r>
            <a:r>
              <a:rPr lang="fr-FR" altLang="fr-FR" sz="1400" b="1" dirty="0"/>
              <a:t> </a:t>
            </a:r>
            <a:r>
              <a:rPr lang="fr-FR" altLang="fr-FR" sz="1400" b="1" dirty="0" err="1"/>
              <a:t>factors</a:t>
            </a:r>
            <a:r>
              <a:rPr lang="fr-FR" altLang="fr-FR" sz="1400" b="1" dirty="0"/>
              <a:t> (</a:t>
            </a:r>
            <a:r>
              <a:rPr lang="fr-FR" altLang="fr-FR" sz="1400" b="1" dirty="0" err="1"/>
              <a:t>childhood</a:t>
            </a:r>
            <a:r>
              <a:rPr lang="fr-FR" altLang="fr-FR" sz="1400" b="1" dirty="0"/>
              <a:t> trauma)</a:t>
            </a:r>
          </a:p>
        </p:txBody>
      </p:sp>
      <p:cxnSp>
        <p:nvCxnSpPr>
          <p:cNvPr id="13" name="Connecteur droit avec flèche 12"/>
          <p:cNvCxnSpPr/>
          <p:nvPr/>
        </p:nvCxnSpPr>
        <p:spPr>
          <a:xfrm flipV="1">
            <a:off x="7275062" y="3825962"/>
            <a:ext cx="1208315" cy="16328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à coins arrondis 13"/>
          <p:cNvSpPr/>
          <p:nvPr/>
        </p:nvSpPr>
        <p:spPr>
          <a:xfrm>
            <a:off x="8538241" y="2814070"/>
            <a:ext cx="3522662" cy="193357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chemeClr val="tx1"/>
                </a:solidFill>
              </a:rPr>
              <a:t>Global functioning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chemeClr val="tx1"/>
                </a:solidFill>
              </a:rPr>
              <a:t>Cognitive disorders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chemeClr val="tx1"/>
                </a:solidFill>
              </a:rPr>
              <a:t>Relapse/</a:t>
            </a:r>
            <a:r>
              <a:rPr lang="en-US" sz="2200" b="1" dirty="0" err="1">
                <a:solidFill>
                  <a:schemeClr val="tx1"/>
                </a:solidFill>
              </a:rPr>
              <a:t>hospitalisations</a:t>
            </a:r>
            <a:endParaRPr lang="en-US" sz="2200" b="1" dirty="0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chemeClr val="tx1"/>
                </a:solidFill>
              </a:rPr>
              <a:t>Treatment resistance</a:t>
            </a:r>
          </a:p>
        </p:txBody>
      </p:sp>
      <p:sp>
        <p:nvSpPr>
          <p:cNvPr id="20" name="ZoneTexte 19"/>
          <p:cNvSpPr txBox="1">
            <a:spLocks noChangeArrowheads="1"/>
          </p:cNvSpPr>
          <p:nvPr/>
        </p:nvSpPr>
        <p:spPr bwMode="auto">
          <a:xfrm>
            <a:off x="16792" y="6011656"/>
            <a:ext cx="39153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1400" b="1" dirty="0" err="1"/>
              <a:t>Biological</a:t>
            </a:r>
            <a:r>
              <a:rPr lang="fr-FR" altLang="fr-FR" sz="1400" b="1" dirty="0"/>
              <a:t> </a:t>
            </a:r>
            <a:r>
              <a:rPr lang="fr-FR" altLang="fr-FR" sz="1400" b="1" dirty="0" err="1"/>
              <a:t>pathways</a:t>
            </a:r>
            <a:r>
              <a:rPr lang="fr-FR" altLang="fr-FR" sz="1400" b="1" dirty="0"/>
              <a:t>: Inflammation /</a:t>
            </a:r>
            <a:r>
              <a:rPr lang="fr-FR" altLang="fr-FR" sz="1400" b="1" dirty="0" err="1"/>
              <a:t>mitochondria</a:t>
            </a:r>
            <a:r>
              <a:rPr lang="fr-FR" altLang="fr-FR" sz="1400" b="1" dirty="0"/>
              <a:t> </a:t>
            </a:r>
          </a:p>
        </p:txBody>
      </p:sp>
      <p:cxnSp>
        <p:nvCxnSpPr>
          <p:cNvPr id="4" name="Connecteur droit avec flèche 3"/>
          <p:cNvCxnSpPr/>
          <p:nvPr/>
        </p:nvCxnSpPr>
        <p:spPr>
          <a:xfrm flipV="1">
            <a:off x="1629810" y="5045500"/>
            <a:ext cx="1576229" cy="43759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V="1">
            <a:off x="1756140" y="3861389"/>
            <a:ext cx="1203443" cy="200638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2667418" y="1906090"/>
            <a:ext cx="964093" cy="747667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4" descr="Image associÃ©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169" y="6123800"/>
            <a:ext cx="895181" cy="67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Connecteur droit avec flèche 20"/>
          <p:cNvCxnSpPr/>
          <p:nvPr/>
        </p:nvCxnSpPr>
        <p:spPr>
          <a:xfrm flipH="1" flipV="1">
            <a:off x="5165706" y="5531739"/>
            <a:ext cx="1" cy="40099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>
            <a:cxnSpLocks/>
          </p:cNvCxnSpPr>
          <p:nvPr/>
        </p:nvCxnSpPr>
        <p:spPr>
          <a:xfrm>
            <a:off x="5184320" y="2056487"/>
            <a:ext cx="0" cy="53638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>
            <a:spLocks noChangeArrowheads="1"/>
          </p:cNvSpPr>
          <p:nvPr/>
        </p:nvSpPr>
        <p:spPr bwMode="auto">
          <a:xfrm>
            <a:off x="3951575" y="5888976"/>
            <a:ext cx="43829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400" b="1" dirty="0" err="1"/>
              <a:t>Side</a:t>
            </a:r>
            <a:r>
              <a:rPr lang="fr-FR" altLang="fr-FR" sz="1400" b="1" dirty="0"/>
              <a:t> </a:t>
            </a:r>
            <a:r>
              <a:rPr lang="fr-FR" altLang="fr-FR" sz="1400" b="1" dirty="0" err="1"/>
              <a:t>effect</a:t>
            </a:r>
            <a:r>
              <a:rPr lang="fr-FR" altLang="fr-FR" sz="1400" b="1" dirty="0"/>
              <a:t> to </a:t>
            </a:r>
            <a:r>
              <a:rPr lang="fr-FR" altLang="fr-FR" sz="1400" b="1" dirty="0" err="1"/>
              <a:t>treatment</a:t>
            </a:r>
            <a:r>
              <a:rPr lang="fr-FR" altLang="fr-FR" sz="1400" b="1" dirty="0"/>
              <a:t> </a:t>
            </a:r>
            <a:r>
              <a:rPr lang="fr-FR" altLang="fr-FR" sz="1400" dirty="0"/>
              <a:t>(SGA, </a:t>
            </a:r>
            <a:r>
              <a:rPr lang="fr-FR" altLang="fr-FR" sz="1400" dirty="0" err="1"/>
              <a:t>Antidepressant</a:t>
            </a:r>
            <a:r>
              <a:rPr lang="fr-FR" altLang="fr-FR" sz="1400" dirty="0"/>
              <a:t>, </a:t>
            </a:r>
            <a:r>
              <a:rPr lang="fr-FR" altLang="fr-FR" sz="1400" dirty="0" err="1"/>
              <a:t>hypnotic</a:t>
            </a:r>
            <a:r>
              <a:rPr lang="fr-FR" altLang="fr-FR" sz="1400" dirty="0"/>
              <a:t>) </a:t>
            </a:r>
          </a:p>
        </p:txBody>
      </p:sp>
      <p:sp>
        <p:nvSpPr>
          <p:cNvPr id="35" name="ZoneTexte 34"/>
          <p:cNvSpPr txBox="1">
            <a:spLocks noChangeArrowheads="1"/>
          </p:cNvSpPr>
          <p:nvPr/>
        </p:nvSpPr>
        <p:spPr bwMode="auto">
          <a:xfrm>
            <a:off x="3521651" y="1748710"/>
            <a:ext cx="414741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1400" b="1" dirty="0"/>
              <a:t>Lifestyle &amp; addiction </a:t>
            </a:r>
            <a:r>
              <a:rPr lang="fr-FR" altLang="fr-FR" sz="1400" dirty="0"/>
              <a:t>(</a:t>
            </a:r>
            <a:r>
              <a:rPr lang="fr-FR" altLang="fr-FR" sz="1400" dirty="0" err="1"/>
              <a:t>diet</a:t>
            </a:r>
            <a:r>
              <a:rPr lang="fr-FR" altLang="fr-FR" sz="1400" dirty="0"/>
              <a:t>, </a:t>
            </a:r>
            <a:r>
              <a:rPr lang="fr-FR" altLang="fr-FR" sz="1400" dirty="0" err="1"/>
              <a:t>physicial</a:t>
            </a:r>
            <a:r>
              <a:rPr lang="fr-FR" altLang="fr-FR" sz="1400" dirty="0"/>
              <a:t> </a:t>
            </a:r>
            <a:r>
              <a:rPr lang="fr-FR" altLang="fr-FR" sz="1400" dirty="0" err="1"/>
              <a:t>activity</a:t>
            </a:r>
            <a:r>
              <a:rPr lang="fr-FR" altLang="fr-FR" sz="1400" dirty="0"/>
              <a:t>, </a:t>
            </a:r>
            <a:r>
              <a:rPr lang="fr-FR" altLang="fr-FR" sz="1400" dirty="0" err="1"/>
              <a:t>tobacco</a:t>
            </a:r>
            <a:r>
              <a:rPr lang="fr-FR" altLang="fr-FR" sz="1400" dirty="0"/>
              <a:t>)</a:t>
            </a:r>
          </a:p>
        </p:txBody>
      </p:sp>
      <p:grpSp>
        <p:nvGrpSpPr>
          <p:cNvPr id="27" name="Groupe 26"/>
          <p:cNvGrpSpPr/>
          <p:nvPr/>
        </p:nvGrpSpPr>
        <p:grpSpPr>
          <a:xfrm>
            <a:off x="530561" y="5089738"/>
            <a:ext cx="881050" cy="881050"/>
            <a:chOff x="579201" y="5196746"/>
            <a:chExt cx="881050" cy="881050"/>
          </a:xfrm>
        </p:grpSpPr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EFC9D3C7-DFA4-784E-82EF-7E59A362721E}"/>
                </a:ext>
              </a:extLst>
            </p:cNvPr>
            <p:cNvSpPr/>
            <p:nvPr/>
          </p:nvSpPr>
          <p:spPr>
            <a:xfrm>
              <a:off x="579201" y="5196746"/>
              <a:ext cx="881050" cy="88105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/>
            </a:p>
          </p:txBody>
        </p:sp>
        <p:pic>
          <p:nvPicPr>
            <p:cNvPr id="29" name="Graphique 61">
              <a:extLst>
                <a:ext uri="{FF2B5EF4-FFF2-40B4-BE49-F238E27FC236}">
                  <a16:creationId xmlns:a16="http://schemas.microsoft.com/office/drawing/2014/main" id="{9493BF56-C227-5746-A523-9F363EE078A2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10981" y="5337427"/>
              <a:ext cx="617490" cy="617488"/>
            </a:xfrm>
            <a:prstGeom prst="rect">
              <a:avLst/>
            </a:prstGeom>
          </p:spPr>
        </p:pic>
      </p:grpSp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291" y="868808"/>
            <a:ext cx="688009" cy="688009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409" y="745191"/>
            <a:ext cx="878583" cy="878583"/>
          </a:xfrm>
          <a:prstGeom prst="rect">
            <a:avLst/>
          </a:prstGeom>
        </p:spPr>
      </p:pic>
      <p:sp>
        <p:nvSpPr>
          <p:cNvPr id="30" name="Rectangle 2"/>
          <p:cNvSpPr txBox="1">
            <a:spLocks noChangeArrowheads="1"/>
          </p:cNvSpPr>
          <p:nvPr/>
        </p:nvSpPr>
        <p:spPr bwMode="auto">
          <a:xfrm>
            <a:off x="-62949" y="-145613"/>
            <a:ext cx="1177007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9207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2800" b="1" dirty="0" err="1">
                <a:cs typeface="Tahoma" panose="020B0604030504040204" pitchFamily="34" charset="0"/>
              </a:rPr>
              <a:t>What</a:t>
            </a:r>
            <a:r>
              <a:rPr lang="fr-FR" altLang="fr-FR" sz="2800" b="1" dirty="0">
                <a:cs typeface="Tahoma" panose="020B0604030504040204" pitchFamily="34" charset="0"/>
              </a:rPr>
              <a:t> </a:t>
            </a:r>
            <a:r>
              <a:rPr lang="fr-FR" altLang="fr-FR" sz="2800" b="1" dirty="0" err="1">
                <a:cs typeface="Tahoma" panose="020B0604030504040204" pitchFamily="34" charset="0"/>
              </a:rPr>
              <a:t>we</a:t>
            </a:r>
            <a:r>
              <a:rPr lang="fr-FR" altLang="fr-FR" sz="2800" b="1" dirty="0">
                <a:cs typeface="Tahoma" panose="020B0604030504040204" pitchFamily="34" charset="0"/>
              </a:rPr>
              <a:t> have </a:t>
            </a:r>
            <a:r>
              <a:rPr lang="fr-FR" altLang="fr-FR" sz="2800" b="1" dirty="0" err="1">
                <a:cs typeface="Tahoma" panose="020B0604030504040204" pitchFamily="34" charset="0"/>
              </a:rPr>
              <a:t>done</a:t>
            </a:r>
            <a:r>
              <a:rPr lang="fr-FR" altLang="fr-FR" sz="2800" b="1" dirty="0">
                <a:cs typeface="Tahoma" panose="020B0604030504040204" pitchFamily="34" charset="0"/>
              </a:rPr>
              <a:t> </a:t>
            </a:r>
            <a:r>
              <a:rPr lang="fr-FR" altLang="fr-FR" sz="2800" b="1" dirty="0" err="1">
                <a:cs typeface="Tahoma" panose="020B0604030504040204" pitchFamily="34" charset="0"/>
              </a:rPr>
              <a:t>so</a:t>
            </a:r>
            <a:r>
              <a:rPr lang="fr-FR" altLang="fr-FR" sz="2800" b="1" dirty="0">
                <a:cs typeface="Tahoma" panose="020B0604030504040204" pitchFamily="34" charset="0"/>
              </a:rPr>
              <a:t> far</a:t>
            </a:r>
            <a:endParaRPr lang="fr-FR" altLang="fr-FR" sz="2800" dirty="0">
              <a:cs typeface="Tahoma" panose="020B0604030504040204" pitchFamily="34" charset="0"/>
            </a:endParaRPr>
          </a:p>
        </p:txBody>
      </p:sp>
      <p:cxnSp>
        <p:nvCxnSpPr>
          <p:cNvPr id="31" name="Connecteur droit 30"/>
          <p:cNvCxnSpPr>
            <a:cxnSpLocks noChangeShapeType="1"/>
          </p:cNvCxnSpPr>
          <p:nvPr/>
        </p:nvCxnSpPr>
        <p:spPr bwMode="auto">
          <a:xfrm>
            <a:off x="15622" y="633883"/>
            <a:ext cx="9134475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76200" sy="23000" kx="1199993" algn="br" rotWithShape="0">
              <a:srgbClr val="808080">
                <a:alpha val="20000"/>
              </a:srgbClr>
            </a:outerShdw>
          </a:effectLst>
        </p:spPr>
      </p:cxnSp>
      <p:sp>
        <p:nvSpPr>
          <p:cNvPr id="2" name="Rectangle 1"/>
          <p:cNvSpPr/>
          <p:nvPr/>
        </p:nvSpPr>
        <p:spPr>
          <a:xfrm>
            <a:off x="8556496" y="2873157"/>
            <a:ext cx="3504407" cy="187448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3" name="Graphique 8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198" y="3194458"/>
            <a:ext cx="4125656" cy="2288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ZoneTexte 3"/>
          <p:cNvSpPr txBox="1">
            <a:spLocks noChangeArrowheads="1"/>
          </p:cNvSpPr>
          <p:nvPr/>
        </p:nvSpPr>
        <p:spPr bwMode="auto">
          <a:xfrm>
            <a:off x="3589123" y="2596168"/>
            <a:ext cx="35077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fr-FR" altLang="fr-FR" sz="2000" b="1" dirty="0"/>
              <a:t>Metabolic </a:t>
            </a:r>
            <a:r>
              <a:rPr lang="fr-FR" altLang="fr-FR" sz="2000" b="1" dirty="0" err="1"/>
              <a:t>abnormalities</a:t>
            </a:r>
            <a:r>
              <a:rPr lang="fr-FR" altLang="fr-FR" sz="2000" b="1" dirty="0"/>
              <a:t> </a:t>
            </a:r>
          </a:p>
          <a:p>
            <a:pPr algn="ctr"/>
            <a:r>
              <a:rPr lang="fr-FR" altLang="fr-FR" sz="2000" b="1" dirty="0"/>
              <a:t>(MetS /NAFLD) </a:t>
            </a:r>
          </a:p>
        </p:txBody>
      </p:sp>
      <p:sp>
        <p:nvSpPr>
          <p:cNvPr id="37" name="ZoneTexte 36"/>
          <p:cNvSpPr txBox="1">
            <a:spLocks noChangeArrowheads="1"/>
          </p:cNvSpPr>
          <p:nvPr/>
        </p:nvSpPr>
        <p:spPr bwMode="auto">
          <a:xfrm>
            <a:off x="145833" y="6223809"/>
            <a:ext cx="173618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400" dirty="0"/>
              <a:t>Foiselle M et al. 2021</a:t>
            </a:r>
          </a:p>
        </p:txBody>
      </p:sp>
      <p:sp>
        <p:nvSpPr>
          <p:cNvPr id="38" name="ZoneTexte 37"/>
          <p:cNvSpPr txBox="1">
            <a:spLocks noChangeArrowheads="1"/>
          </p:cNvSpPr>
          <p:nvPr/>
        </p:nvSpPr>
        <p:spPr bwMode="auto">
          <a:xfrm>
            <a:off x="5337314" y="6172440"/>
            <a:ext cx="15911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400" dirty="0"/>
              <a:t>Godin O et al. 2022</a:t>
            </a:r>
          </a:p>
        </p:txBody>
      </p:sp>
      <p:sp>
        <p:nvSpPr>
          <p:cNvPr id="39" name="ZoneTexte 38"/>
          <p:cNvSpPr txBox="1">
            <a:spLocks noChangeArrowheads="1"/>
          </p:cNvSpPr>
          <p:nvPr/>
        </p:nvSpPr>
        <p:spPr bwMode="auto">
          <a:xfrm>
            <a:off x="29571" y="4701874"/>
            <a:ext cx="15911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400" dirty="0"/>
              <a:t>Godin O et al. 2021</a:t>
            </a:r>
          </a:p>
        </p:txBody>
      </p:sp>
      <p:sp>
        <p:nvSpPr>
          <p:cNvPr id="40" name="ZoneTexte 39"/>
          <p:cNvSpPr txBox="1">
            <a:spLocks noChangeArrowheads="1"/>
          </p:cNvSpPr>
          <p:nvPr/>
        </p:nvSpPr>
        <p:spPr bwMode="auto">
          <a:xfrm>
            <a:off x="5337314" y="5358088"/>
            <a:ext cx="29023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400" dirty="0"/>
              <a:t>Godin O et al. 2014,2015, 2020, 2021</a:t>
            </a:r>
          </a:p>
          <a:p>
            <a:pPr eaLnBrk="1" hangingPunct="1"/>
            <a:r>
              <a:rPr lang="fr-FR" altLang="fr-FR" sz="1400" dirty="0"/>
              <a:t>Tokarski et al. 2025</a:t>
            </a:r>
          </a:p>
        </p:txBody>
      </p:sp>
      <p:sp>
        <p:nvSpPr>
          <p:cNvPr id="41" name="ZoneTexte 40"/>
          <p:cNvSpPr txBox="1">
            <a:spLocks noChangeArrowheads="1"/>
          </p:cNvSpPr>
          <p:nvPr/>
        </p:nvSpPr>
        <p:spPr bwMode="auto">
          <a:xfrm>
            <a:off x="136917" y="6401537"/>
            <a:ext cx="15911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400" dirty="0"/>
              <a:t>Godin O et al. 2017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2" y="1925813"/>
            <a:ext cx="1149350" cy="958850"/>
          </a:xfrm>
          <a:prstGeom prst="rect">
            <a:avLst/>
          </a:prstGeom>
        </p:spPr>
      </p:pic>
      <p:sp>
        <p:nvSpPr>
          <p:cNvPr id="42" name="ZoneTexte 41"/>
          <p:cNvSpPr txBox="1">
            <a:spLocks noChangeArrowheads="1"/>
          </p:cNvSpPr>
          <p:nvPr/>
        </p:nvSpPr>
        <p:spPr bwMode="auto">
          <a:xfrm>
            <a:off x="-36576" y="3016619"/>
            <a:ext cx="18560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400" dirty="0" err="1"/>
              <a:t>Goeffroy</a:t>
            </a:r>
            <a:r>
              <a:rPr lang="fr-FR" altLang="fr-FR" sz="1400" dirty="0"/>
              <a:t> PA et al. 2022</a:t>
            </a:r>
          </a:p>
        </p:txBody>
      </p:sp>
      <p:sp>
        <p:nvSpPr>
          <p:cNvPr id="43" name="ZoneTexte 42"/>
          <p:cNvSpPr txBox="1">
            <a:spLocks noChangeArrowheads="1"/>
          </p:cNvSpPr>
          <p:nvPr/>
        </p:nvSpPr>
        <p:spPr bwMode="auto">
          <a:xfrm>
            <a:off x="1666504" y="1386160"/>
            <a:ext cx="14324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400" dirty="0"/>
              <a:t>Godin et al. 2017</a:t>
            </a:r>
          </a:p>
        </p:txBody>
      </p:sp>
      <p:cxnSp>
        <p:nvCxnSpPr>
          <p:cNvPr id="44" name="Connecteur droit avec flèche 43"/>
          <p:cNvCxnSpPr>
            <a:cxnSpLocks/>
          </p:cNvCxnSpPr>
          <p:nvPr/>
        </p:nvCxnSpPr>
        <p:spPr>
          <a:xfrm>
            <a:off x="1613940" y="2735861"/>
            <a:ext cx="1488810" cy="579391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ZoneTexte 45"/>
          <p:cNvSpPr txBox="1">
            <a:spLocks noChangeArrowheads="1"/>
          </p:cNvSpPr>
          <p:nvPr/>
        </p:nvSpPr>
        <p:spPr bwMode="auto">
          <a:xfrm>
            <a:off x="-36509" y="2853167"/>
            <a:ext cx="14386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400" b="1" dirty="0" err="1"/>
              <a:t>Seasonal</a:t>
            </a:r>
            <a:r>
              <a:rPr lang="fr-FR" altLang="fr-FR" sz="1400" b="1" dirty="0"/>
              <a:t> pattern</a:t>
            </a:r>
          </a:p>
        </p:txBody>
      </p:sp>
      <p:sp>
        <p:nvSpPr>
          <p:cNvPr id="47" name="ZoneTexte 46"/>
          <p:cNvSpPr txBox="1">
            <a:spLocks noChangeArrowheads="1"/>
          </p:cNvSpPr>
          <p:nvPr/>
        </p:nvSpPr>
        <p:spPr bwMode="auto">
          <a:xfrm>
            <a:off x="8610600" y="4752722"/>
            <a:ext cx="15101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400" dirty="0"/>
              <a:t>Fond G et al. 2018</a:t>
            </a:r>
          </a:p>
        </p:txBody>
      </p:sp>
      <p:sp>
        <p:nvSpPr>
          <p:cNvPr id="48" name="ZoneTexte 47"/>
          <p:cNvSpPr txBox="1">
            <a:spLocks noChangeArrowheads="1"/>
          </p:cNvSpPr>
          <p:nvPr/>
        </p:nvSpPr>
        <p:spPr bwMode="auto">
          <a:xfrm>
            <a:off x="8598553" y="4969760"/>
            <a:ext cx="204158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400" dirty="0"/>
              <a:t>Godin O et al. 2018, 2020</a:t>
            </a:r>
          </a:p>
          <a:p>
            <a:pPr eaLnBrk="1" hangingPunct="1"/>
            <a:r>
              <a:rPr lang="fr-FR" altLang="fr-FR" sz="1400" dirty="0"/>
              <a:t>Palimaru et al. 2025</a:t>
            </a:r>
          </a:p>
          <a:p>
            <a:pPr eaLnBrk="1" hangingPunct="1"/>
            <a:r>
              <a:rPr lang="fr-FR" altLang="fr-FR" sz="1400" dirty="0"/>
              <a:t>Saitoh et al. 2025</a:t>
            </a:r>
          </a:p>
        </p:txBody>
      </p:sp>
      <p:sp>
        <p:nvSpPr>
          <p:cNvPr id="49" name="ZoneTexte 48"/>
          <p:cNvSpPr txBox="1">
            <a:spLocks noChangeArrowheads="1"/>
          </p:cNvSpPr>
          <p:nvPr/>
        </p:nvSpPr>
        <p:spPr bwMode="auto">
          <a:xfrm>
            <a:off x="7180152" y="845483"/>
            <a:ext cx="243919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400" dirty="0"/>
              <a:t>Godin O et al. 2022</a:t>
            </a:r>
          </a:p>
          <a:p>
            <a:r>
              <a:rPr lang="fr-FR" altLang="fr-FR" sz="1400" dirty="0" err="1"/>
              <a:t>Sunhary</a:t>
            </a:r>
            <a:r>
              <a:rPr lang="fr-FR" altLang="fr-FR" sz="1400" dirty="0"/>
              <a:t> de </a:t>
            </a:r>
            <a:r>
              <a:rPr lang="fr-FR" altLang="fr-FR" sz="1400" dirty="0" err="1"/>
              <a:t>Verville</a:t>
            </a:r>
            <a:r>
              <a:rPr lang="fr-FR" altLang="fr-FR" sz="1400" dirty="0"/>
              <a:t> et al.  2022</a:t>
            </a:r>
          </a:p>
          <a:p>
            <a:r>
              <a:rPr lang="fr-FR" altLang="fr-FR" sz="1400" dirty="0"/>
              <a:t>Nobile B et al. 2023</a:t>
            </a:r>
          </a:p>
          <a:p>
            <a:r>
              <a:rPr lang="fr-FR" altLang="fr-FR" sz="1400" dirty="0"/>
              <a:t>Zachos K et al. 2024</a:t>
            </a:r>
          </a:p>
        </p:txBody>
      </p:sp>
      <p:sp>
        <p:nvSpPr>
          <p:cNvPr id="50" name="ZoneTexte 49"/>
          <p:cNvSpPr txBox="1">
            <a:spLocks noChangeArrowheads="1"/>
          </p:cNvSpPr>
          <p:nvPr/>
        </p:nvSpPr>
        <p:spPr bwMode="auto">
          <a:xfrm>
            <a:off x="1643416" y="1235834"/>
            <a:ext cx="14324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400" dirty="0"/>
              <a:t>Godin et al. 2022</a:t>
            </a:r>
          </a:p>
        </p:txBody>
      </p:sp>
      <p:pic>
        <p:nvPicPr>
          <p:cNvPr id="51" name="Image 5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770" y="660430"/>
            <a:ext cx="1089787" cy="116390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4AA8FFB-C243-F720-5697-E78D8EB27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398" y="6602577"/>
            <a:ext cx="163031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400" dirty="0"/>
              <a:t>Zachos K et al. 2024</a:t>
            </a:r>
          </a:p>
        </p:txBody>
      </p:sp>
      <p:sp>
        <p:nvSpPr>
          <p:cNvPr id="17" name="Espace réservé du numéro de diapositive 4">
            <a:extLst>
              <a:ext uri="{FF2B5EF4-FFF2-40B4-BE49-F238E27FC236}">
                <a16:creationId xmlns:a16="http://schemas.microsoft.com/office/drawing/2014/main" id="{4EC00289-DCD1-CE96-EA58-355B3C47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F3346A48-702C-9EFB-82CA-8CAAD1B01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233" y="6348218"/>
            <a:ext cx="992221" cy="54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Graphique 22">
            <a:extLst>
              <a:ext uri="{FF2B5EF4-FFF2-40B4-BE49-F238E27FC236}">
                <a16:creationId xmlns:a16="http://schemas.microsoft.com/office/drawing/2014/main" id="{3C7E1200-A251-7DE4-EE5D-75318E50D99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 bwMode="auto">
          <a:xfrm>
            <a:off x="10426118" y="6549848"/>
            <a:ext cx="263613" cy="263613"/>
          </a:xfrm>
          <a:prstGeom prst="rect">
            <a:avLst/>
          </a:prstGeom>
        </p:spPr>
      </p:pic>
      <p:pic>
        <p:nvPicPr>
          <p:cNvPr id="25" name="Image 24" descr="Une image contenant obscurité, objet astronomique, lune, astronomie&#10;&#10;Description générée automatiquement">
            <a:extLst>
              <a:ext uri="{FF2B5EF4-FFF2-40B4-BE49-F238E27FC236}">
                <a16:creationId xmlns:a16="http://schemas.microsoft.com/office/drawing/2014/main" id="{A77F592C-F351-4CFB-ABCB-CB9FB742B40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14112" y="6590693"/>
            <a:ext cx="573295" cy="232857"/>
          </a:xfrm>
          <a:prstGeom prst="rect">
            <a:avLst/>
          </a:prstGeom>
        </p:spPr>
      </p:pic>
      <p:pic>
        <p:nvPicPr>
          <p:cNvPr id="26" name="Picture 9">
            <a:extLst>
              <a:ext uri="{FF2B5EF4-FFF2-40B4-BE49-F238E27FC236}">
                <a16:creationId xmlns:a16="http://schemas.microsoft.com/office/drawing/2014/main" id="{F0CF892C-AB2B-0A41-1A3C-4CCD1F5FAA34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5254" t="19031" r="10170" b="23639"/>
          <a:stretch/>
        </p:blipFill>
        <p:spPr bwMode="auto">
          <a:xfrm>
            <a:off x="10925498" y="6543371"/>
            <a:ext cx="793137" cy="21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21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6C41A4-3ABB-067F-0DE8-2B250A03A1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3266421-CC72-C186-CA35-1F1CA086F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88" y="-15766"/>
            <a:ext cx="12048744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9207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2800" b="1" dirty="0" err="1">
                <a:cs typeface="Tahoma" panose="020B0604030504040204" pitchFamily="34" charset="0"/>
              </a:rPr>
              <a:t>Transdiagnostic</a:t>
            </a:r>
            <a:r>
              <a:rPr lang="fr-FR" altLang="fr-FR" sz="2800" b="1" dirty="0">
                <a:cs typeface="Tahoma" panose="020B0604030504040204" pitchFamily="34" charset="0"/>
              </a:rPr>
              <a:t> </a:t>
            </a:r>
            <a:r>
              <a:rPr lang="fr-FR" altLang="fr-FR" sz="2800" b="1" dirty="0" err="1">
                <a:cs typeface="Tahoma" panose="020B0604030504040204" pitchFamily="34" charset="0"/>
              </a:rPr>
              <a:t>clinical</a:t>
            </a:r>
            <a:r>
              <a:rPr lang="fr-FR" altLang="fr-FR" sz="2800" b="1" dirty="0">
                <a:cs typeface="Tahoma" panose="020B0604030504040204" pitchFamily="34" charset="0"/>
              </a:rPr>
              <a:t> </a:t>
            </a:r>
            <a:r>
              <a:rPr lang="fr-FR" altLang="fr-FR" sz="2800" b="1" dirty="0" err="1">
                <a:cs typeface="Tahoma" panose="020B0604030504040204" pitchFamily="34" charset="0"/>
              </a:rPr>
              <a:t>form</a:t>
            </a:r>
            <a:r>
              <a:rPr lang="fr-FR" altLang="fr-FR" sz="2800" b="1" dirty="0">
                <a:cs typeface="Tahoma" panose="020B0604030504040204" pitchFamily="34" charset="0"/>
              </a:rPr>
              <a:t> in patients </a:t>
            </a:r>
            <a:r>
              <a:rPr lang="fr-FR" altLang="fr-FR" sz="2800" b="1" dirty="0" err="1">
                <a:cs typeface="Tahoma" panose="020B0604030504040204" pitchFamily="34" charset="0"/>
              </a:rPr>
              <a:t>with</a:t>
            </a:r>
            <a:r>
              <a:rPr lang="fr-FR" altLang="fr-FR" sz="2800" b="1" dirty="0">
                <a:cs typeface="Tahoma" panose="020B0604030504040204" pitchFamily="34" charset="0"/>
              </a:rPr>
              <a:t> </a:t>
            </a:r>
            <a:r>
              <a:rPr lang="fr-FR" altLang="fr-FR" sz="2800" b="1" dirty="0" err="1">
                <a:cs typeface="Tahoma" panose="020B0604030504040204" pitchFamily="34" charset="0"/>
              </a:rPr>
              <a:t>psychiatric</a:t>
            </a:r>
            <a:r>
              <a:rPr lang="fr-FR" altLang="fr-FR" sz="2800" b="1" dirty="0">
                <a:cs typeface="Tahoma" panose="020B0604030504040204" pitchFamily="34" charset="0"/>
              </a:rPr>
              <a:t> </a:t>
            </a:r>
            <a:r>
              <a:rPr lang="fr-FR" altLang="fr-FR" sz="2800" b="1" dirty="0" err="1">
                <a:cs typeface="Tahoma" panose="020B0604030504040204" pitchFamily="34" charset="0"/>
              </a:rPr>
              <a:t>disorders</a:t>
            </a:r>
            <a:r>
              <a:rPr lang="fr-FR" altLang="fr-FR" sz="2800" b="1" dirty="0">
                <a:cs typeface="Tahoma" panose="020B0604030504040204" pitchFamily="34" charset="0"/>
              </a:rPr>
              <a:t> in France</a:t>
            </a:r>
            <a:endParaRPr lang="fr-FR" altLang="fr-FR" sz="2800" dirty="0">
              <a:cs typeface="Tahoma" panose="020B0604030504040204" pitchFamily="34" charset="0"/>
            </a:endParaRPr>
          </a:p>
        </p:txBody>
      </p:sp>
      <p:pic>
        <p:nvPicPr>
          <p:cNvPr id="4106" name="Graphique 15">
            <a:extLst>
              <a:ext uri="{FF2B5EF4-FFF2-40B4-BE49-F238E27FC236}">
                <a16:creationId xmlns:a16="http://schemas.microsoft.com/office/drawing/2014/main" id="{5053B9B9-2C24-D75F-0230-654D1C9CCA5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246" y="1228573"/>
            <a:ext cx="4033804" cy="3984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25CAA2B7-7425-A89D-BF05-9D5BD193D28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3286" y="877076"/>
            <a:ext cx="9134475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76200" sy="23000" kx="1199993" algn="br" rotWithShape="0">
              <a:srgbClr val="808080">
                <a:alpha val="20000"/>
              </a:srgbClr>
            </a:outerShdw>
          </a:effectLst>
        </p:spPr>
      </p:cxnSp>
      <p:sp>
        <p:nvSpPr>
          <p:cNvPr id="16" name="ZoneTexte 16">
            <a:extLst>
              <a:ext uri="{FF2B5EF4-FFF2-40B4-BE49-F238E27FC236}">
                <a16:creationId xmlns:a16="http://schemas.microsoft.com/office/drawing/2014/main" id="{DC4D7F8B-E003-0382-6059-3A047B18E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06" y="6092881"/>
            <a:ext cx="2789238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fr-FR" altLang="fr-FR" sz="1200" b="1" i="1" dirty="0"/>
              <a:t>Godin O et al. J Clin Psy. 2014, 2020</a:t>
            </a:r>
          </a:p>
          <a:p>
            <a:pPr eaLnBrk="1" hangingPunct="1">
              <a:defRPr/>
            </a:pPr>
            <a:r>
              <a:rPr lang="fr-FR" altLang="fr-FR" sz="1200" b="1" i="1" dirty="0"/>
              <a:t>Godin O et al. </a:t>
            </a:r>
            <a:r>
              <a:rPr lang="fr-FR" altLang="fr-FR" sz="1200" b="1" i="1" dirty="0" err="1"/>
              <a:t>Schizophr</a:t>
            </a:r>
            <a:r>
              <a:rPr lang="fr-FR" altLang="fr-FR" sz="1200" b="1" i="1" dirty="0"/>
              <a:t> </a:t>
            </a:r>
            <a:r>
              <a:rPr lang="fr-FR" altLang="fr-FR" sz="1200" b="1" i="1" dirty="0" err="1"/>
              <a:t>Res</a:t>
            </a:r>
            <a:r>
              <a:rPr lang="fr-FR" altLang="fr-FR" sz="1200" b="1" i="1" dirty="0"/>
              <a:t>. 2015</a:t>
            </a:r>
          </a:p>
          <a:p>
            <a:pPr>
              <a:defRPr/>
            </a:pPr>
            <a:r>
              <a:rPr lang="fr-FR" altLang="fr-FR" sz="1200" b="1" i="1" dirty="0"/>
              <a:t>Godin O et al. Acta Psy Scan. 2021</a:t>
            </a:r>
          </a:p>
          <a:p>
            <a:pPr>
              <a:defRPr/>
            </a:pPr>
            <a:r>
              <a:rPr lang="fr-FR" altLang="fr-FR" sz="1200" b="1" i="1" dirty="0"/>
              <a:t>Tokarski et al. J </a:t>
            </a:r>
            <a:r>
              <a:rPr lang="fr-FR" altLang="fr-FR" sz="1200" b="1" i="1" dirty="0" err="1"/>
              <a:t>Psychosom</a:t>
            </a:r>
            <a:r>
              <a:rPr lang="fr-FR" altLang="fr-FR" sz="1200" b="1" i="1" dirty="0"/>
              <a:t> </a:t>
            </a:r>
            <a:r>
              <a:rPr lang="fr-FR" altLang="fr-FR" sz="1200" b="1" i="1" dirty="0" err="1"/>
              <a:t>Res</a:t>
            </a:r>
            <a:r>
              <a:rPr lang="fr-FR" altLang="fr-FR" sz="1200" b="1" i="1" dirty="0"/>
              <a:t> 2025</a:t>
            </a:r>
          </a:p>
        </p:txBody>
      </p:sp>
      <p:sp>
        <p:nvSpPr>
          <p:cNvPr id="4110" name="Rectangle 3">
            <a:extLst>
              <a:ext uri="{FF2B5EF4-FFF2-40B4-BE49-F238E27FC236}">
                <a16:creationId xmlns:a16="http://schemas.microsoft.com/office/drawing/2014/main" id="{24CAB21F-CEAD-8CC0-A357-76C7F5114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08" y="952667"/>
            <a:ext cx="118016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</a:pPr>
            <a:r>
              <a:rPr lang="fr-FR" altLang="fr-FR" sz="2400" dirty="0"/>
              <a:t>Cohortes </a:t>
            </a:r>
            <a:r>
              <a:rPr lang="fr-FR" altLang="fr-FR" sz="2400" dirty="0" err="1"/>
              <a:t>FondaMental</a:t>
            </a:r>
            <a:r>
              <a:rPr lang="fr-FR" altLang="fr-FR" sz="2400" dirty="0"/>
              <a:t> Advanced Center of Expertise (FACE)  </a:t>
            </a:r>
          </a:p>
        </p:txBody>
      </p:sp>
      <p:sp>
        <p:nvSpPr>
          <p:cNvPr id="14" name="ZoneTexte 15">
            <a:extLst>
              <a:ext uri="{FF2B5EF4-FFF2-40B4-BE49-F238E27FC236}">
                <a16:creationId xmlns:a16="http://schemas.microsoft.com/office/drawing/2014/main" id="{CB5C60F1-723A-F208-3424-C1FE44B0C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4144" y="5858891"/>
            <a:ext cx="7387856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noProof="0" dirty="0"/>
              <a:t>Prevalence </a:t>
            </a:r>
            <a:r>
              <a:rPr lang="en-US" sz="2400" b="1" noProof="0" dirty="0"/>
              <a:t>2 x higher </a:t>
            </a:r>
            <a:r>
              <a:rPr lang="en-US" sz="2400" noProof="0" dirty="0"/>
              <a:t>compared to general population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noProof="0" dirty="0"/>
              <a:t>Not treated</a:t>
            </a:r>
          </a:p>
        </p:txBody>
      </p:sp>
      <p:pic>
        <p:nvPicPr>
          <p:cNvPr id="17" name="Picture 5">
            <a:extLst>
              <a:ext uri="{FF2B5EF4-FFF2-40B4-BE49-F238E27FC236}">
                <a16:creationId xmlns:a16="http://schemas.microsoft.com/office/drawing/2014/main" id="{FBD43E65-3D3A-151C-3C7B-A213DECB14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8214" y="626562"/>
            <a:ext cx="1155418" cy="1301386"/>
          </a:xfrm>
          <a:prstGeom prst="rect">
            <a:avLst/>
          </a:prstGeom>
        </p:spPr>
      </p:pic>
      <p:sp>
        <p:nvSpPr>
          <p:cNvPr id="18" name="ZoneTexte 13">
            <a:extLst>
              <a:ext uri="{FF2B5EF4-FFF2-40B4-BE49-F238E27FC236}">
                <a16:creationId xmlns:a16="http://schemas.microsoft.com/office/drawing/2014/main" id="{E0440895-736E-2DCF-8497-486DF8A6E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9028" y="1617466"/>
            <a:ext cx="2486650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b="1" dirty="0">
                <a:solidFill>
                  <a:srgbClr val="691A53"/>
                </a:solidFill>
                <a:latin typeface="Calibri" charset="0"/>
                <a:cs typeface="Calibri" charset="0"/>
              </a:rPr>
              <a:t>Metabolic syndrome</a:t>
            </a:r>
            <a:endParaRPr lang="en-US" b="1" dirty="0">
              <a:solidFill>
                <a:srgbClr val="691A53"/>
              </a:solidFill>
              <a:latin typeface="Calibri" charset="0"/>
              <a:cs typeface="Calibri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>
                <a:solidFill>
                  <a:srgbClr val="691A53"/>
                </a:solidFill>
                <a:latin typeface="Calibri" charset="0"/>
                <a:cs typeface="Calibri" charset="0"/>
              </a:rPr>
              <a:t> </a:t>
            </a:r>
            <a:r>
              <a:rPr lang="fr-FR" dirty="0" err="1">
                <a:solidFill>
                  <a:srgbClr val="691A53"/>
                </a:solidFill>
                <a:latin typeface="Calibri" charset="0"/>
                <a:cs typeface="Calibri" charset="0"/>
              </a:rPr>
              <a:t>Obesity</a:t>
            </a:r>
            <a:endParaRPr lang="fr-FR" dirty="0">
              <a:solidFill>
                <a:srgbClr val="691A53"/>
              </a:solidFill>
              <a:latin typeface="Calibri" charset="0"/>
              <a:cs typeface="Calibri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>
                <a:solidFill>
                  <a:srgbClr val="691A53"/>
                </a:solidFill>
                <a:latin typeface="Calibri" charset="0"/>
                <a:cs typeface="Calibri" charset="0"/>
              </a:rPr>
              <a:t> HTA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fr-FR" dirty="0">
                <a:solidFill>
                  <a:srgbClr val="691A53"/>
                </a:solidFill>
                <a:latin typeface="Calibri" charset="0"/>
                <a:cs typeface="Calibri" charset="0"/>
              </a:rPr>
              <a:t> </a:t>
            </a:r>
            <a:r>
              <a:rPr lang="fr-FR" dirty="0" err="1">
                <a:solidFill>
                  <a:srgbClr val="691A53"/>
                </a:solidFill>
                <a:latin typeface="Calibri" charset="0"/>
                <a:cs typeface="Calibri" charset="0"/>
              </a:rPr>
              <a:t>Lipidic</a:t>
            </a:r>
            <a:r>
              <a:rPr lang="fr-FR" dirty="0">
                <a:solidFill>
                  <a:srgbClr val="691A53"/>
                </a:solidFill>
                <a:latin typeface="Calibri" charset="0"/>
                <a:cs typeface="Calibri" charset="0"/>
              </a:rPr>
              <a:t> </a:t>
            </a:r>
            <a:r>
              <a:rPr lang="fr-FR" dirty="0" err="1">
                <a:solidFill>
                  <a:srgbClr val="691A53"/>
                </a:solidFill>
                <a:latin typeface="Calibri" charset="0"/>
                <a:cs typeface="Calibri" charset="0"/>
              </a:rPr>
              <a:t>abnormalities</a:t>
            </a:r>
            <a:endParaRPr lang="fr-FR" dirty="0">
              <a:solidFill>
                <a:srgbClr val="691A53"/>
              </a:solidFill>
              <a:latin typeface="Calibri" charset="0"/>
              <a:cs typeface="Calibri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>
                <a:solidFill>
                  <a:srgbClr val="691A53"/>
                </a:solidFill>
                <a:latin typeface="Calibri" charset="0"/>
                <a:cs typeface="Calibri" charset="0"/>
              </a:rPr>
              <a:t> Abnormal </a:t>
            </a:r>
            <a:r>
              <a:rPr lang="en-US" dirty="0" err="1">
                <a:solidFill>
                  <a:srgbClr val="691A53"/>
                </a:solidFill>
                <a:latin typeface="Calibri" charset="0"/>
                <a:cs typeface="Calibri" charset="0"/>
              </a:rPr>
              <a:t>gl</a:t>
            </a:r>
            <a:r>
              <a:rPr lang="fr-FR" dirty="0" err="1">
                <a:solidFill>
                  <a:srgbClr val="691A53"/>
                </a:solidFill>
                <a:latin typeface="Calibri" charset="0"/>
                <a:cs typeface="Calibri" charset="0"/>
              </a:rPr>
              <a:t>ycemia</a:t>
            </a:r>
            <a:endParaRPr lang="en-US" b="1" dirty="0">
              <a:solidFill>
                <a:srgbClr val="691A53"/>
              </a:solidFill>
              <a:latin typeface="Calibri" charset="0"/>
              <a:cs typeface="Calibri" charset="0"/>
            </a:endParaRPr>
          </a:p>
        </p:txBody>
      </p:sp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5F39EBDA-F492-7B84-8A48-6FE1D3E92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48037"/>
            <a:ext cx="2743200" cy="365125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9109995-0B3E-9251-E5CB-E76203927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299" y="6349114"/>
            <a:ext cx="992221" cy="54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que 4">
            <a:extLst>
              <a:ext uri="{FF2B5EF4-FFF2-40B4-BE49-F238E27FC236}">
                <a16:creationId xmlns:a16="http://schemas.microsoft.com/office/drawing/2014/main" id="{C6A7FB97-15D4-7B86-BDFE-29A890CD1A3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 bwMode="auto">
          <a:xfrm>
            <a:off x="10426118" y="6549848"/>
            <a:ext cx="263613" cy="263613"/>
          </a:xfrm>
          <a:prstGeom prst="rect">
            <a:avLst/>
          </a:prstGeom>
        </p:spPr>
      </p:pic>
      <p:pic>
        <p:nvPicPr>
          <p:cNvPr id="6" name="Image 5" descr="Une image contenant obscurité, objet astronomique, lune, astronomie&#10;&#10;Description générée automatiquement">
            <a:extLst>
              <a:ext uri="{FF2B5EF4-FFF2-40B4-BE49-F238E27FC236}">
                <a16:creationId xmlns:a16="http://schemas.microsoft.com/office/drawing/2014/main" id="{96B3DA01-A97A-86D1-F5AC-3D159CB9C7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14112" y="6590693"/>
            <a:ext cx="573295" cy="232857"/>
          </a:xfrm>
          <a:prstGeom prst="rect">
            <a:avLst/>
          </a:prstGeom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93F0F909-5488-51FE-E82C-F753868C773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5254" t="19031" r="10170" b="23639"/>
          <a:stretch/>
        </p:blipFill>
        <p:spPr bwMode="auto">
          <a:xfrm>
            <a:off x="10925498" y="6543371"/>
            <a:ext cx="793137" cy="215423"/>
          </a:xfrm>
          <a:prstGeom prst="rect">
            <a:avLst/>
          </a:prstGeom>
        </p:spPr>
      </p:pic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8069FAAD-3868-6FF9-F530-FC53F601CF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0974568"/>
              </p:ext>
            </p:extLst>
          </p:nvPr>
        </p:nvGraphicFramePr>
        <p:xfrm>
          <a:off x="0" y="1769920"/>
          <a:ext cx="5842942" cy="4067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AADA86DD-E307-DF7F-1122-181226F3690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70810" y="1420234"/>
            <a:ext cx="0" cy="3458639"/>
          </a:xfrm>
          <a:prstGeom prst="line">
            <a:avLst/>
          </a:prstGeom>
          <a:noFill/>
          <a:ln w="12700">
            <a:solidFill>
              <a:srgbClr val="262626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B4662AE6-3624-15EA-0A98-AC49A4B25BF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56140" y="1420234"/>
            <a:ext cx="0" cy="3458639"/>
          </a:xfrm>
          <a:prstGeom prst="line">
            <a:avLst/>
          </a:prstGeom>
          <a:noFill/>
          <a:ln w="12700">
            <a:solidFill>
              <a:srgbClr val="262626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4E543E25-325D-9AF1-C9D1-1CDF8630C9A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086" y="3114396"/>
            <a:ext cx="2232780" cy="147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65711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2ADE33-2A33-AD6C-0883-C45C399AE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FE72078-5511-6178-6447-691A92F0B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163156"/>
            <a:ext cx="12048744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9207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sz="2800" b="1" noProof="0" dirty="0">
                <a:cs typeface="Tahoma" panose="020B0604030504040204" pitchFamily="34" charset="0"/>
              </a:rPr>
              <a:t>Chronic low grade inflammation in psychiatric population</a:t>
            </a:r>
            <a:endParaRPr lang="en-US" sz="2800" noProof="0" dirty="0">
              <a:cs typeface="Tahoma" panose="020B0604030504040204" pitchFamily="34" charset="0"/>
            </a:endParaRP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29DF6F21-3E45-EE71-CFE4-570581C869B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920" y="585245"/>
            <a:ext cx="9134475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76200" sy="23000" kx="1199993" algn="br" rotWithShape="0">
              <a:srgbClr val="808080">
                <a:alpha val="20000"/>
              </a:srgbClr>
            </a:outerShdw>
          </a:effectLst>
        </p:spPr>
      </p:cxnSp>
      <p:sp>
        <p:nvSpPr>
          <p:cNvPr id="16" name="ZoneTexte 16">
            <a:extLst>
              <a:ext uri="{FF2B5EF4-FFF2-40B4-BE49-F238E27FC236}">
                <a16:creationId xmlns:a16="http://schemas.microsoft.com/office/drawing/2014/main" id="{790D9A3F-7B9E-9431-F80D-E0A2697FA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88" y="6514313"/>
            <a:ext cx="4344661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fr-FR" altLang="fr-FR" sz="1200" b="1" i="1" dirty="0"/>
              <a:t>Rietberg T et al. </a:t>
            </a:r>
            <a:r>
              <a:rPr lang="fr-FR" altLang="fr-FR" sz="1200" dirty="0"/>
              <a:t>B</a:t>
            </a:r>
            <a:r>
              <a:rPr lang="en-US" sz="1200" dirty="0"/>
              <a:t>rain, Behavior, and Immunity 134 (2026) 106464 </a:t>
            </a:r>
            <a:endParaRPr lang="nl-NL" sz="1200" b="0" i="0" dirty="0">
              <a:effectLst/>
              <a:latin typeface="BlinkMacSystemFont"/>
            </a:endParaRPr>
          </a:p>
        </p:txBody>
      </p:sp>
      <p:sp>
        <p:nvSpPr>
          <p:cNvPr id="4110" name="Rectangle 3">
            <a:extLst>
              <a:ext uri="{FF2B5EF4-FFF2-40B4-BE49-F238E27FC236}">
                <a16:creationId xmlns:a16="http://schemas.microsoft.com/office/drawing/2014/main" id="{0CD13A4B-D0F4-B4DC-0F3A-0696BBA2E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8" y="703210"/>
            <a:ext cx="1180167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indent="0"/>
            <a:r>
              <a:rPr lang="en-US" sz="2000" noProof="0" dirty="0"/>
              <a:t>Transdiagnostic analysis </a:t>
            </a:r>
            <a:r>
              <a:rPr lang="fr-FR" altLang="fr-FR" sz="2000" dirty="0"/>
              <a:t>FACE </a:t>
            </a:r>
            <a:r>
              <a:rPr lang="en-US" altLang="fr-FR" sz="2000" dirty="0"/>
              <a:t>Cohorts: </a:t>
            </a:r>
            <a:r>
              <a:rPr lang="en-US" sz="2000" dirty="0"/>
              <a:t>n = </a:t>
            </a:r>
            <a:r>
              <a:rPr lang="en-US" sz="2000" b="1" dirty="0"/>
              <a:t>7149 patients</a:t>
            </a:r>
            <a:r>
              <a:rPr lang="en-US" sz="2000" dirty="0"/>
              <a:t>: 4797 bipolar disorder, 1958 schizophrenia </a:t>
            </a:r>
          </a:p>
          <a:p>
            <a:pPr marL="0" indent="0"/>
            <a:r>
              <a:rPr lang="en-US" sz="2000" dirty="0"/>
              <a:t>and 394 resistant major depression </a:t>
            </a:r>
            <a:r>
              <a:rPr lang="fr-FR" altLang="fr-FR" sz="2000" dirty="0"/>
              <a:t> </a:t>
            </a:r>
          </a:p>
        </p:txBody>
      </p:sp>
      <p:sp>
        <p:nvSpPr>
          <p:cNvPr id="6" name="Espace réservé du numéro de diapositive 4">
            <a:extLst>
              <a:ext uri="{FF2B5EF4-FFF2-40B4-BE49-F238E27FC236}">
                <a16:creationId xmlns:a16="http://schemas.microsoft.com/office/drawing/2014/main" id="{B4E4FB1E-7B41-C3DC-9E48-1D312FE74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07441AF-A76C-F074-682F-6F3EB2AC6E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661" y="1471342"/>
            <a:ext cx="6667500" cy="4305300"/>
          </a:xfrm>
          <a:prstGeom prst="rect">
            <a:avLst/>
          </a:prstGeom>
        </p:spPr>
      </p:pic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98A3E928-78AD-905A-32B4-5B6FB1D350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8272260"/>
              </p:ext>
            </p:extLst>
          </p:nvPr>
        </p:nvGraphicFramePr>
        <p:xfrm>
          <a:off x="54919" y="1714535"/>
          <a:ext cx="5752493" cy="3631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ZoneTexte 18">
            <a:extLst>
              <a:ext uri="{FF2B5EF4-FFF2-40B4-BE49-F238E27FC236}">
                <a16:creationId xmlns:a16="http://schemas.microsoft.com/office/drawing/2014/main" id="{D68A4119-C5AF-8F48-5029-A2CC7FC39C13}"/>
              </a:ext>
            </a:extLst>
          </p:cNvPr>
          <p:cNvSpPr txBox="1"/>
          <p:nvPr/>
        </p:nvSpPr>
        <p:spPr>
          <a:xfrm>
            <a:off x="54918" y="5710749"/>
            <a:ext cx="118016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Diagnostic cohorts were equally represented across CRP groups</a:t>
            </a:r>
          </a:p>
          <a:p>
            <a:r>
              <a:rPr lang="en-US" dirty="0"/>
              <a:t>Mostly related with female gender, BMI, waist circumference, low HDL cholesterol and elevated triglycerides + tobacco </a:t>
            </a:r>
            <a:endParaRPr lang="fr-FR" dirty="0"/>
          </a:p>
        </p:txBody>
      </p:sp>
      <p:pic>
        <p:nvPicPr>
          <p:cNvPr id="1026" name="Picture 2" descr="Photo de profil">
            <a:extLst>
              <a:ext uri="{FF2B5EF4-FFF2-40B4-BE49-F238E27FC236}">
                <a16:creationId xmlns:a16="http://schemas.microsoft.com/office/drawing/2014/main" id="{053D72DC-01F4-9A11-FB80-A4EB58B02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4496" y="19025"/>
            <a:ext cx="1502779" cy="150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6955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9B29F9-C216-8BE8-8132-B8C132AC8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38A701D9-7DE1-52FD-EAEA-7032FF22DFE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4102" y="497695"/>
            <a:ext cx="9134475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76200" sy="23000" kx="1199993" algn="br" rotWithShape="0">
              <a:srgbClr val="808080">
                <a:alpha val="20000"/>
              </a:srgbClr>
            </a:outerShdw>
          </a:effectLst>
        </p:spPr>
      </p:cxnSp>
      <p:sp>
        <p:nvSpPr>
          <p:cNvPr id="7" name="Rectangle 3">
            <a:extLst>
              <a:ext uri="{FF2B5EF4-FFF2-40B4-BE49-F238E27FC236}">
                <a16:creationId xmlns:a16="http://schemas.microsoft.com/office/drawing/2014/main" id="{FDEC5A03-AFF3-FD5F-68E7-C8242BC41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516" y="681023"/>
            <a:ext cx="4223531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indent="0" eaLnBrk="1" hangingPunct="1"/>
            <a:r>
              <a:rPr lang="en-US" sz="2200" b="1" u="sng" noProof="0" dirty="0"/>
              <a:t>Sleep, circadian </a:t>
            </a:r>
            <a:r>
              <a:rPr lang="en-US" sz="2200" b="1" u="sng" noProof="0" dirty="0" err="1"/>
              <a:t>rythms</a:t>
            </a:r>
            <a:endParaRPr lang="en-US" sz="2200" b="1" u="sng" noProof="0" dirty="0"/>
          </a:p>
        </p:txBody>
      </p:sp>
      <p:sp>
        <p:nvSpPr>
          <p:cNvPr id="9" name="ZoneTexte 3">
            <a:extLst>
              <a:ext uri="{FF2B5EF4-FFF2-40B4-BE49-F238E27FC236}">
                <a16:creationId xmlns:a16="http://schemas.microsoft.com/office/drawing/2014/main" id="{C2026BCD-BBD1-3208-9A1A-3496E22A1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0985" y="6444476"/>
            <a:ext cx="37092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fr-FR" altLang="fr-FR" sz="1200" i="1" dirty="0"/>
              <a:t>Godin O, Etain B et al., </a:t>
            </a:r>
            <a:r>
              <a:rPr lang="fr-FR" altLang="fr-FR" sz="1200" i="1" dirty="0" err="1"/>
              <a:t>Chronobiology</a:t>
            </a:r>
            <a:r>
              <a:rPr lang="fr-FR" altLang="fr-FR" sz="1200" i="1" dirty="0"/>
              <a:t> International, 2017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C72BE2-2497-F6CB-83F0-3BE1DF2793F1}"/>
              </a:ext>
            </a:extLst>
          </p:cNvPr>
          <p:cNvSpPr/>
          <p:nvPr/>
        </p:nvSpPr>
        <p:spPr>
          <a:xfrm>
            <a:off x="-24555" y="3470605"/>
            <a:ext cx="5481795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1" dirty="0"/>
              <a:t>Sleep disorders </a:t>
            </a:r>
            <a:r>
              <a:rPr lang="en-US" dirty="0"/>
              <a:t>are</a:t>
            </a:r>
            <a:r>
              <a:rPr lang="en-US" b="1" dirty="0"/>
              <a:t> </a:t>
            </a:r>
            <a:r>
              <a:rPr lang="en-US" dirty="0"/>
              <a:t>associated</a:t>
            </a:r>
            <a:r>
              <a:rPr lang="en-US" b="1" dirty="0"/>
              <a:t> </a:t>
            </a:r>
            <a:r>
              <a:rPr lang="en-US" dirty="0"/>
              <a:t>with</a:t>
            </a:r>
            <a:r>
              <a:rPr lang="en-US" b="1" dirty="0"/>
              <a:t> higher waist circumference </a:t>
            </a:r>
            <a:r>
              <a:rPr lang="en-US" dirty="0"/>
              <a:t>(OR=</a:t>
            </a:r>
            <a:r>
              <a:rPr lang="fr-FR" dirty="0"/>
              <a:t>1.9, 95%CI= 1.0–3.4)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Individuals with evening </a:t>
            </a:r>
            <a:r>
              <a:rPr lang="en-US" b="1" dirty="0"/>
              <a:t>chronotype had higher level of triglycerides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200" b="1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Association between evening </a:t>
            </a:r>
            <a:r>
              <a:rPr lang="en-US" b="1" dirty="0"/>
              <a:t>chronotype and cardiovascular </a:t>
            </a:r>
            <a:r>
              <a:rPr lang="en-US" b="1" dirty="0" err="1"/>
              <a:t>indice</a:t>
            </a:r>
            <a:r>
              <a:rPr lang="en-US" b="1" dirty="0"/>
              <a:t> </a:t>
            </a:r>
            <a:r>
              <a:rPr lang="en-US" dirty="0"/>
              <a:t>(atherogenic index of plasma) (OR = 4.8, 95%CI = 1.6–14.7).</a:t>
            </a:r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739AEB7E-2A15-C233-5FA8-3D1A78A16CE2}"/>
              </a:ext>
            </a:extLst>
          </p:cNvPr>
          <p:cNvCxnSpPr>
            <a:cxnSpLocks/>
          </p:cNvCxnSpPr>
          <p:nvPr/>
        </p:nvCxnSpPr>
        <p:spPr>
          <a:xfrm>
            <a:off x="5419223" y="915988"/>
            <a:ext cx="0" cy="5942012"/>
          </a:xfrm>
          <a:prstGeom prst="line">
            <a:avLst/>
          </a:prstGeom>
          <a:ln w="63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Rectangle 3">
            <a:extLst>
              <a:ext uri="{FF2B5EF4-FFF2-40B4-BE49-F238E27FC236}">
                <a16:creationId xmlns:a16="http://schemas.microsoft.com/office/drawing/2014/main" id="{BF9A70C9-5ADB-FDBD-D667-31F556C58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0965" y="682670"/>
            <a:ext cx="212417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indent="0" algn="ctr" eaLnBrk="1" hangingPunct="1"/>
            <a:r>
              <a:rPr lang="fr-FR" altLang="fr-FR" sz="2200" b="1" u="sng" dirty="0"/>
              <a:t>Diet</a:t>
            </a:r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776E0B99-DA69-39CB-351A-42DC85F239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5251501"/>
              </p:ext>
            </p:extLst>
          </p:nvPr>
        </p:nvGraphicFramePr>
        <p:xfrm>
          <a:off x="-71661" y="1011524"/>
          <a:ext cx="4768352" cy="2206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ZoneTexte 15">
            <a:extLst>
              <a:ext uri="{FF2B5EF4-FFF2-40B4-BE49-F238E27FC236}">
                <a16:creationId xmlns:a16="http://schemas.microsoft.com/office/drawing/2014/main" id="{C2B377FA-BBB6-F7AE-6839-DD73A58AC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4346" y="4813260"/>
            <a:ext cx="6687654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altLang="fr-FR" sz="1600" b="1" dirty="0" err="1"/>
              <a:t>Lower</a:t>
            </a:r>
            <a:r>
              <a:rPr lang="fr-FR" altLang="fr-FR" sz="1600" dirty="0"/>
              <a:t> </a:t>
            </a:r>
            <a:r>
              <a:rPr lang="fr-FR" altLang="fr-FR" sz="1600" dirty="0" err="1"/>
              <a:t>Consumption</a:t>
            </a:r>
            <a:r>
              <a:rPr lang="fr-FR" altLang="fr-FR" sz="1600" dirty="0"/>
              <a:t>  of </a:t>
            </a:r>
            <a:r>
              <a:rPr lang="fr-FR" altLang="fr-FR" sz="1600" b="1" dirty="0"/>
              <a:t>High </a:t>
            </a:r>
            <a:r>
              <a:rPr lang="fr-FR" altLang="fr-FR" sz="1600" b="1" dirty="0" err="1"/>
              <a:t>fiber</a:t>
            </a:r>
            <a:r>
              <a:rPr lang="fr-FR" altLang="fr-FR" sz="1600" b="1" dirty="0"/>
              <a:t> Carbohydrates </a:t>
            </a:r>
            <a:r>
              <a:rPr lang="fr-FR" altLang="fr-FR" sz="1600" dirty="0"/>
              <a:t>in </a:t>
            </a:r>
            <a:r>
              <a:rPr lang="fr-FR" altLang="fr-FR" sz="1600" b="1" dirty="0"/>
              <a:t>MetS +</a:t>
            </a:r>
            <a:endParaRPr lang="fr-FR" sz="1600" b="1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/>
              <a:t>Association </a:t>
            </a:r>
            <a:r>
              <a:rPr lang="fr-FR" sz="1600" dirty="0" err="1"/>
              <a:t>between</a:t>
            </a:r>
            <a:r>
              <a:rPr lang="fr-FR" sz="1600" dirty="0"/>
              <a:t> </a:t>
            </a:r>
            <a:r>
              <a:rPr lang="fr-FR" sz="1600" b="1" dirty="0" err="1"/>
              <a:t>higher</a:t>
            </a:r>
            <a:r>
              <a:rPr lang="fr-FR" sz="1600" dirty="0"/>
              <a:t> </a:t>
            </a:r>
            <a:r>
              <a:rPr lang="fr-FR" sz="1600" b="1" dirty="0" err="1"/>
              <a:t>meat</a:t>
            </a:r>
            <a:r>
              <a:rPr lang="fr-FR" sz="1600" dirty="0"/>
              <a:t> </a:t>
            </a:r>
            <a:r>
              <a:rPr lang="fr-FR" sz="1600" b="1" dirty="0" err="1"/>
              <a:t>consumption</a:t>
            </a:r>
            <a:r>
              <a:rPr lang="fr-FR" sz="1600" b="1" dirty="0"/>
              <a:t> </a:t>
            </a:r>
            <a:r>
              <a:rPr lang="fr-FR" sz="1600" dirty="0"/>
              <a:t>and </a:t>
            </a:r>
            <a:r>
              <a:rPr lang="fr-FR" sz="1600" b="1" dirty="0" err="1"/>
              <a:t>higher</a:t>
            </a:r>
            <a:r>
              <a:rPr lang="fr-FR" sz="1600" dirty="0"/>
              <a:t> </a:t>
            </a:r>
            <a:r>
              <a:rPr lang="fr-FR" sz="1600" b="1" dirty="0"/>
              <a:t>lactates</a:t>
            </a:r>
            <a:r>
              <a:rPr lang="fr-FR" sz="1600" dirty="0"/>
              <a:t> </a:t>
            </a:r>
            <a:r>
              <a:rPr lang="fr-FR" sz="1600" dirty="0" err="1"/>
              <a:t>levels</a:t>
            </a:r>
            <a:r>
              <a:rPr lang="fr-FR" sz="1600" dirty="0"/>
              <a:t> </a:t>
            </a:r>
            <a:endParaRPr lang="fr-FR" sz="1600" b="1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/>
              <a:t>Association </a:t>
            </a:r>
            <a:r>
              <a:rPr lang="fr-FR" sz="1600" dirty="0" err="1"/>
              <a:t>between</a:t>
            </a:r>
            <a:r>
              <a:rPr lang="fr-FR" sz="1600" dirty="0"/>
              <a:t> </a:t>
            </a:r>
            <a:r>
              <a:rPr lang="fr-FR" sz="1600" b="1" dirty="0" err="1"/>
              <a:t>increased</a:t>
            </a:r>
            <a:r>
              <a:rPr lang="fr-FR" sz="1600" b="1" dirty="0"/>
              <a:t> Low-</a:t>
            </a:r>
            <a:r>
              <a:rPr lang="fr-FR" sz="1600" b="1" dirty="0" err="1"/>
              <a:t>fiber</a:t>
            </a:r>
            <a:r>
              <a:rPr lang="fr-FR" sz="1600" b="1" dirty="0"/>
              <a:t> carbohydrate </a:t>
            </a:r>
            <a:r>
              <a:rPr lang="fr-FR" sz="1600" dirty="0" err="1"/>
              <a:t>consumption</a:t>
            </a:r>
            <a:r>
              <a:rPr lang="fr-FR" sz="1600" dirty="0"/>
              <a:t> and </a:t>
            </a:r>
            <a:r>
              <a:rPr lang="fr-FR" sz="1600" b="1" dirty="0" err="1"/>
              <a:t>higher</a:t>
            </a:r>
            <a:r>
              <a:rPr lang="fr-FR" sz="1600" dirty="0"/>
              <a:t> </a:t>
            </a:r>
            <a:r>
              <a:rPr lang="fr-FR" sz="1600" b="1" dirty="0"/>
              <a:t>BMI</a:t>
            </a:r>
            <a:r>
              <a:rPr lang="fr-FR" sz="1600" dirty="0"/>
              <a:t> </a:t>
            </a:r>
          </a:p>
        </p:txBody>
      </p:sp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2208684B-D078-6FBC-FDE3-84ADAEEDC9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9465119"/>
              </p:ext>
            </p:extLst>
          </p:nvPr>
        </p:nvGraphicFramePr>
        <p:xfrm>
          <a:off x="6104521" y="98119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3" name="Image 12" descr="Une image contenant texte, Police, capture d’écran, reçu&#10;&#10;Le contenu généré par l’IA peut être incorrect.">
            <a:extLst>
              <a:ext uri="{FF2B5EF4-FFF2-40B4-BE49-F238E27FC236}">
                <a16:creationId xmlns:a16="http://schemas.microsoft.com/office/drawing/2014/main" id="{BD006E76-6C96-71F2-1B5D-396D0AA899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240" y="3809066"/>
            <a:ext cx="6073140" cy="777240"/>
          </a:xfrm>
          <a:prstGeom prst="rect">
            <a:avLst/>
          </a:prstGeom>
        </p:spPr>
      </p:pic>
      <p:sp>
        <p:nvSpPr>
          <p:cNvPr id="6" name="ZoneTexte 3">
            <a:extLst>
              <a:ext uri="{FF2B5EF4-FFF2-40B4-BE49-F238E27FC236}">
                <a16:creationId xmlns:a16="http://schemas.microsoft.com/office/drawing/2014/main" id="{0D6F8A3A-777E-4F5C-551F-658993811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3170" y="6422425"/>
            <a:ext cx="258532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fr-FR" altLang="fr-FR" sz="1200" i="1" dirty="0"/>
              <a:t>Zachos K et al., </a:t>
            </a:r>
            <a:r>
              <a:rPr lang="fr-FR" altLang="fr-FR" sz="1200" i="1" dirty="0" err="1"/>
              <a:t>Bipolar</a:t>
            </a:r>
            <a:r>
              <a:rPr lang="fr-FR" altLang="fr-FR" sz="1200" i="1" dirty="0"/>
              <a:t> </a:t>
            </a:r>
            <a:r>
              <a:rPr lang="fr-FR" altLang="fr-FR" sz="1200" i="1" dirty="0" err="1"/>
              <a:t>disorders</a:t>
            </a:r>
            <a:r>
              <a:rPr lang="fr-FR" altLang="fr-FR" sz="1200" i="1" dirty="0"/>
              <a:t>, 2024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C76FA593-738A-937B-BE66-0EF273F96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4555" y="-242804"/>
            <a:ext cx="1191736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9207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2800" b="1" noProof="0" dirty="0">
                <a:cs typeface="Tahoma" panose="020B0604030504040204" pitchFamily="34" charset="0"/>
              </a:rPr>
              <a:t>Risk factors associated with metabolic syndrome</a:t>
            </a:r>
            <a:endParaRPr lang="en-US" sz="2800" noProof="0" dirty="0">
              <a:cs typeface="Tahoma" panose="020B0604030504040204" pitchFamily="34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BEEB3A18-71C2-1427-C796-C0613872A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9005"/>
            <a:ext cx="992221" cy="54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Graphique 15">
            <a:extLst>
              <a:ext uri="{FF2B5EF4-FFF2-40B4-BE49-F238E27FC236}">
                <a16:creationId xmlns:a16="http://schemas.microsoft.com/office/drawing/2014/main" id="{F76CE72B-C590-F3A5-99D2-9804D1CA827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 bwMode="auto">
          <a:xfrm>
            <a:off x="10426118" y="6549848"/>
            <a:ext cx="263613" cy="263613"/>
          </a:xfrm>
          <a:prstGeom prst="rect">
            <a:avLst/>
          </a:prstGeom>
        </p:spPr>
      </p:pic>
      <p:pic>
        <p:nvPicPr>
          <p:cNvPr id="17" name="Image 16" descr="Une image contenant obscurité, objet astronomique, lune, astronomie&#10;&#10;Description générée automatiquement">
            <a:extLst>
              <a:ext uri="{FF2B5EF4-FFF2-40B4-BE49-F238E27FC236}">
                <a16:creationId xmlns:a16="http://schemas.microsoft.com/office/drawing/2014/main" id="{68495F53-FF0E-3476-2ED5-2829DA711A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14112" y="6590693"/>
            <a:ext cx="573295" cy="232857"/>
          </a:xfrm>
          <a:prstGeom prst="rect">
            <a:avLst/>
          </a:prstGeom>
        </p:spPr>
      </p:pic>
      <p:pic>
        <p:nvPicPr>
          <p:cNvPr id="18" name="Picture 9">
            <a:extLst>
              <a:ext uri="{FF2B5EF4-FFF2-40B4-BE49-F238E27FC236}">
                <a16:creationId xmlns:a16="http://schemas.microsoft.com/office/drawing/2014/main" id="{774A2323-67AE-AC35-ACAF-CE99FE52EF7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5254" t="19031" r="10170" b="23639"/>
          <a:stretch/>
        </p:blipFill>
        <p:spPr bwMode="auto">
          <a:xfrm>
            <a:off x="10925498" y="6543371"/>
            <a:ext cx="793137" cy="21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15925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C251F-6AF7-008B-2366-781AA9C6F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C6B73ED-2E67-F42D-2646-CECE4AA5E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212205"/>
            <a:ext cx="1191736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9207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2800" b="1" noProof="0" dirty="0">
                <a:cs typeface="Tahoma" panose="020B0604030504040204" pitchFamily="34" charset="0"/>
              </a:rPr>
              <a:t>Risk factors associated with metabolic syndrome</a:t>
            </a:r>
            <a:endParaRPr lang="en-US" sz="2800" noProof="0" dirty="0">
              <a:cs typeface="Tahoma" panose="020B0604030504040204" pitchFamily="34" charset="0"/>
            </a:endParaRP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6D5B3E48-895C-9F51-3D52-6D0B66E7AD3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2742" y="526874"/>
            <a:ext cx="9134475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76200" sy="23000" kx="1199993" algn="br" rotWithShape="0">
              <a:srgbClr val="808080">
                <a:alpha val="20000"/>
              </a:srgbClr>
            </a:outerShdw>
          </a:effectLst>
        </p:spPr>
      </p:cxn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C539E7C4-236A-E183-7E3E-DDDCA7ABAA57}"/>
              </a:ext>
            </a:extLst>
          </p:cNvPr>
          <p:cNvCxnSpPr>
            <a:cxnSpLocks/>
          </p:cNvCxnSpPr>
          <p:nvPr/>
        </p:nvCxnSpPr>
        <p:spPr>
          <a:xfrm>
            <a:off x="5060406" y="915988"/>
            <a:ext cx="0" cy="5942012"/>
          </a:xfrm>
          <a:prstGeom prst="line">
            <a:avLst/>
          </a:prstGeom>
          <a:ln w="63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Rectangle 3">
            <a:extLst>
              <a:ext uri="{FF2B5EF4-FFF2-40B4-BE49-F238E27FC236}">
                <a16:creationId xmlns:a16="http://schemas.microsoft.com/office/drawing/2014/main" id="{92218FE7-54E8-8543-D741-A90794943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9079" y="891655"/>
            <a:ext cx="170299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indent="0" eaLnBrk="1" hangingPunct="1"/>
            <a:r>
              <a:rPr lang="fr-FR" altLang="fr-FR" sz="2200" b="1" u="sng" dirty="0"/>
              <a:t>Tobacco</a:t>
            </a:r>
          </a:p>
        </p:txBody>
      </p:sp>
      <p:sp>
        <p:nvSpPr>
          <p:cNvPr id="3" name="ZoneTexte 3">
            <a:extLst>
              <a:ext uri="{FF2B5EF4-FFF2-40B4-BE49-F238E27FC236}">
                <a16:creationId xmlns:a16="http://schemas.microsoft.com/office/drawing/2014/main" id="{353A63E3-93DD-2A87-B972-64D3BC81F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575" y="6517057"/>
            <a:ext cx="42291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fr-FR" altLang="fr-FR" sz="1200" b="1" i="1" dirty="0"/>
              <a:t>Nobile B et al.,</a:t>
            </a:r>
            <a:r>
              <a:rPr lang="fr-FR" sz="1200" b="1" i="1" dirty="0">
                <a:effectLst/>
                <a:latin typeface="BlinkMacSystemFont"/>
              </a:rPr>
              <a:t> Acta </a:t>
            </a:r>
            <a:r>
              <a:rPr lang="fr-FR" sz="1200" b="1" i="1" dirty="0" err="1">
                <a:effectLst/>
                <a:latin typeface="BlinkMacSystemFont"/>
              </a:rPr>
              <a:t>Psychiatr</a:t>
            </a:r>
            <a:r>
              <a:rPr lang="fr-FR" sz="1200" b="1" i="1" dirty="0">
                <a:effectLst/>
                <a:latin typeface="BlinkMacSystemFont"/>
              </a:rPr>
              <a:t> </a:t>
            </a:r>
            <a:r>
              <a:rPr lang="fr-FR" sz="1200" b="1" i="1" dirty="0" err="1">
                <a:effectLst/>
                <a:latin typeface="BlinkMacSystemFont"/>
              </a:rPr>
              <a:t>Scand</a:t>
            </a:r>
            <a:r>
              <a:rPr lang="fr-FR" sz="1200" b="1" i="1" dirty="0">
                <a:effectLst/>
                <a:latin typeface="BlinkMacSystemFont"/>
              </a:rPr>
              <a:t>. 2023 Apr;147(4):373-388.</a:t>
            </a:r>
            <a:r>
              <a:rPr lang="fr-FR" altLang="fr-FR" sz="1200" b="1" i="1" dirty="0"/>
              <a:t> </a:t>
            </a:r>
          </a:p>
        </p:txBody>
      </p:sp>
      <p:pic>
        <p:nvPicPr>
          <p:cNvPr id="5" name="Image 4" descr="Une image contenant texte, capture d’écran, Parallèle, Police&#10;&#10;Le contenu généré par l’IA peut être incorrect.">
            <a:extLst>
              <a:ext uri="{FF2B5EF4-FFF2-40B4-BE49-F238E27FC236}">
                <a16:creationId xmlns:a16="http://schemas.microsoft.com/office/drawing/2014/main" id="{EED33E24-06F3-B890-3717-A92AB65B67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3" y="1438718"/>
            <a:ext cx="4892040" cy="3474720"/>
          </a:xfrm>
          <a:prstGeom prst="rect">
            <a:avLst/>
          </a:prstGeom>
        </p:spPr>
      </p:pic>
      <p:pic>
        <p:nvPicPr>
          <p:cNvPr id="6" name="Image 5" descr="Une image contenant texte, Police&#10;&#10;Le contenu généré par l’IA peut être incorrect.">
            <a:extLst>
              <a:ext uri="{FF2B5EF4-FFF2-40B4-BE49-F238E27FC236}">
                <a16:creationId xmlns:a16="http://schemas.microsoft.com/office/drawing/2014/main" id="{F7EF7D16-0B2D-E928-0B44-4B445A8318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5" y="5030289"/>
            <a:ext cx="1562100" cy="59436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03525209-06D0-B34C-8484-EAE2905419AA}"/>
              </a:ext>
            </a:extLst>
          </p:cNvPr>
          <p:cNvSpPr txBox="1"/>
          <p:nvPr/>
        </p:nvSpPr>
        <p:spPr>
          <a:xfrm>
            <a:off x="-327391" y="5774827"/>
            <a:ext cx="53170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           Association between tobacco &amp; metabolic syndrome mediated by antipsychotics</a:t>
            </a:r>
            <a:endParaRPr lang="fr-FR" dirty="0"/>
          </a:p>
        </p:txBody>
      </p:sp>
      <p:sp>
        <p:nvSpPr>
          <p:cNvPr id="13" name="Espace réservé du numéro de diapositive 4">
            <a:extLst>
              <a:ext uri="{FF2B5EF4-FFF2-40B4-BE49-F238E27FC236}">
                <a16:creationId xmlns:a16="http://schemas.microsoft.com/office/drawing/2014/main" id="{F61FB9D9-BB34-ED4D-6882-221433178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4DC735E-86D4-0DB5-3C51-7CE6B2D7F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3491" y="628307"/>
            <a:ext cx="344589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indent="0" eaLnBrk="1" hangingPunct="1"/>
            <a:r>
              <a:rPr lang="en-US" sz="2200" b="1" u="sng" noProof="0" dirty="0"/>
              <a:t>Psychotropic treatment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15FDEF7B-82D9-C69F-FDA6-17639ED33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9005"/>
            <a:ext cx="992221" cy="54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2B832877-C4F0-EA4A-E5DB-AC8B00B5EEE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 bwMode="auto">
          <a:xfrm>
            <a:off x="10426118" y="6549848"/>
            <a:ext cx="263613" cy="263613"/>
          </a:xfrm>
          <a:prstGeom prst="rect">
            <a:avLst/>
          </a:prstGeom>
        </p:spPr>
      </p:pic>
      <p:pic>
        <p:nvPicPr>
          <p:cNvPr id="14" name="Image 13" descr="Une image contenant obscurité, objet astronomique, lune, astronomie&#10;&#10;Description générée automatiquement">
            <a:extLst>
              <a:ext uri="{FF2B5EF4-FFF2-40B4-BE49-F238E27FC236}">
                <a16:creationId xmlns:a16="http://schemas.microsoft.com/office/drawing/2014/main" id="{4E906FCB-8527-4836-A434-98A4428EF5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14112" y="6590693"/>
            <a:ext cx="573295" cy="232857"/>
          </a:xfrm>
          <a:prstGeom prst="rect">
            <a:avLst/>
          </a:prstGeom>
        </p:spPr>
      </p:pic>
      <p:pic>
        <p:nvPicPr>
          <p:cNvPr id="16" name="Picture 9">
            <a:extLst>
              <a:ext uri="{FF2B5EF4-FFF2-40B4-BE49-F238E27FC236}">
                <a16:creationId xmlns:a16="http://schemas.microsoft.com/office/drawing/2014/main" id="{FD306CE2-F56E-4443-8F8D-384F3F2F328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5254" t="19031" r="10170" b="23639"/>
          <a:stretch/>
        </p:blipFill>
        <p:spPr bwMode="auto">
          <a:xfrm>
            <a:off x="10925498" y="6543371"/>
            <a:ext cx="793137" cy="21542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6A52991-CB44-4FC3-D569-C198AC67FF72}"/>
              </a:ext>
            </a:extLst>
          </p:cNvPr>
          <p:cNvSpPr/>
          <p:nvPr/>
        </p:nvSpPr>
        <p:spPr>
          <a:xfrm>
            <a:off x="5131186" y="1130806"/>
            <a:ext cx="7239654" cy="736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 cohort of BD patients without MetS at baseline, 293/1521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(19%) develop MetS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during follow-up 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407FE84F-93FD-5E31-D5D6-59BA085C84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041" y="1964500"/>
            <a:ext cx="6792661" cy="366313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0612BF5-83F5-9A7D-5552-841678532910}"/>
              </a:ext>
            </a:extLst>
          </p:cNvPr>
          <p:cNvSpPr/>
          <p:nvPr/>
        </p:nvSpPr>
        <p:spPr>
          <a:xfrm>
            <a:off x="5788124" y="5165170"/>
            <a:ext cx="5554494" cy="33897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F3D93DB-5685-D978-1B1E-66E1870A1024}"/>
              </a:ext>
            </a:extLst>
          </p:cNvPr>
          <p:cNvSpPr txBox="1"/>
          <p:nvPr/>
        </p:nvSpPr>
        <p:spPr>
          <a:xfrm>
            <a:off x="5092864" y="6531884"/>
            <a:ext cx="61673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altLang="fr-FR" sz="1200" b="1" i="1" dirty="0"/>
              <a:t>Godin O et al. </a:t>
            </a:r>
            <a:r>
              <a:rPr lang="fr-FR" sz="1200" b="1" i="1" dirty="0"/>
              <a:t>Acta </a:t>
            </a:r>
            <a:r>
              <a:rPr lang="fr-FR" sz="1200" b="1" i="1" dirty="0" err="1"/>
              <a:t>Psychiatr</a:t>
            </a:r>
            <a:r>
              <a:rPr lang="fr-FR" sz="1200" b="1" i="1" dirty="0"/>
              <a:t> </a:t>
            </a:r>
            <a:r>
              <a:rPr lang="fr-FR" sz="1200" b="1" i="1" dirty="0" err="1"/>
              <a:t>Scand</a:t>
            </a:r>
            <a:r>
              <a:rPr lang="fr-FR" sz="1200" b="1" i="1" dirty="0"/>
              <a:t>. 2024 Mar;149(3):207-218</a:t>
            </a:r>
            <a:endParaRPr lang="fr-FR" altLang="fr-FR" sz="1200" b="1" i="1" dirty="0"/>
          </a:p>
        </p:txBody>
      </p:sp>
    </p:spTree>
    <p:extLst>
      <p:ext uri="{BB962C8B-B14F-4D97-AF65-F5344CB8AC3E}">
        <p14:creationId xmlns:p14="http://schemas.microsoft.com/office/powerpoint/2010/main" val="185224327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ureau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10226</TotalTime>
  <Words>2540</Words>
  <Application>Microsoft Macintosh PowerPoint</Application>
  <PresentationFormat>Grand écran</PresentationFormat>
  <Paragraphs>461</Paragraphs>
  <Slides>24</Slides>
  <Notes>10</Notes>
  <HiddenSlides>1</HiddenSlides>
  <MMClips>0</MMClips>
  <ScaleCrop>false</ScaleCrop>
  <HeadingPairs>
    <vt:vector size="6" baseType="variant">
      <vt:variant>
        <vt:lpstr>Polices utilisées</vt:lpstr>
      </vt:variant>
      <vt:variant>
        <vt:i4>15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40" baseType="lpstr">
      <vt:lpstr>Aptos</vt:lpstr>
      <vt:lpstr>Arial</vt:lpstr>
      <vt:lpstr>BlinkMacSystemFont</vt:lpstr>
      <vt:lpstr>Calibri</vt:lpstr>
      <vt:lpstr>Calibri Light</vt:lpstr>
      <vt:lpstr>Cambria</vt:lpstr>
      <vt:lpstr>Century Gothic</vt:lpstr>
      <vt:lpstr>Marianne</vt:lpstr>
      <vt:lpstr>Marianne Medium</vt:lpstr>
      <vt:lpstr>Noto Sans Symbols</vt:lpstr>
      <vt:lpstr>Palatino</vt:lpstr>
      <vt:lpstr>Tahoma</vt:lpstr>
      <vt:lpstr>Times</vt:lpstr>
      <vt:lpstr>Times New Roman</vt:lpstr>
      <vt:lpstr>Wingdings</vt:lpstr>
      <vt:lpstr>Thème Office</vt:lpstr>
      <vt:lpstr>Immuno-metabolic psychiatry</vt:lpstr>
      <vt:lpstr>Définition du syndrome métabolique</vt:lpstr>
      <vt:lpstr>Présentation PowerPoint</vt:lpstr>
      <vt:lpstr>2. Résultats préliminaires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3. Programme de travail dans le cadre du PEPR PROPSY</vt:lpstr>
      <vt:lpstr>Présentation PowerPoint</vt:lpstr>
      <vt:lpstr>Présentation PowerPoint</vt:lpstr>
      <vt:lpstr>Présentation PowerPoint</vt:lpstr>
      <vt:lpstr>PePR PROPSY (WP4): Public-private partnership 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Diane ANGHILANTE</dc:creator>
  <cp:lastModifiedBy>Marion Leboyer</cp:lastModifiedBy>
  <cp:revision>335</cp:revision>
  <cp:lastPrinted>2026-01-12T16:24:06Z</cp:lastPrinted>
  <dcterms:created xsi:type="dcterms:W3CDTF">2021-03-19T13:55:25Z</dcterms:created>
  <dcterms:modified xsi:type="dcterms:W3CDTF">2026-04-02T04:52:03Z</dcterms:modified>
</cp:coreProperties>
</file>