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66" r:id="rId4"/>
    <p:sldId id="269" r:id="rId5"/>
    <p:sldId id="260" r:id="rId6"/>
    <p:sldId id="267" r:id="rId7"/>
    <p:sldId id="262" r:id="rId8"/>
    <p:sldId id="263" r:id="rId9"/>
    <p:sldId id="264" r:id="rId10"/>
    <p:sldId id="268" r:id="rId11"/>
    <p:sldId id="265" r:id="rId12"/>
  </p:sldIdLst>
  <p:sldSz cx="9144000" cy="5143500" type="screen16x9"/>
  <p:notesSz cx="6858000" cy="9144000"/>
  <p:defaultTextStyle>
    <a:defPPr>
      <a:defRPr lang="fr-FR"/>
    </a:defPPr>
    <a:lvl1pPr marL="0" algn="l" defTabSz="914378">
      <a:defRPr sz="1800">
        <a:solidFill>
          <a:schemeClr val="tx1"/>
        </a:solidFill>
        <a:latin typeface="+mn-lt"/>
        <a:ea typeface="+mn-ea"/>
        <a:cs typeface="+mn-cs"/>
      </a:defRPr>
    </a:lvl1pPr>
    <a:lvl2pPr marL="457189" algn="l" defTabSz="914378">
      <a:defRPr sz="1800">
        <a:solidFill>
          <a:schemeClr val="tx1"/>
        </a:solidFill>
        <a:latin typeface="+mn-lt"/>
        <a:ea typeface="+mn-ea"/>
        <a:cs typeface="+mn-cs"/>
      </a:defRPr>
    </a:lvl2pPr>
    <a:lvl3pPr marL="914378" algn="l" defTabSz="914378">
      <a:defRPr sz="1800">
        <a:solidFill>
          <a:schemeClr val="tx1"/>
        </a:solidFill>
        <a:latin typeface="+mn-lt"/>
        <a:ea typeface="+mn-ea"/>
        <a:cs typeface="+mn-cs"/>
      </a:defRPr>
    </a:lvl3pPr>
    <a:lvl4pPr marL="1371566" algn="l" defTabSz="914378">
      <a:defRPr sz="1800">
        <a:solidFill>
          <a:schemeClr val="tx1"/>
        </a:solidFill>
        <a:latin typeface="+mn-lt"/>
        <a:ea typeface="+mn-ea"/>
        <a:cs typeface="+mn-cs"/>
      </a:defRPr>
    </a:lvl4pPr>
    <a:lvl5pPr marL="1828754" algn="l" defTabSz="914378">
      <a:defRPr sz="1800">
        <a:solidFill>
          <a:schemeClr val="tx1"/>
        </a:solidFill>
        <a:latin typeface="+mn-lt"/>
        <a:ea typeface="+mn-ea"/>
        <a:cs typeface="+mn-cs"/>
      </a:defRPr>
    </a:lvl5pPr>
    <a:lvl6pPr marL="2285943" algn="l" defTabSz="914378">
      <a:defRPr sz="1800">
        <a:solidFill>
          <a:schemeClr val="tx1"/>
        </a:solidFill>
        <a:latin typeface="+mn-lt"/>
        <a:ea typeface="+mn-ea"/>
        <a:cs typeface="+mn-cs"/>
      </a:defRPr>
    </a:lvl6pPr>
    <a:lvl7pPr marL="2743132" algn="l" defTabSz="914378">
      <a:defRPr sz="1800">
        <a:solidFill>
          <a:schemeClr val="tx1"/>
        </a:solidFill>
        <a:latin typeface="+mn-lt"/>
        <a:ea typeface="+mn-ea"/>
        <a:cs typeface="+mn-cs"/>
      </a:defRPr>
    </a:lvl7pPr>
    <a:lvl8pPr marL="3200320" algn="l" defTabSz="914378">
      <a:defRPr sz="1800">
        <a:solidFill>
          <a:schemeClr val="tx1"/>
        </a:solidFill>
        <a:latin typeface="+mn-lt"/>
        <a:ea typeface="+mn-ea"/>
        <a:cs typeface="+mn-cs"/>
      </a:defRPr>
    </a:lvl8pPr>
    <a:lvl9pPr marL="3657509" algn="l" defTabSz="914378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49C19C4-90F0-D9AF-510D-F09666B51206}" v="4" dt="2026-04-07T08:16:17.8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702"/>
    <p:restoredTop sz="94681"/>
  </p:normalViewPr>
  <p:slideViewPr>
    <p:cSldViewPr snapToGrid="0" showGuides="1">
      <p:cViewPr varScale="1">
        <p:scale>
          <a:sx n="101" d="100"/>
          <a:sy n="101" d="100"/>
        </p:scale>
        <p:origin x="192" y="104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liette LE GUELLEC" userId="S::juliette.leguellec@inserm.fr::0b6494e0-4ab2-4bfe-ba1d-b128c94f2fd2" providerId="AD" clId="Web-{349C19C4-90F0-D9AF-510D-F09666B51206}"/>
    <pc:docChg chg="modSld">
      <pc:chgData name="Juliette LE GUELLEC" userId="S::juliette.leguellec@inserm.fr::0b6494e0-4ab2-4bfe-ba1d-b128c94f2fd2" providerId="AD" clId="Web-{349C19C4-90F0-D9AF-510D-F09666B51206}" dt="2026-04-07T08:16:17.807" v="3" actId="14100"/>
      <pc:docMkLst>
        <pc:docMk/>
      </pc:docMkLst>
      <pc:sldChg chg="modSp">
        <pc:chgData name="Juliette LE GUELLEC" userId="S::juliette.leguellec@inserm.fr::0b6494e0-4ab2-4bfe-ba1d-b128c94f2fd2" providerId="AD" clId="Web-{349C19C4-90F0-D9AF-510D-F09666B51206}" dt="2026-04-07T08:16:06.010" v="0" actId="1076"/>
        <pc:sldMkLst>
          <pc:docMk/>
          <pc:sldMk cId="0" sldId="256"/>
        </pc:sldMkLst>
        <pc:spChg chg="mod">
          <ac:chgData name="Juliette LE GUELLEC" userId="S::juliette.leguellec@inserm.fr::0b6494e0-4ab2-4bfe-ba1d-b128c94f2fd2" providerId="AD" clId="Web-{349C19C4-90F0-D9AF-510D-F09666B51206}" dt="2026-04-07T08:16:06.010" v="0" actId="1076"/>
          <ac:spMkLst>
            <pc:docMk/>
            <pc:sldMk cId="0" sldId="256"/>
            <ac:spMk id="2" creationId="{00000000-0000-0000-0000-000000000000}"/>
          </ac:spMkLst>
        </pc:spChg>
      </pc:sldChg>
      <pc:sldChg chg="modSp">
        <pc:chgData name="Juliette LE GUELLEC" userId="S::juliette.leguellec@inserm.fr::0b6494e0-4ab2-4bfe-ba1d-b128c94f2fd2" providerId="AD" clId="Web-{349C19C4-90F0-D9AF-510D-F09666B51206}" dt="2026-04-07T08:16:17.807" v="3" actId="14100"/>
        <pc:sldMkLst>
          <pc:docMk/>
          <pc:sldMk cId="2122148274" sldId="266"/>
        </pc:sldMkLst>
        <pc:spChg chg="mod">
          <ac:chgData name="Juliette LE GUELLEC" userId="S::juliette.leguellec@inserm.fr::0b6494e0-4ab2-4bfe-ba1d-b128c94f2fd2" providerId="AD" clId="Web-{349C19C4-90F0-D9AF-510D-F09666B51206}" dt="2026-04-07T08:16:17.807" v="3" actId="14100"/>
          <ac:spMkLst>
            <pc:docMk/>
            <pc:sldMk cId="2122148274" sldId="266"/>
            <ac:spMk id="2" creationId="{F8829A29-BD9A-D333-354F-68E82809E933}"/>
          </ac:spMkLst>
        </pc:spChg>
        <pc:spChg chg="mod">
          <ac:chgData name="Juliette LE GUELLEC" userId="S::juliette.leguellec@inserm.fr::0b6494e0-4ab2-4bfe-ba1d-b128c94f2fd2" providerId="AD" clId="Web-{349C19C4-90F0-D9AF-510D-F09666B51206}" dt="2026-04-07T08:16:12.650" v="1" actId="1076"/>
          <ac:spMkLst>
            <pc:docMk/>
            <pc:sldMk cId="2122148274" sldId="266"/>
            <ac:spMk id="11" creationId="{C0CBF195-32D9-8FE1-613D-75F2503BAFEF}"/>
          </ac:spMkLst>
        </pc:spChg>
        <pc:spChg chg="mod">
          <ac:chgData name="Juliette LE GUELLEC" userId="S::juliette.leguellec@inserm.fr::0b6494e0-4ab2-4bfe-ba1d-b128c94f2fd2" providerId="AD" clId="Web-{349C19C4-90F0-D9AF-510D-F09666B51206}" dt="2026-04-07T08:16:14.807" v="2" actId="1076"/>
          <ac:spMkLst>
            <pc:docMk/>
            <pc:sldMk cId="2122148274" sldId="266"/>
            <ac:spMk id="12" creationId="{7C1B8E1D-E691-CC7E-46CE-E00B4D9E704B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/>
              </a:defRPr>
            </a:lvl1pPr>
          </a:lstStyle>
          <a:p>
            <a:pPr>
              <a:defRPr/>
            </a:pPr>
            <a:fld id="{D680E798-53FF-4C51-A981-953463752515}" type="datetimeFigureOut">
              <a:rPr lang="fr-FR"/>
              <a:t>07/04/2026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/>
              </a:defRPr>
            </a:lvl1pPr>
          </a:lstStyle>
          <a:p>
            <a:pPr>
              <a:defRPr/>
            </a:pPr>
            <a:fld id="{1B06CD8F-B7ED-4A05-9FB1-A01CC0EF02CC}" type="slidenum">
              <a:rPr lang="fr-FR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3799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8">
      <a:defRPr sz="1200">
        <a:solidFill>
          <a:schemeClr val="tx1"/>
        </a:solidFill>
        <a:latin typeface="Arial"/>
        <a:ea typeface="+mn-ea"/>
        <a:cs typeface="+mn-cs"/>
      </a:defRPr>
    </a:lvl1pPr>
    <a:lvl2pPr marL="457189" algn="l" defTabSz="914378">
      <a:defRPr sz="1200">
        <a:solidFill>
          <a:schemeClr val="tx1"/>
        </a:solidFill>
        <a:latin typeface="Arial"/>
        <a:ea typeface="+mn-ea"/>
        <a:cs typeface="+mn-cs"/>
      </a:defRPr>
    </a:lvl2pPr>
    <a:lvl3pPr marL="914378" algn="l" defTabSz="914378">
      <a:defRPr sz="1200">
        <a:solidFill>
          <a:schemeClr val="tx1"/>
        </a:solidFill>
        <a:latin typeface="Arial"/>
        <a:ea typeface="+mn-ea"/>
        <a:cs typeface="+mn-cs"/>
      </a:defRPr>
    </a:lvl3pPr>
    <a:lvl4pPr marL="1371566" algn="l" defTabSz="914378">
      <a:defRPr sz="1200">
        <a:solidFill>
          <a:schemeClr val="tx1"/>
        </a:solidFill>
        <a:latin typeface="Arial"/>
        <a:ea typeface="+mn-ea"/>
        <a:cs typeface="+mn-cs"/>
      </a:defRPr>
    </a:lvl4pPr>
    <a:lvl5pPr marL="1828754" algn="l" defTabSz="914378">
      <a:defRPr sz="1200">
        <a:solidFill>
          <a:schemeClr val="tx1"/>
        </a:solidFill>
        <a:latin typeface="Arial"/>
        <a:ea typeface="+mn-ea"/>
        <a:cs typeface="+mn-cs"/>
      </a:defRPr>
    </a:lvl5pPr>
    <a:lvl6pPr marL="2285943" algn="l" defTabSz="914378">
      <a:defRPr sz="1200">
        <a:solidFill>
          <a:schemeClr val="tx1"/>
        </a:solidFill>
        <a:latin typeface="+mn-lt"/>
        <a:ea typeface="+mn-ea"/>
        <a:cs typeface="+mn-cs"/>
      </a:defRPr>
    </a:lvl6pPr>
    <a:lvl7pPr marL="2743132" algn="l" defTabSz="914378">
      <a:defRPr sz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8">
      <a:defRPr sz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8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C7042A87-4CAF-A61B-A863-20152D79AD40}" type="slidenum">
              <a:rPr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661140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C404F918-B1F9-3669-855E-5E1D5D1F3AEF}" type="slidenum">
              <a:rPr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656640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26F30601-C204-81C3-5CB5-A69752FB1FF2}" type="slidenum">
              <a:rPr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95041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hyperlink" Target="https://mobile.twitter.com/BrunoBonnellOff" TargetMode="External"/><Relationship Id="rId3" Type="http://schemas.openxmlformats.org/officeDocument/2006/relationships/image" Target="../media/image8.svg"/><Relationship Id="rId7" Type="http://schemas.openxmlformats.org/officeDocument/2006/relationships/hyperlink" Target="https://www.instagram.com/gouvernementfr/" TargetMode="External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linkedin.com/groups/12732443/" TargetMode="External"/><Relationship Id="rId5" Type="http://schemas.openxmlformats.org/officeDocument/2006/relationships/image" Target="../media/image1.jpg"/><Relationship Id="rId4" Type="http://schemas.openxmlformats.org/officeDocument/2006/relationships/image" Target="../media/image9.png"/><Relationship Id="rId9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Diapositive de tit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nature, lumière, objet d’extérieur, ciel nocturne  Description générée automatiquement"/>
          <p:cNvPicPr>
            <a:picLocks noChangeAspect="1"/>
          </p:cNvPicPr>
          <p:nvPr userDrawn="1"/>
        </p:nvPicPr>
        <p:blipFill>
          <a:blip r:embed="rId2"/>
          <a:srcRect l="786" r="1" b="444"/>
          <a:stretch/>
        </p:blipFill>
        <p:spPr bwMode="gray">
          <a:xfrm>
            <a:off x="369888" y="1073596"/>
            <a:ext cx="8774112" cy="3711129"/>
          </a:xfrm>
          <a:prstGeom prst="rect">
            <a:avLst/>
          </a:prstGeom>
        </p:spPr>
      </p:pic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2136790" y="2618355"/>
            <a:ext cx="6647210" cy="384721"/>
          </a:xfrm>
          <a:custGeom>
            <a:avLst/>
            <a:gdLst>
              <a:gd name="connsiteX0" fmla="*/ 6660272 w 6660272"/>
              <a:gd name="connsiteY0" fmla="*/ 792088 h 792088"/>
              <a:gd name="connsiteX1" fmla="*/ 0 w 6660272"/>
              <a:gd name="connsiteY1" fmla="*/ 792080 h 792088"/>
              <a:gd name="connsiteX2" fmla="*/ 0 w 6660272"/>
              <a:gd name="connsiteY2" fmla="*/ 8 h 792088"/>
              <a:gd name="connsiteX3" fmla="*/ 6660272 w 6660272"/>
              <a:gd name="connsiteY3" fmla="*/ 0 h 792088"/>
              <a:gd name="connsiteX4" fmla="*/ 6660272 w 6660272"/>
              <a:gd name="connsiteY4" fmla="*/ 792088 h 792088"/>
              <a:gd name="connsiteX0" fmla="*/ 6660272 w 6660272"/>
              <a:gd name="connsiteY0" fmla="*/ 792088 h 792088"/>
              <a:gd name="connsiteX1" fmla="*/ 0 w 6660272"/>
              <a:gd name="connsiteY1" fmla="*/ 792080 h 792088"/>
              <a:gd name="connsiteX2" fmla="*/ 0 w 6660272"/>
              <a:gd name="connsiteY2" fmla="*/ 8 h 792088"/>
              <a:gd name="connsiteX3" fmla="*/ 6660272 w 6660272"/>
              <a:gd name="connsiteY3" fmla="*/ 0 h 792088"/>
              <a:gd name="connsiteX0" fmla="*/ 6660272 w 6660272"/>
              <a:gd name="connsiteY0" fmla="*/ 792088 h 792088"/>
              <a:gd name="connsiteX1" fmla="*/ 0 w 6660272"/>
              <a:gd name="connsiteY1" fmla="*/ 792080 h 792088"/>
              <a:gd name="connsiteX2" fmla="*/ 0 w 6660272"/>
              <a:gd name="connsiteY2" fmla="*/ 8 h 792088"/>
              <a:gd name="connsiteX3" fmla="*/ 6660272 w 6660272"/>
              <a:gd name="connsiteY3" fmla="*/ 0 h 792088"/>
              <a:gd name="connsiteX4" fmla="*/ 6660272 w 6660272"/>
              <a:gd name="connsiteY4" fmla="*/ 792088 h 792088"/>
              <a:gd name="connsiteX0" fmla="*/ 6660272 w 6660272"/>
              <a:gd name="connsiteY0" fmla="*/ 792088 h 792088"/>
              <a:gd name="connsiteX1" fmla="*/ 0 w 6660272"/>
              <a:gd name="connsiteY1" fmla="*/ 792080 h 792088"/>
              <a:gd name="connsiteX2" fmla="*/ 0 w 6660272"/>
              <a:gd name="connsiteY2" fmla="*/ 8 h 792088"/>
              <a:gd name="connsiteX0" fmla="*/ 6660272 w 6660272"/>
              <a:gd name="connsiteY0" fmla="*/ 792088 h 792088"/>
              <a:gd name="connsiteX1" fmla="*/ 0 w 6660272"/>
              <a:gd name="connsiteY1" fmla="*/ 792080 h 792088"/>
              <a:gd name="connsiteX2" fmla="*/ 0 w 6660272"/>
              <a:gd name="connsiteY2" fmla="*/ 8 h 792088"/>
              <a:gd name="connsiteX3" fmla="*/ 6660272 w 6660272"/>
              <a:gd name="connsiteY3" fmla="*/ 0 h 792088"/>
              <a:gd name="connsiteX4" fmla="*/ 6660272 w 6660272"/>
              <a:gd name="connsiteY4" fmla="*/ 792088 h 792088"/>
              <a:gd name="connsiteX0" fmla="*/ 0 w 6660272"/>
              <a:gd name="connsiteY0" fmla="*/ 792080 h 792088"/>
              <a:gd name="connsiteX1" fmla="*/ 0 w 6660272"/>
              <a:gd name="connsiteY1" fmla="*/ 8 h 79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660272" h="792088" stroke="0" extrusionOk="0">
                <a:moveTo>
                  <a:pt x="6660272" y="792088"/>
                </a:moveTo>
                <a:lnTo>
                  <a:pt x="0" y="792080"/>
                </a:lnTo>
                <a:lnTo>
                  <a:pt x="0" y="8"/>
                </a:lnTo>
                <a:cubicBezTo>
                  <a:pt x="0" y="4"/>
                  <a:pt x="2981905" y="0"/>
                  <a:pt x="6660272" y="0"/>
                </a:cubicBezTo>
                <a:lnTo>
                  <a:pt x="6660272" y="792088"/>
                </a:lnTo>
                <a:close/>
              </a:path>
              <a:path w="6660272" h="792088" fill="none" extrusionOk="0">
                <a:moveTo>
                  <a:pt x="0" y="792080"/>
                </a:moveTo>
                <a:lnTo>
                  <a:pt x="0" y="8"/>
                </a:lnTo>
              </a:path>
            </a:pathLst>
          </a:custGeom>
          <a:ln w="6350">
            <a:solidFill>
              <a:schemeClr val="bg1"/>
            </a:solidFill>
          </a:ln>
        </p:spPr>
        <p:txBody>
          <a:bodyPr lIns="468000" anchor="ctr" anchorCtr="0">
            <a:spAutoFit/>
          </a:bodyPr>
          <a:lstStyle>
            <a:lvl1pPr>
              <a:lnSpc>
                <a:spcPct val="100000"/>
              </a:lnSpc>
              <a:defRPr b="0">
                <a:solidFill>
                  <a:schemeClr val="bg1"/>
                </a:solidFill>
                <a:latin typeface="Marianne Medium"/>
              </a:defRPr>
            </a:lvl1pPr>
          </a:lstStyle>
          <a:p>
            <a:pPr>
              <a:defRPr/>
            </a:pPr>
            <a:r>
              <a:rPr lang="fr-FR"/>
              <a:t>Titre de la présentation</a:t>
            </a:r>
            <a:endParaRPr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>
          <a:xfrm>
            <a:off x="0" y="4963500"/>
            <a:ext cx="180000" cy="18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>
              <a:defRPr/>
            </a:pPr>
            <a:fld id="{E86DA40E-957B-824A-8EF1-CA26ACD8029B}" type="datetime1">
              <a:rPr lang="fr-FR"/>
              <a:t>07/04/2026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 bwMode="gray">
          <a:xfrm>
            <a:off x="1584000" y="425701"/>
            <a:ext cx="7200000" cy="360000"/>
          </a:xfrm>
        </p:spPr>
        <p:txBody>
          <a:bodyPr/>
          <a:lstStyle>
            <a:lvl1pPr>
              <a:defRPr sz="1100"/>
            </a:lvl1pPr>
          </a:lstStyle>
          <a:p>
            <a:pPr algn="r">
              <a:defRPr/>
            </a:pPr>
            <a:r>
              <a:rPr lang="fr-FR"/>
              <a:t>Secrétariat général pour l'investissement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 bwMode="gray">
          <a:xfrm>
            <a:off x="0" y="4963500"/>
            <a:ext cx="180000" cy="18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>
              <a:defRPr/>
            </a:pPr>
            <a:fld id="{733122C9-A0B9-462F-8757-0847AD287B63}" type="slidenum">
              <a:rPr lang="fr-FR"/>
              <a:t>‹#›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3"/>
          <a:stretch/>
        </p:blipFill>
        <p:spPr bwMode="gray">
          <a:xfrm>
            <a:off x="360000" y="244628"/>
            <a:ext cx="642608" cy="702343"/>
          </a:xfrm>
          <a:prstGeom prst="rect">
            <a:avLst/>
          </a:prstGeom>
        </p:spPr>
      </p:pic>
      <p:sp>
        <p:nvSpPr>
          <p:cNvPr id="4" name="Espace réservé du texte 5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2627784" y="3323898"/>
            <a:ext cx="5688632" cy="12239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>
              <a:defRPr/>
            </a:pPr>
            <a:r>
              <a:rPr lang="fr-FR"/>
              <a:t>Sous-titre de la présentation</a:t>
            </a:r>
            <a:endParaRPr/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4"/>
          <a:stretch/>
        </p:blipFill>
        <p:spPr bwMode="auto">
          <a:xfrm>
            <a:off x="595433" y="2447889"/>
            <a:ext cx="1436566" cy="79633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Derniè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nature, ciel nocturne  Description générée automatiquement"/>
          <p:cNvPicPr>
            <a:picLocks noChangeAspect="1"/>
          </p:cNvPicPr>
          <p:nvPr userDrawn="1"/>
        </p:nvPicPr>
        <p:blipFill>
          <a:blip r:embed="rId2"/>
          <a:srcRect l="822" b="200"/>
          <a:stretch/>
        </p:blipFill>
        <p:spPr bwMode="gray">
          <a:xfrm>
            <a:off x="369888" y="1073596"/>
            <a:ext cx="8774112" cy="3711128"/>
          </a:xfrm>
          <a:prstGeom prst="rect">
            <a:avLst/>
          </a:prstGeom>
        </p:spPr>
      </p:pic>
      <p:pic>
        <p:nvPicPr>
          <p:cNvPr id="16" name="Graphique 15"/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/>
        </p:blipFill>
        <p:spPr bwMode="auto">
          <a:xfrm>
            <a:off x="4193163" y="2870204"/>
            <a:ext cx="190800" cy="190800"/>
          </a:xfrm>
          <a:prstGeom prst="rect">
            <a:avLst/>
          </a:prstGeom>
        </p:spPr>
      </p:pic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3200943" y="2424105"/>
            <a:ext cx="4521542" cy="797069"/>
          </a:xfrm>
          <a:custGeom>
            <a:avLst/>
            <a:gdLst>
              <a:gd name="connsiteX0" fmla="*/ 6660272 w 6660272"/>
              <a:gd name="connsiteY0" fmla="*/ 792088 h 792088"/>
              <a:gd name="connsiteX1" fmla="*/ 0 w 6660272"/>
              <a:gd name="connsiteY1" fmla="*/ 792080 h 792088"/>
              <a:gd name="connsiteX2" fmla="*/ 0 w 6660272"/>
              <a:gd name="connsiteY2" fmla="*/ 8 h 792088"/>
              <a:gd name="connsiteX3" fmla="*/ 6660272 w 6660272"/>
              <a:gd name="connsiteY3" fmla="*/ 0 h 792088"/>
              <a:gd name="connsiteX4" fmla="*/ 6660272 w 6660272"/>
              <a:gd name="connsiteY4" fmla="*/ 792088 h 792088"/>
              <a:gd name="connsiteX0" fmla="*/ 6660272 w 6660272"/>
              <a:gd name="connsiteY0" fmla="*/ 792088 h 792088"/>
              <a:gd name="connsiteX1" fmla="*/ 0 w 6660272"/>
              <a:gd name="connsiteY1" fmla="*/ 792080 h 792088"/>
              <a:gd name="connsiteX2" fmla="*/ 0 w 6660272"/>
              <a:gd name="connsiteY2" fmla="*/ 8 h 792088"/>
              <a:gd name="connsiteX3" fmla="*/ 6660272 w 6660272"/>
              <a:gd name="connsiteY3" fmla="*/ 0 h 792088"/>
              <a:gd name="connsiteX0" fmla="*/ 6660272 w 6660272"/>
              <a:gd name="connsiteY0" fmla="*/ 792088 h 792088"/>
              <a:gd name="connsiteX1" fmla="*/ 0 w 6660272"/>
              <a:gd name="connsiteY1" fmla="*/ 792080 h 792088"/>
              <a:gd name="connsiteX2" fmla="*/ 0 w 6660272"/>
              <a:gd name="connsiteY2" fmla="*/ 8 h 792088"/>
              <a:gd name="connsiteX3" fmla="*/ 6660272 w 6660272"/>
              <a:gd name="connsiteY3" fmla="*/ 0 h 792088"/>
              <a:gd name="connsiteX4" fmla="*/ 6660272 w 6660272"/>
              <a:gd name="connsiteY4" fmla="*/ 792088 h 792088"/>
              <a:gd name="connsiteX0" fmla="*/ 6660272 w 6660272"/>
              <a:gd name="connsiteY0" fmla="*/ 792088 h 792088"/>
              <a:gd name="connsiteX1" fmla="*/ 0 w 6660272"/>
              <a:gd name="connsiteY1" fmla="*/ 792080 h 792088"/>
              <a:gd name="connsiteX2" fmla="*/ 0 w 6660272"/>
              <a:gd name="connsiteY2" fmla="*/ 8 h 792088"/>
              <a:gd name="connsiteX0" fmla="*/ 6660272 w 6660272"/>
              <a:gd name="connsiteY0" fmla="*/ 792088 h 792088"/>
              <a:gd name="connsiteX1" fmla="*/ 0 w 6660272"/>
              <a:gd name="connsiteY1" fmla="*/ 792080 h 792088"/>
              <a:gd name="connsiteX2" fmla="*/ 0 w 6660272"/>
              <a:gd name="connsiteY2" fmla="*/ 8 h 792088"/>
              <a:gd name="connsiteX3" fmla="*/ 6660272 w 6660272"/>
              <a:gd name="connsiteY3" fmla="*/ 0 h 792088"/>
              <a:gd name="connsiteX4" fmla="*/ 6660272 w 6660272"/>
              <a:gd name="connsiteY4" fmla="*/ 792088 h 792088"/>
              <a:gd name="connsiteX0" fmla="*/ 0 w 6660272"/>
              <a:gd name="connsiteY0" fmla="*/ 792080 h 792088"/>
              <a:gd name="connsiteX1" fmla="*/ 0 w 6660272"/>
              <a:gd name="connsiteY1" fmla="*/ 8 h 79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660272" h="792088" stroke="0" extrusionOk="0">
                <a:moveTo>
                  <a:pt x="6660272" y="792088"/>
                </a:moveTo>
                <a:lnTo>
                  <a:pt x="0" y="792080"/>
                </a:lnTo>
                <a:lnTo>
                  <a:pt x="0" y="8"/>
                </a:lnTo>
                <a:cubicBezTo>
                  <a:pt x="0" y="4"/>
                  <a:pt x="2981905" y="0"/>
                  <a:pt x="6660272" y="0"/>
                </a:cubicBezTo>
                <a:lnTo>
                  <a:pt x="6660272" y="792088"/>
                </a:lnTo>
                <a:close/>
              </a:path>
              <a:path w="6660272" h="792088" fill="none" extrusionOk="0">
                <a:moveTo>
                  <a:pt x="0" y="792080"/>
                </a:moveTo>
                <a:lnTo>
                  <a:pt x="0" y="8"/>
                </a:lnTo>
              </a:path>
            </a:pathLst>
          </a:custGeom>
          <a:ln w="6350">
            <a:solidFill>
              <a:schemeClr val="bg1"/>
            </a:solidFill>
          </a:ln>
        </p:spPr>
        <p:txBody>
          <a:bodyPr wrap="square" lIns="468000" tIns="144000" bIns="432000" anchor="t" anchorCtr="0">
            <a:spAutoFit/>
          </a:bodyPr>
          <a:lstStyle>
            <a:lvl1pPr>
              <a:lnSpc>
                <a:spcPct val="100000"/>
              </a:lnSpc>
              <a:defRPr sz="1400" b="0">
                <a:solidFill>
                  <a:schemeClr val="bg1"/>
                </a:solidFill>
                <a:latin typeface="Marianne Medium"/>
              </a:defRPr>
            </a:lvl1pPr>
          </a:lstStyle>
          <a:p>
            <a:pPr>
              <a:defRPr/>
            </a:pPr>
            <a:r>
              <a:rPr lang="fr-FR"/>
              <a:t>Retrouvez toutes nos actualités</a:t>
            </a:r>
            <a:endParaRPr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>
          <a:xfrm>
            <a:off x="0" y="4963500"/>
            <a:ext cx="180000" cy="18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>
              <a:defRPr/>
            </a:pPr>
            <a:fld id="{E1A4E996-1EB3-3147-8FBB-D3718A61DC7D}" type="datetime1">
              <a:rPr lang="fr-FR"/>
              <a:t>07/04/2026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 bwMode="gray">
          <a:xfrm>
            <a:off x="1584000" y="420258"/>
            <a:ext cx="7200000" cy="360000"/>
          </a:xfrm>
        </p:spPr>
        <p:txBody>
          <a:bodyPr/>
          <a:lstStyle>
            <a:lvl1pPr>
              <a:defRPr sz="1100"/>
            </a:lvl1pPr>
          </a:lstStyle>
          <a:p>
            <a:pPr algn="r">
              <a:defRPr/>
            </a:pPr>
            <a:r>
              <a:rPr lang="fr-FR"/>
              <a:t>Secrétariat général pour l'investissement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 bwMode="gray">
          <a:xfrm>
            <a:off x="0" y="4963500"/>
            <a:ext cx="180000" cy="18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>
              <a:defRPr/>
            </a:pPr>
            <a:fld id="{733122C9-A0B9-462F-8757-0847AD287B63}" type="slidenum">
              <a:rPr lang="fr-FR"/>
              <a:t>‹#›</a:t>
            </a:fld>
            <a:endParaRPr lang="fr-FR"/>
          </a:p>
        </p:txBody>
      </p:sp>
      <p:pic>
        <p:nvPicPr>
          <p:cNvPr id="12" name="Image 11" descr="Une image contenant texte, clipart  Description générée automatiquement"/>
          <p:cNvPicPr>
            <a:picLocks noChangeAspect="1"/>
          </p:cNvPicPr>
          <p:nvPr userDrawn="1"/>
        </p:nvPicPr>
        <p:blipFill>
          <a:blip r:embed="rId4"/>
          <a:srcRect r="69997"/>
          <a:stretch/>
        </p:blipFill>
        <p:spPr bwMode="gray">
          <a:xfrm>
            <a:off x="3675497" y="2857754"/>
            <a:ext cx="216024" cy="216610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 userDrawn="1"/>
        </p:nvPicPr>
        <p:blipFill>
          <a:blip r:embed="rId5"/>
          <a:stretch/>
        </p:blipFill>
        <p:spPr bwMode="gray">
          <a:xfrm>
            <a:off x="360000" y="244628"/>
            <a:ext cx="642608" cy="702343"/>
          </a:xfrm>
          <a:prstGeom prst="rect">
            <a:avLst/>
          </a:prstGeom>
        </p:spPr>
      </p:pic>
      <p:pic>
        <p:nvPicPr>
          <p:cNvPr id="3" name="Image 2" descr="Une image contenant texte, clipart  Description générée automatiquement"/>
          <p:cNvPicPr>
            <a:picLocks noChangeAspect="1"/>
          </p:cNvPicPr>
          <p:nvPr userDrawn="1"/>
        </p:nvPicPr>
        <p:blipFill>
          <a:blip r:embed="rId4"/>
          <a:srcRect l="35004" r="34992"/>
          <a:stretch/>
        </p:blipFill>
        <p:spPr bwMode="gray">
          <a:xfrm>
            <a:off x="3927525" y="2857754"/>
            <a:ext cx="216024" cy="216610"/>
          </a:xfrm>
          <a:prstGeom prst="rect">
            <a:avLst/>
          </a:prstGeom>
        </p:spPr>
      </p:pic>
      <p:sp>
        <p:nvSpPr>
          <p:cNvPr id="5" name="Rectangle 4">
            <a:hlinkClick r:id="rId6"/>
          </p:cNvPr>
          <p:cNvSpPr/>
          <p:nvPr userDrawn="1"/>
        </p:nvSpPr>
        <p:spPr bwMode="auto">
          <a:xfrm>
            <a:off x="4176819" y="2857753"/>
            <a:ext cx="216024" cy="2166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0" name="Rectangle 9">
            <a:hlinkClick r:id="rId7"/>
          </p:cNvPr>
          <p:cNvSpPr/>
          <p:nvPr userDrawn="1"/>
        </p:nvSpPr>
        <p:spPr bwMode="auto">
          <a:xfrm>
            <a:off x="3927525" y="2857753"/>
            <a:ext cx="215943" cy="2166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1" name="Rectangle 10">
            <a:hlinkClick r:id="rId8"/>
          </p:cNvPr>
          <p:cNvSpPr/>
          <p:nvPr userDrawn="1"/>
        </p:nvSpPr>
        <p:spPr bwMode="auto">
          <a:xfrm>
            <a:off x="3674153" y="2859782"/>
            <a:ext cx="217288" cy="2145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15" name="Image 14"/>
          <p:cNvPicPr>
            <a:picLocks noChangeAspect="1"/>
          </p:cNvPicPr>
          <p:nvPr userDrawn="1"/>
        </p:nvPicPr>
        <p:blipFill>
          <a:blip r:embed="rId9"/>
          <a:stretch/>
        </p:blipFill>
        <p:spPr bwMode="auto">
          <a:xfrm>
            <a:off x="519702" y="2139702"/>
            <a:ext cx="2402901" cy="133199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Sommai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59638" y="1752309"/>
            <a:ext cx="2520000" cy="2700000"/>
          </a:xfrm>
        </p:spPr>
        <p:txBody>
          <a:bodyPr/>
          <a:lstStyle>
            <a:lvl1pPr marL="268288" indent="-268288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449263" indent="-180975">
              <a:spcAft>
                <a:spcPts val="800"/>
              </a:spcAft>
              <a:buFont typeface="+mj-lt"/>
              <a:buAutoNum type="arabicPeriod"/>
              <a:defRPr/>
            </a:lvl2pPr>
            <a:lvl3pPr marL="536575" indent="0">
              <a:buNone/>
              <a:defRPr/>
            </a:lvl3pPr>
            <a:lvl4pPr marL="536575" indent="0">
              <a:buNone/>
              <a:defRPr/>
            </a:lvl4pPr>
            <a:lvl5pPr marL="536575" indent="0">
              <a:buNone/>
              <a:defRPr/>
            </a:lvl5pPr>
          </a:lstStyle>
          <a:p>
            <a:pPr lvl="0">
              <a:defRPr/>
            </a:pPr>
            <a:r>
              <a:rPr lang="fr-FR"/>
              <a:t>Titre de la partie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871200"/>
            <a:ext cx="8424000" cy="540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Sommaire</a:t>
            </a:r>
            <a:endParaRPr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>
              <a:defRPr/>
            </a:pPr>
            <a:fld id="{9C439659-9259-BA44-B592-6AD8704D0F33}" type="datetime1">
              <a:rPr lang="fr-FR"/>
              <a:t>07/04/2026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pPr algn="r">
              <a:defRPr/>
            </a:pPr>
            <a:r>
              <a:rPr lang="fr-FR"/>
              <a:t>Secrétariat général pour l'investissement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>
              <a:defRPr/>
            </a:pPr>
            <a:fld id="{733122C9-A0B9-462F-8757-0847AD287B63}" type="slidenum">
              <a:rPr lang="fr-FR"/>
              <a:t>‹#›</a:t>
            </a:fld>
            <a:endParaRPr lang="fr-FR"/>
          </a:p>
        </p:txBody>
      </p:sp>
      <p:sp>
        <p:nvSpPr>
          <p:cNvPr id="9" name="Espace réservé du texte 6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311819" y="1752309"/>
            <a:ext cx="2520000" cy="2700000"/>
          </a:xfrm>
        </p:spPr>
        <p:txBody>
          <a:bodyPr/>
          <a:lstStyle>
            <a:lvl1pPr marL="268288" indent="-268288">
              <a:spcBef>
                <a:spcPts val="400"/>
              </a:spcBef>
              <a:spcAft>
                <a:spcPts val="800"/>
              </a:spcAft>
              <a:buFont typeface="+mj-lt"/>
              <a:buAutoNum type="arabicPeriod" startAt="2"/>
              <a:defRPr b="1"/>
            </a:lvl1pPr>
            <a:lvl2pPr marL="496888" indent="-228600">
              <a:spcAft>
                <a:spcPts val="800"/>
              </a:spcAft>
              <a:buFont typeface="+mj-lt"/>
              <a:buAutoNum type="arabicPeriod"/>
              <a:defRPr/>
            </a:lvl2pPr>
            <a:lvl3pPr marL="536575" indent="0">
              <a:buNone/>
              <a:defRPr/>
            </a:lvl3pPr>
            <a:lvl4pPr marL="536575" indent="0">
              <a:buNone/>
              <a:defRPr/>
            </a:lvl4pPr>
            <a:lvl5pPr marL="536575" indent="0">
              <a:buNone/>
              <a:defRPr/>
            </a:lvl5pPr>
          </a:lstStyle>
          <a:p>
            <a:pPr lvl="0">
              <a:defRPr/>
            </a:pPr>
            <a:r>
              <a:rPr lang="fr-FR"/>
              <a:t>Titre de la partie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</p:txBody>
      </p:sp>
      <p:sp>
        <p:nvSpPr>
          <p:cNvPr id="10" name="Espace réservé du texte 6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263999" y="1752309"/>
            <a:ext cx="2520000" cy="2700000"/>
          </a:xfrm>
        </p:spPr>
        <p:txBody>
          <a:bodyPr/>
          <a:lstStyle>
            <a:lvl1pPr marL="268288" indent="-268288">
              <a:spcBef>
                <a:spcPts val="400"/>
              </a:spcBef>
              <a:spcAft>
                <a:spcPts val="800"/>
              </a:spcAft>
              <a:buFont typeface="+mj-lt"/>
              <a:buAutoNum type="arabicPeriod" startAt="3"/>
              <a:defRPr b="1"/>
            </a:lvl1pPr>
            <a:lvl2pPr marL="496888" indent="-228600">
              <a:spcAft>
                <a:spcPts val="800"/>
              </a:spcAft>
              <a:buFont typeface="+mj-lt"/>
              <a:buAutoNum type="arabicPeriod"/>
              <a:defRPr/>
            </a:lvl2pPr>
            <a:lvl3pPr marL="536575" indent="0">
              <a:buNone/>
              <a:defRPr/>
            </a:lvl3pPr>
            <a:lvl4pPr marL="536575" indent="0">
              <a:buNone/>
              <a:defRPr/>
            </a:lvl4pPr>
            <a:lvl5pPr marL="536575" indent="0">
              <a:buNone/>
              <a:defRPr/>
            </a:lvl5pPr>
          </a:lstStyle>
          <a:p>
            <a:pPr lvl="0">
              <a:defRPr/>
            </a:pPr>
            <a:r>
              <a:rPr lang="fr-FR"/>
              <a:t>Titre de la partie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Chapitre - v1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gray">
          <a:xfrm>
            <a:off x="0" y="706438"/>
            <a:ext cx="9144000" cy="44370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921657"/>
            <a:ext cx="8424000" cy="3336190"/>
          </a:xfrm>
        </p:spPr>
        <p:txBody>
          <a:bodyPr anchor="ctr" anchorCtr="0"/>
          <a:lstStyle>
            <a:lvl1pPr marL="540000" indent="-540000">
              <a:buFont typeface="+mj-lt"/>
              <a:buAutoNum type="arabicPeriod"/>
              <a:defRPr sz="3300" b="0">
                <a:solidFill>
                  <a:schemeClr val="bg1"/>
                </a:solidFill>
                <a:latin typeface="Marianne Medium"/>
              </a:defRPr>
            </a:lvl1pPr>
          </a:lstStyle>
          <a:p>
            <a:pPr>
              <a:defRPr/>
            </a:pPr>
            <a:r>
              <a:rPr lang="fr-FR"/>
              <a:t>Titre de partie</a:t>
            </a:r>
            <a:endParaRPr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F74FDF2-B9D1-D340-8240-2D547E49A0F2}" type="datetime1">
              <a:rPr lang="fr-FR"/>
              <a:t>07/04/2026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pPr algn="r">
              <a:defRPr/>
            </a:pPr>
            <a:r>
              <a:rPr lang="fr-FR"/>
              <a:t>Secrétariat général pour l'investissement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33122C9-A0B9-462F-8757-0847AD287B63}" type="slidenum">
              <a:rPr lang="fr-FR"/>
              <a:t>‹#›</a:t>
            </a:fld>
            <a:endParaRPr lang="fr-FR"/>
          </a:p>
        </p:txBody>
      </p:sp>
      <p:cxnSp>
        <p:nvCxnSpPr>
          <p:cNvPr id="6" name="Connecteur droit 5"/>
          <p:cNvCxnSpPr>
            <a:cxnSpLocks/>
          </p:cNvCxnSpPr>
          <p:nvPr userDrawn="1"/>
        </p:nvCxnSpPr>
        <p:spPr bwMode="gray">
          <a:xfrm>
            <a:off x="360000" y="4784400"/>
            <a:ext cx="842400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Chapitre - v2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/>
          <a:stretch/>
        </p:blipFill>
        <p:spPr bwMode="gray">
          <a:xfrm>
            <a:off x="0" y="705611"/>
            <a:ext cx="9144000" cy="4437888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921657"/>
            <a:ext cx="8424000" cy="3336190"/>
          </a:xfrm>
        </p:spPr>
        <p:txBody>
          <a:bodyPr anchor="ctr" anchorCtr="0"/>
          <a:lstStyle>
            <a:lvl1pPr marL="540000" indent="-540000">
              <a:buFont typeface="+mj-lt"/>
              <a:buAutoNum type="arabicPeriod"/>
              <a:defRPr sz="3300" b="0">
                <a:solidFill>
                  <a:schemeClr val="bg1"/>
                </a:solidFill>
                <a:latin typeface="Marianne Medium"/>
              </a:defRPr>
            </a:lvl1pPr>
          </a:lstStyle>
          <a:p>
            <a:pPr>
              <a:defRPr/>
            </a:pPr>
            <a:r>
              <a:rPr lang="fr-FR"/>
              <a:t>Titre de partie</a:t>
            </a:r>
            <a:endParaRPr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AB4243E-5BFC-EB40-923F-E0D0C8E9CC1F}" type="datetime1">
              <a:rPr lang="fr-FR"/>
              <a:t>07/04/2026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pPr algn="r">
              <a:defRPr/>
            </a:pPr>
            <a:r>
              <a:rPr lang="fr-FR"/>
              <a:t>Secrétariat général pour l'investissement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33122C9-A0B9-462F-8757-0847AD287B63}" type="slidenum">
              <a:rPr lang="fr-FR"/>
              <a:t>‹#›</a:t>
            </a:fld>
            <a:endParaRPr lang="fr-FR"/>
          </a:p>
        </p:txBody>
      </p:sp>
      <p:cxnSp>
        <p:nvCxnSpPr>
          <p:cNvPr id="12" name="Connecteur droit 11"/>
          <p:cNvCxnSpPr>
            <a:cxnSpLocks/>
          </p:cNvCxnSpPr>
          <p:nvPr userDrawn="1"/>
        </p:nvCxnSpPr>
        <p:spPr bwMode="gray">
          <a:xfrm>
            <a:off x="360000" y="4784400"/>
            <a:ext cx="842400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Chapitre - v3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/>
          <a:srcRect l="114" r="114"/>
          <a:stretch/>
        </p:blipFill>
        <p:spPr bwMode="gray">
          <a:xfrm>
            <a:off x="1" y="704700"/>
            <a:ext cx="9143999" cy="44388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921600"/>
            <a:ext cx="8424000" cy="3337200"/>
          </a:xfrm>
        </p:spPr>
        <p:txBody>
          <a:bodyPr anchor="ctr" anchorCtr="0"/>
          <a:lstStyle>
            <a:lvl1pPr marL="540000" indent="-540000">
              <a:buFont typeface="+mj-lt"/>
              <a:buAutoNum type="arabicPeriod"/>
              <a:defRPr sz="3300" b="0">
                <a:solidFill>
                  <a:schemeClr val="bg1"/>
                </a:solidFill>
                <a:latin typeface="Marianne Medium"/>
              </a:defRPr>
            </a:lvl1pPr>
          </a:lstStyle>
          <a:p>
            <a:pPr>
              <a:defRPr/>
            </a:pPr>
            <a:r>
              <a:rPr lang="fr-FR"/>
              <a:t>Titre de partie</a:t>
            </a:r>
            <a:endParaRPr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7E0EE09-3A95-B84F-BD35-5EE9339016AC}" type="datetime1">
              <a:rPr lang="fr-FR"/>
              <a:t>07/04/2026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pPr algn="r">
              <a:defRPr/>
            </a:pPr>
            <a:r>
              <a:rPr lang="fr-FR"/>
              <a:t>Secrétariat général pour l'investissement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33122C9-A0B9-462F-8757-0847AD287B63}" type="slidenum">
              <a:rPr lang="fr-FR"/>
              <a:t>‹#›</a:t>
            </a:fld>
            <a:endParaRPr lang="fr-FR"/>
          </a:p>
        </p:txBody>
      </p:sp>
      <p:cxnSp>
        <p:nvCxnSpPr>
          <p:cNvPr id="6" name="Connecteur droit 5"/>
          <p:cNvCxnSpPr>
            <a:cxnSpLocks/>
          </p:cNvCxnSpPr>
          <p:nvPr userDrawn="1"/>
        </p:nvCxnSpPr>
        <p:spPr bwMode="gray">
          <a:xfrm>
            <a:off x="360000" y="4784400"/>
            <a:ext cx="842400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re et tex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Titre</a:t>
            </a:r>
            <a:endParaRPr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>
              <a:defRPr/>
            </a:pPr>
            <a:fld id="{67304A09-C513-A949-92D2-729F48DA7B3B}" type="datetime1">
              <a:rPr lang="fr-FR"/>
              <a:t>07/04/2026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pPr algn="r">
              <a:defRPr/>
            </a:pPr>
            <a:r>
              <a:rPr lang="fr-FR"/>
              <a:t>Secrétariat général pour l'investissement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>
              <a:defRPr/>
            </a:pPr>
            <a:fld id="{733122C9-A0B9-462F-8757-0847AD287B63}" type="slidenum">
              <a:rPr lang="fr-FR"/>
              <a:t>‹#›</a:t>
            </a:fld>
            <a:endParaRPr lang="fr-FR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58776" y="1413907"/>
            <a:ext cx="8424000" cy="450000"/>
          </a:xfrm>
        </p:spPr>
        <p:txBody>
          <a:bodyPr/>
          <a:lstStyle>
            <a:lvl1pPr>
              <a:spcAft>
                <a:spcPts val="0"/>
              </a:spcAft>
              <a:defRPr sz="1500" b="1">
                <a:solidFill>
                  <a:schemeClr val="accent3"/>
                </a:solidFill>
              </a:defRPr>
            </a:lvl1pPr>
          </a:lstStyle>
          <a:p>
            <a:pPr lvl="0">
              <a:defRPr/>
            </a:pPr>
            <a:r>
              <a:rPr lang="fr-FR"/>
              <a:t>Sous-titre</a:t>
            </a:r>
            <a:endParaRPr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58776" y="1893600"/>
            <a:ext cx="8424862" cy="2700000"/>
          </a:xfrm>
        </p:spPr>
        <p:txBody>
          <a:bodyPr/>
          <a:lstStyle/>
          <a:p>
            <a:pPr lvl="0">
              <a:defRPr/>
            </a:pPr>
            <a:r>
              <a:rPr lang="fr-FR"/>
              <a:t>Texte de niveau 1</a:t>
            </a:r>
            <a:endParaRPr/>
          </a:p>
          <a:p>
            <a:pPr lvl="1">
              <a:defRPr/>
            </a:pPr>
            <a:r>
              <a:rPr lang="fr-FR"/>
              <a:t>Texte de niveau 2</a:t>
            </a:r>
            <a:endParaRPr/>
          </a:p>
          <a:p>
            <a:pPr lvl="2">
              <a:defRPr/>
            </a:pPr>
            <a:r>
              <a:rPr lang="fr-FR"/>
              <a:t>Texte de niveau 3</a:t>
            </a:r>
            <a:endParaRPr/>
          </a:p>
          <a:p>
            <a:pPr lvl="3">
              <a:defRPr/>
            </a:pPr>
            <a:r>
              <a:rPr lang="fr-FR"/>
              <a:t>Texte de niveau 4</a:t>
            </a:r>
            <a:endParaRPr/>
          </a:p>
          <a:p>
            <a:pPr lvl="4">
              <a:defRPr/>
            </a:pPr>
            <a:r>
              <a:rPr lang="fr-FR"/>
              <a:t>Texte de niveau 5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re et textes sur 3 colonne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Titre</a:t>
            </a:r>
            <a:endParaRPr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>
              <a:defRPr/>
            </a:pPr>
            <a:fld id="{AF892652-7149-CC4F-A4DC-0DCC12314012}" type="datetime1">
              <a:rPr lang="fr-FR"/>
              <a:t>07/04/2026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pPr algn="r">
              <a:defRPr/>
            </a:pPr>
            <a:r>
              <a:rPr lang="fr-FR"/>
              <a:t>Secrétariat général pour l'investissement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>
              <a:defRPr/>
            </a:pPr>
            <a:fld id="{733122C9-A0B9-462F-8757-0847AD287B63}" type="slidenum">
              <a:rPr lang="fr-FR"/>
              <a:t>‹#›</a:t>
            </a:fld>
            <a:endParaRPr lang="fr-FR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58776" y="1893600"/>
            <a:ext cx="2520000" cy="2700000"/>
          </a:xfrm>
        </p:spPr>
        <p:txBody>
          <a:bodyPr/>
          <a:lstStyle/>
          <a:p>
            <a:pPr lvl="0">
              <a:defRPr/>
            </a:pPr>
            <a:r>
              <a:rPr lang="fr-FR"/>
              <a:t>Texte de niveau 1</a:t>
            </a:r>
            <a:endParaRPr/>
          </a:p>
          <a:p>
            <a:pPr lvl="1">
              <a:defRPr/>
            </a:pPr>
            <a:r>
              <a:rPr lang="fr-FR"/>
              <a:t>Texte de niveau 2</a:t>
            </a:r>
            <a:endParaRPr/>
          </a:p>
          <a:p>
            <a:pPr lvl="2">
              <a:defRPr/>
            </a:pPr>
            <a:r>
              <a:rPr lang="fr-FR"/>
              <a:t>Texte de niveau 3</a:t>
            </a:r>
            <a:endParaRPr/>
          </a:p>
          <a:p>
            <a:pPr lvl="3">
              <a:defRPr/>
            </a:pPr>
            <a:r>
              <a:rPr lang="fr-FR"/>
              <a:t>Texte de niveau 4</a:t>
            </a:r>
            <a:endParaRPr/>
          </a:p>
          <a:p>
            <a:pPr lvl="4">
              <a:defRPr/>
            </a:pPr>
            <a:r>
              <a:rPr lang="fr-FR"/>
              <a:t>Texte de niveau 5</a:t>
            </a:r>
            <a:endParaRPr/>
          </a:p>
        </p:txBody>
      </p:sp>
      <p:sp>
        <p:nvSpPr>
          <p:cNvPr id="6" name="Espace réservé du texte 8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310776" y="1893600"/>
            <a:ext cx="2520000" cy="2700000"/>
          </a:xfrm>
        </p:spPr>
        <p:txBody>
          <a:bodyPr/>
          <a:lstStyle/>
          <a:p>
            <a:pPr lvl="0">
              <a:defRPr/>
            </a:pPr>
            <a:r>
              <a:rPr lang="fr-FR"/>
              <a:t>Texte de niveau 1</a:t>
            </a:r>
            <a:endParaRPr/>
          </a:p>
          <a:p>
            <a:pPr lvl="1">
              <a:defRPr/>
            </a:pPr>
            <a:r>
              <a:rPr lang="fr-FR"/>
              <a:t>Texte de niveau 2</a:t>
            </a:r>
            <a:endParaRPr/>
          </a:p>
          <a:p>
            <a:pPr lvl="2">
              <a:defRPr/>
            </a:pPr>
            <a:r>
              <a:rPr lang="fr-FR"/>
              <a:t>Texte de niveau 3</a:t>
            </a:r>
            <a:endParaRPr/>
          </a:p>
          <a:p>
            <a:pPr lvl="3">
              <a:defRPr/>
            </a:pPr>
            <a:r>
              <a:rPr lang="fr-FR"/>
              <a:t>Texte de niveau 4</a:t>
            </a:r>
            <a:endParaRPr/>
          </a:p>
          <a:p>
            <a:pPr lvl="4">
              <a:defRPr/>
            </a:pPr>
            <a:r>
              <a:rPr lang="fr-FR"/>
              <a:t>Texte de niveau 5</a:t>
            </a:r>
            <a:endParaRPr/>
          </a:p>
        </p:txBody>
      </p:sp>
      <p:sp>
        <p:nvSpPr>
          <p:cNvPr id="8" name="Espace réservé du texte 8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6262776" y="1893600"/>
            <a:ext cx="2520000" cy="2700000"/>
          </a:xfrm>
        </p:spPr>
        <p:txBody>
          <a:bodyPr/>
          <a:lstStyle/>
          <a:p>
            <a:pPr lvl="0">
              <a:defRPr/>
            </a:pPr>
            <a:r>
              <a:rPr lang="fr-FR"/>
              <a:t>Texte de niveau 1</a:t>
            </a:r>
            <a:endParaRPr/>
          </a:p>
          <a:p>
            <a:pPr lvl="1">
              <a:defRPr/>
            </a:pPr>
            <a:r>
              <a:rPr lang="fr-FR"/>
              <a:t>Texte de niveau 2</a:t>
            </a:r>
            <a:endParaRPr/>
          </a:p>
          <a:p>
            <a:pPr lvl="2">
              <a:defRPr/>
            </a:pPr>
            <a:r>
              <a:rPr lang="fr-FR"/>
              <a:t>Texte de niveau 3</a:t>
            </a:r>
            <a:endParaRPr/>
          </a:p>
          <a:p>
            <a:pPr lvl="3">
              <a:defRPr/>
            </a:pPr>
            <a:r>
              <a:rPr lang="fr-FR"/>
              <a:t>Texte de niveau 4</a:t>
            </a:r>
            <a:endParaRPr/>
          </a:p>
          <a:p>
            <a:pPr lvl="4">
              <a:defRPr/>
            </a:pPr>
            <a:r>
              <a:rPr lang="fr-FR"/>
              <a:t>Texte de niveau 5</a:t>
            </a:r>
            <a:endParaRPr/>
          </a:p>
        </p:txBody>
      </p:sp>
      <p:sp>
        <p:nvSpPr>
          <p:cNvPr id="10" name="Espace réservé du texte 6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58776" y="1413907"/>
            <a:ext cx="8424000" cy="450000"/>
          </a:xfrm>
        </p:spPr>
        <p:txBody>
          <a:bodyPr/>
          <a:lstStyle>
            <a:lvl1pPr>
              <a:spcAft>
                <a:spcPts val="0"/>
              </a:spcAft>
              <a:defRPr sz="1500" b="1">
                <a:solidFill>
                  <a:schemeClr val="accent3"/>
                </a:solidFill>
              </a:defRPr>
            </a:lvl1pPr>
          </a:lstStyle>
          <a:p>
            <a:pPr lvl="0">
              <a:defRPr/>
            </a:pPr>
            <a:r>
              <a:rPr lang="fr-FR"/>
              <a:t>Sous-titre</a:t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re et texte avec visuel droi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Titre</a:t>
            </a:r>
            <a:endParaRPr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>
              <a:defRPr/>
            </a:pPr>
            <a:fld id="{492D429E-49CE-1D4A-975D-C9FFE0829B28}" type="datetime1">
              <a:rPr lang="fr-FR"/>
              <a:t>07/04/2026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>
          <a:xfrm>
            <a:off x="1584000" y="194400"/>
            <a:ext cx="7200000" cy="360000"/>
          </a:xfrm>
        </p:spPr>
        <p:txBody>
          <a:bodyPr/>
          <a:lstStyle/>
          <a:p>
            <a:pPr algn="r">
              <a:defRPr/>
            </a:pPr>
            <a:r>
              <a:rPr lang="fr-FR"/>
              <a:t>Secrétariat général pour l'investissement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>
              <a:defRPr/>
            </a:pPr>
            <a:fld id="{733122C9-A0B9-462F-8757-0847AD287B63}" type="slidenum">
              <a:rPr lang="fr-FR"/>
              <a:t>‹#›</a:t>
            </a:fld>
            <a:endParaRPr lang="fr-FR"/>
          </a:p>
        </p:txBody>
      </p:sp>
      <p:sp>
        <p:nvSpPr>
          <p:cNvPr id="6" name="Espace réservé pour une image  10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3204000" y="1893600"/>
            <a:ext cx="5580000" cy="270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900000" anchor="ctr" anchorCtr="0"/>
          <a:lstStyle>
            <a:lvl1pPr marL="0" marR="0" indent="0" algn="ctr" defTabSz="91437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 sz="1000" b="1"/>
            </a:lvl1pPr>
          </a:lstStyle>
          <a:p>
            <a:pPr>
              <a:defRPr/>
            </a:pPr>
            <a:r>
              <a:rPr lang="fr-FR"/>
              <a:t>Sélectionner l’icône pour insérer une image</a:t>
            </a:r>
            <a:endParaRPr/>
          </a:p>
        </p:txBody>
      </p:sp>
      <p:sp>
        <p:nvSpPr>
          <p:cNvPr id="8" name="Espace réservé du texte 8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58776" y="1893599"/>
            <a:ext cx="2520000" cy="2699999"/>
          </a:xfrm>
        </p:spPr>
        <p:txBody>
          <a:bodyPr/>
          <a:lstStyle/>
          <a:p>
            <a:pPr lvl="0">
              <a:defRPr/>
            </a:pPr>
            <a:r>
              <a:rPr lang="fr-FR"/>
              <a:t>Texte de niveau 1</a:t>
            </a:r>
            <a:endParaRPr/>
          </a:p>
          <a:p>
            <a:pPr lvl="1">
              <a:defRPr/>
            </a:pPr>
            <a:r>
              <a:rPr lang="fr-FR"/>
              <a:t>Texte de niveau 2</a:t>
            </a:r>
            <a:endParaRPr/>
          </a:p>
          <a:p>
            <a:pPr lvl="2">
              <a:defRPr/>
            </a:pPr>
            <a:r>
              <a:rPr lang="fr-FR"/>
              <a:t>Texte de niveau 3</a:t>
            </a:r>
            <a:endParaRPr/>
          </a:p>
          <a:p>
            <a:pPr lvl="3">
              <a:defRPr/>
            </a:pPr>
            <a:r>
              <a:rPr lang="fr-FR"/>
              <a:t>Texte de niveau 4</a:t>
            </a:r>
            <a:endParaRPr/>
          </a:p>
          <a:p>
            <a:pPr lvl="4">
              <a:defRPr/>
            </a:pPr>
            <a:r>
              <a:rPr lang="fr-FR"/>
              <a:t>Texte de niveau 5</a:t>
            </a:r>
            <a:endParaRPr/>
          </a:p>
        </p:txBody>
      </p:sp>
      <p:sp>
        <p:nvSpPr>
          <p:cNvPr id="10" name="Espace réservé du texte 6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58776" y="1413907"/>
            <a:ext cx="8424000" cy="450000"/>
          </a:xfrm>
        </p:spPr>
        <p:txBody>
          <a:bodyPr/>
          <a:lstStyle>
            <a:lvl1pPr>
              <a:spcAft>
                <a:spcPts val="0"/>
              </a:spcAft>
              <a:defRPr sz="1500" b="1">
                <a:solidFill>
                  <a:schemeClr val="accent3"/>
                </a:solidFill>
              </a:defRPr>
            </a:lvl1pPr>
          </a:lstStyle>
          <a:p>
            <a:pPr lvl="0">
              <a:defRPr/>
            </a:pPr>
            <a:r>
              <a:rPr lang="fr-FR"/>
              <a:t>Sous-titre</a:t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Titre et texte avec visuel droi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871155"/>
            <a:ext cx="8424000" cy="540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Titre</a:t>
            </a:r>
            <a:endParaRPr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>
          <a:xfrm>
            <a:off x="360000" y="4784400"/>
            <a:ext cx="1224000" cy="270000"/>
          </a:xfrm>
        </p:spPr>
        <p:txBody>
          <a:bodyPr/>
          <a:lstStyle/>
          <a:p>
            <a:pPr>
              <a:defRPr/>
            </a:pPr>
            <a:fld id="{369953E5-BB8B-E343-940B-4E8411618F11}" type="datetime1">
              <a:rPr lang="fr-FR"/>
              <a:t>07/04/2026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>
          <a:xfrm>
            <a:off x="1584000" y="194400"/>
            <a:ext cx="7200000" cy="360000"/>
          </a:xfrm>
        </p:spPr>
        <p:txBody>
          <a:bodyPr/>
          <a:lstStyle/>
          <a:p>
            <a:pPr algn="r">
              <a:defRPr/>
            </a:pPr>
            <a:r>
              <a:rPr lang="fr-FR"/>
              <a:t>Secrétariat général pour l'investissement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>
              <a:defRPr/>
            </a:pPr>
            <a:fld id="{733122C9-A0B9-462F-8757-0847AD287B63}" type="slidenum">
              <a:rPr lang="fr-FR"/>
              <a:t>‹#›</a:t>
            </a:fld>
            <a:endParaRPr lang="fr-FR"/>
          </a:p>
        </p:txBody>
      </p:sp>
      <p:sp>
        <p:nvSpPr>
          <p:cNvPr id="9" name="Espace réservé du graphique 8"/>
          <p:cNvSpPr>
            <a:spLocks noGrp="1"/>
          </p:cNvSpPr>
          <p:nvPr>
            <p:ph type="chart" sz="quarter" idx="16" hasCustomPrompt="1"/>
          </p:nvPr>
        </p:nvSpPr>
        <p:spPr bwMode="auto">
          <a:xfrm>
            <a:off x="360000" y="1563638"/>
            <a:ext cx="3924684" cy="3024237"/>
          </a:xfrm>
        </p:spPr>
        <p:txBody>
          <a:bodyPr tIns="900000" anchor="ctr" anchorCtr="0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/>
              <a:t>Sélectionner l’icône pour insérer une image</a:t>
            </a:r>
            <a:endParaRPr/>
          </a:p>
        </p:txBody>
      </p:sp>
      <p:sp>
        <p:nvSpPr>
          <p:cNvPr id="11" name="Espace réservé du graphique 8"/>
          <p:cNvSpPr>
            <a:spLocks noGrp="1"/>
          </p:cNvSpPr>
          <p:nvPr>
            <p:ph type="chart" sz="quarter" idx="17" hasCustomPrompt="1"/>
          </p:nvPr>
        </p:nvSpPr>
        <p:spPr bwMode="auto">
          <a:xfrm>
            <a:off x="4859315" y="1563638"/>
            <a:ext cx="3924684" cy="3024237"/>
          </a:xfrm>
        </p:spPr>
        <p:txBody>
          <a:bodyPr tIns="900000" anchor="ctr" anchorCtr="0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/>
              <a:t>Sélectionner l’icône pour insérer une image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359999" y="871155"/>
            <a:ext cx="8424000" cy="54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>
              <a:defRPr/>
            </a:pPr>
            <a:r>
              <a:rPr lang="fr-FR"/>
              <a:t>Titre</a:t>
            </a:r>
            <a:endParaRPr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360000" y="1893555"/>
            <a:ext cx="8424000" cy="270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>
              <a:defRPr/>
            </a:pPr>
            <a:r>
              <a:rPr lang="fr-FR"/>
              <a:t>Texte de niveau 1</a:t>
            </a:r>
            <a:endParaRPr/>
          </a:p>
          <a:p>
            <a:pPr lvl="1">
              <a:defRPr/>
            </a:pPr>
            <a:r>
              <a:rPr lang="fr-FR"/>
              <a:t>Texte de niveau 2</a:t>
            </a:r>
            <a:endParaRPr/>
          </a:p>
          <a:p>
            <a:pPr lvl="2">
              <a:defRPr/>
            </a:pPr>
            <a:r>
              <a:rPr lang="fr-FR"/>
              <a:t>Texte de niveau 3</a:t>
            </a:r>
            <a:endParaRPr/>
          </a:p>
          <a:p>
            <a:pPr lvl="3">
              <a:defRPr/>
            </a:pPr>
            <a:r>
              <a:rPr lang="fr-FR"/>
              <a:t>Texte de niveau 4</a:t>
            </a:r>
            <a:endParaRPr/>
          </a:p>
          <a:p>
            <a:pPr lvl="4">
              <a:defRPr/>
            </a:pPr>
            <a:r>
              <a:rPr lang="fr-FR"/>
              <a:t>Texte de niveau 5</a:t>
            </a:r>
            <a:endParaRPr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360000" y="4784400"/>
            <a:ext cx="1224000" cy="27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00" b="1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3EC2EA24-8B9E-4246-A3D8-242A650C417C}" type="datetime1">
              <a:rPr lang="fr-FR"/>
              <a:t>07/04/2026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1705718" y="194400"/>
            <a:ext cx="7078282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800" b="1">
                <a:solidFill>
                  <a:schemeClr val="accent1"/>
                </a:solidFill>
              </a:defRPr>
            </a:lvl1pPr>
          </a:lstStyle>
          <a:p>
            <a:pPr algn="r">
              <a:defRPr/>
            </a:pPr>
            <a:r>
              <a:rPr lang="fr-FR"/>
              <a:t>Secrétariat général pour l'investissement</a:t>
            </a:r>
            <a:endParaRPr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8316416" y="4784400"/>
            <a:ext cx="467584" cy="27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00" b="1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733122C9-A0B9-462F-8757-0847AD287B63}" type="slidenum">
              <a:rPr lang="fr-FR"/>
              <a:t>‹#›</a:t>
            </a:fld>
            <a:endParaRPr lang="fr-FR"/>
          </a:p>
        </p:txBody>
      </p:sp>
      <p:cxnSp>
        <p:nvCxnSpPr>
          <p:cNvPr id="9" name="Connecteur droit 8"/>
          <p:cNvCxnSpPr>
            <a:cxnSpLocks/>
          </p:cNvCxnSpPr>
          <p:nvPr userDrawn="1"/>
        </p:nvCxnSpPr>
        <p:spPr bwMode="gray">
          <a:xfrm>
            <a:off x="360000" y="4784400"/>
            <a:ext cx="8424000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12"/>
          <a:stretch/>
        </p:blipFill>
        <p:spPr bwMode="gray">
          <a:xfrm>
            <a:off x="360000" y="206548"/>
            <a:ext cx="345521" cy="377639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13"/>
          <a:stretch/>
        </p:blipFill>
        <p:spPr bwMode="auto">
          <a:xfrm>
            <a:off x="755575" y="136377"/>
            <a:ext cx="935999" cy="51845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hdr="0"/>
  <p:txStyles>
    <p:titleStyle>
      <a:lvl1pPr algn="l" defTabSz="914378">
        <a:lnSpc>
          <a:spcPct val="90000"/>
        </a:lnSpc>
        <a:spcBef>
          <a:spcPts val="0"/>
        </a:spcBef>
        <a:buNone/>
        <a:defRPr sz="2500" b="1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378">
        <a:lnSpc>
          <a:spcPct val="100000"/>
        </a:lnSpc>
        <a:spcBef>
          <a:spcPts val="0"/>
        </a:spcBef>
        <a:spcAft>
          <a:spcPts val="500"/>
        </a:spcAft>
        <a:buFont typeface="Arial"/>
        <a:buNone/>
        <a:defRPr sz="1400">
          <a:solidFill>
            <a:schemeClr val="tx1"/>
          </a:solidFill>
          <a:latin typeface="+mn-lt"/>
          <a:ea typeface="+mn-ea"/>
          <a:cs typeface="+mn-cs"/>
        </a:defRPr>
      </a:lvl1pPr>
      <a:lvl2pPr marL="352057" indent="-171450" algn="l" defTabSz="914378">
        <a:lnSpc>
          <a:spcPct val="100000"/>
        </a:lnSpc>
        <a:spcBef>
          <a:spcPts val="600"/>
        </a:spcBef>
        <a:spcAft>
          <a:spcPts val="600"/>
        </a:spcAft>
        <a:buFont typeface="Arial"/>
        <a:buChar char="•"/>
        <a:defRPr sz="1200">
          <a:solidFill>
            <a:schemeClr val="tx1"/>
          </a:solidFill>
          <a:latin typeface="+mn-lt"/>
          <a:ea typeface="+mn-ea"/>
          <a:cs typeface="+mn-cs"/>
        </a:defRPr>
      </a:lvl2pPr>
      <a:lvl3pPr marL="531441" indent="-171450" algn="l" defTabSz="914378">
        <a:lnSpc>
          <a:spcPct val="100000"/>
        </a:lnSpc>
        <a:spcBef>
          <a:spcPts val="100"/>
        </a:spcBef>
        <a:spcAft>
          <a:spcPts val="100"/>
        </a:spcAft>
        <a:buSzPct val="100000"/>
        <a:buFont typeface="Wingdings"/>
        <a:buChar char="§"/>
        <a:defRPr sz="1000">
          <a:solidFill>
            <a:schemeClr val="tx1"/>
          </a:solidFill>
          <a:latin typeface="+mn-lt"/>
          <a:ea typeface="+mn-ea"/>
          <a:cs typeface="+mn-cs"/>
        </a:defRPr>
      </a:lvl3pPr>
      <a:lvl4pPr marL="711436" indent="-171450" algn="l" defTabSz="914378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/>
        <a:buChar char="•"/>
        <a:defRPr sz="800">
          <a:solidFill>
            <a:schemeClr val="tx1"/>
          </a:solidFill>
          <a:latin typeface="+mn-lt"/>
          <a:ea typeface="+mn-ea"/>
          <a:cs typeface="+mn-cs"/>
        </a:defRPr>
      </a:lvl4pPr>
      <a:lvl5pPr marL="891432" indent="-171450" algn="l" defTabSz="914378">
        <a:lnSpc>
          <a:spcPct val="100000"/>
        </a:lnSpc>
        <a:spcBef>
          <a:spcPts val="100"/>
        </a:spcBef>
        <a:spcAft>
          <a:spcPts val="100"/>
        </a:spcAft>
        <a:buSzPct val="100000"/>
        <a:buFont typeface="Wingdings"/>
        <a:buChar char="§"/>
        <a:defRPr sz="700">
          <a:solidFill>
            <a:schemeClr val="tx1"/>
          </a:solidFill>
          <a:latin typeface="+mn-lt"/>
          <a:ea typeface="+mn-ea"/>
          <a:cs typeface="+mn-cs"/>
        </a:defRPr>
      </a:lvl5pPr>
      <a:lvl6pPr marL="2514536" indent="-228594" algn="l" defTabSz="914378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378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 bwMode="gray">
          <a:xfrm>
            <a:off x="2136790" y="2425995"/>
            <a:ext cx="6647210" cy="769441"/>
          </a:xfrm>
        </p:spPr>
        <p:txBody>
          <a:bodyPr/>
          <a:lstStyle/>
          <a:p>
            <a:pPr>
              <a:defRPr/>
            </a:pPr>
            <a:r>
              <a:rPr lang="fr-FR"/>
              <a:t>T4MIND — Mesures transnosographiques</a:t>
            </a:r>
            <a:br>
              <a:rPr lang="fr-FR"/>
            </a:br>
            <a:r>
              <a:rPr lang="fr-FR"/>
              <a:t>de l’expérience patient en santé mentale</a:t>
            </a:r>
            <a:endParaRPr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>
              <a:defRPr/>
            </a:pPr>
            <a:fld id="{D76542D8-E69D-D84E-ACDE-8364E31CC891}" type="datetime1">
              <a:rPr lang="fr-FR"/>
              <a:t>07/04/2026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pPr algn="r">
              <a:defRPr/>
            </a:pPr>
            <a:r>
              <a:rPr lang="fr-FR"/>
              <a:t>Secrétariat général pour l'investissement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>
              <a:defRPr/>
            </a:pPr>
            <a:fld id="{733122C9-A0B9-462F-8757-0847AD287B63}" type="slidenum">
              <a:rPr lang="fr-FR"/>
              <a:t>1</a:t>
            </a:fld>
            <a:endParaRPr lang="fr-FR"/>
          </a:p>
        </p:txBody>
      </p:sp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 bwMode="auto">
          <a:xfrm>
            <a:off x="2437284" y="3735378"/>
            <a:ext cx="5688632" cy="1223937"/>
          </a:xfrm>
        </p:spPr>
        <p:txBody>
          <a:bodyPr/>
          <a:lstStyle/>
          <a:p>
            <a:pPr>
              <a:defRPr/>
            </a:pPr>
            <a:r>
              <a:rPr lang="fr-FR"/>
              <a:t>Pierre-Michel Llorca, Laurent Boyer — PEPR PROPSY — 2025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pPr>
              <a:defRPr/>
            </a:pPr>
            <a:r>
              <a:rPr lang="fr-FR"/>
              <a:t>Perspectives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>
              <a:defRPr/>
            </a:pPr>
            <a:fld id="{CCEC7819-16B8-DF49-9AED-9AE05EC208C4}" type="datetime1">
              <a:rPr lang="fr-FR"/>
              <a:t>07/04/2026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pPr algn="r">
              <a:defRPr/>
            </a:pPr>
            <a:r>
              <a:rPr lang="fr-FR"/>
              <a:t>Secrétariat général pour l'investissement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>
              <a:defRPr/>
            </a:pPr>
            <a:fld id="{733122C9-A0B9-462F-8757-0847AD287B63}" type="slidenum">
              <a:rPr lang="fr-FR"/>
              <a:t>10</a:t>
            </a:fld>
            <a:endParaRPr lang="fr-FR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4"/>
          </p:nvPr>
        </p:nvSpPr>
        <p:spPr bwMode="gray">
          <a:xfrm>
            <a:off x="359137" y="1315547"/>
            <a:ext cx="8424862" cy="3468850"/>
          </a:xfrm>
        </p:spPr>
        <p:txBody>
          <a:bodyPr/>
          <a:lstStyle/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fr-FR" b="1" dirty="0"/>
              <a:t>Finalisation adaptation </a:t>
            </a:r>
            <a:r>
              <a:rPr lang="fr-FR" b="1" dirty="0" err="1"/>
              <a:t>MonPsy&amp;Moi</a:t>
            </a:r>
            <a:r>
              <a:rPr lang="fr-FR" b="1" dirty="0"/>
              <a:t> pour les besoins des TND (court </a:t>
            </a:r>
            <a:r>
              <a:rPr lang="fr-FR" b="1"/>
              <a:t>terme) : 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fr-FR" sz="1000"/>
              <a:t>Ergonomie et contenu</a:t>
            </a:r>
            <a:endParaRPr lang="fr-FR" sz="1000" dirty="0"/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endParaRPr lang="fr-FR" b="1" dirty="0"/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fr-FR" b="1" dirty="0"/>
              <a:t>Déploiement dans French </a:t>
            </a:r>
            <a:r>
              <a:rPr lang="fr-FR" b="1" dirty="0" err="1"/>
              <a:t>Minds</a:t>
            </a:r>
            <a:endParaRPr lang="fr-FR" b="1" dirty="0"/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fr-FR" sz="1000" dirty="0"/>
              <a:t>Accès cohorte : identifiants contact (email)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fr-FR" sz="1000" dirty="0"/>
              <a:t>Coordination/Intégration </a:t>
            </a:r>
            <a:r>
              <a:rPr lang="fr-FR" sz="1000" dirty="0" err="1"/>
              <a:t>MonPsy&amp;Moi</a:t>
            </a:r>
            <a:r>
              <a:rPr lang="fr-FR" sz="1000" dirty="0"/>
              <a:t>/French </a:t>
            </a:r>
            <a:r>
              <a:rPr lang="fr-FR" sz="1000" dirty="0" err="1"/>
              <a:t>Mind</a:t>
            </a:r>
            <a:r>
              <a:rPr lang="fr-FR" sz="1000" dirty="0"/>
              <a:t> : data managers, équipe IT </a:t>
            </a:r>
            <a:r>
              <a:rPr lang="fr-FR" sz="1000" dirty="0" err="1"/>
              <a:t>FrenchMind</a:t>
            </a:r>
            <a:endParaRPr lang="fr-FR" sz="1000" dirty="0"/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fr-FR" sz="1000" dirty="0"/>
              <a:t>Définition modalités de recueil </a:t>
            </a:r>
            <a:r>
              <a:rPr lang="fr-FR" sz="1000" dirty="0" err="1"/>
              <a:t>PREMs</a:t>
            </a:r>
            <a:r>
              <a:rPr lang="fr-FR" sz="1000" dirty="0"/>
              <a:t>/</a:t>
            </a:r>
            <a:r>
              <a:rPr lang="fr-FR" sz="1000" dirty="0" err="1"/>
              <a:t>PROMs</a:t>
            </a:r>
            <a:endParaRPr lang="fr-FR" sz="1000" dirty="0"/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fr-FR" sz="1000" dirty="0"/>
              <a:t>Documenter la validité et tester les conditions d’implémentation (acceptabilité et suivi)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endParaRPr lang="fr-FR" sz="1200" dirty="0"/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fr-FR" b="1" dirty="0"/>
              <a:t>Référentiels populationnels</a:t>
            </a:r>
            <a:endParaRPr lang="fr-FR" dirty="0"/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fr-FR" sz="1000" dirty="0"/>
              <a:t>Etude en population générale→ définition de normes d’interprétation des </a:t>
            </a:r>
            <a:r>
              <a:rPr lang="fr-FR" sz="1000" dirty="0" err="1"/>
              <a:t>PROMs</a:t>
            </a:r>
            <a:endParaRPr lang="fr-FR" sz="1000" dirty="0"/>
          </a:p>
          <a:p>
            <a:pPr lvl="1">
              <a:spcBef>
                <a:spcPts val="300"/>
              </a:spcBef>
              <a:spcAft>
                <a:spcPts val="300"/>
              </a:spcAft>
            </a:pPr>
            <a:endParaRPr lang="fr-FR" dirty="0"/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fr-FR" b="1" dirty="0"/>
              <a:t>Approche analytique sur la représentation des patients incluant les </a:t>
            </a:r>
            <a:r>
              <a:rPr lang="fr-FR" b="1" dirty="0" err="1"/>
              <a:t>PREMs</a:t>
            </a:r>
            <a:r>
              <a:rPr lang="fr-FR" b="1" dirty="0"/>
              <a:t> et PROMS et les liens avec les trajectoires de soins</a:t>
            </a:r>
            <a:endParaRPr lang="fr-FR" sz="1200" b="1" dirty="0"/>
          </a:p>
        </p:txBody>
      </p:sp>
      <p:pic>
        <p:nvPicPr>
          <p:cNvPr id="2083915187" name="Image 2083915186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7402059" y="4843053"/>
            <a:ext cx="1205117" cy="211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9984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pPr>
              <a:defRPr/>
            </a:pPr>
            <a:r>
              <a:rPr lang="fr-FR"/>
              <a:t>Retrouvez toutes nos actualités</a:t>
            </a:r>
            <a:endParaRPr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>
              <a:defRPr/>
            </a:pPr>
            <a:fld id="{96AD5479-5836-C14F-B029-F87C4659F6A6}" type="datetime1">
              <a:rPr lang="fr-FR"/>
              <a:t>07/04/2026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pPr algn="r">
              <a:defRPr/>
            </a:pPr>
            <a:r>
              <a:rPr lang="fr-FR"/>
              <a:t>Secrétariat général pour l'investissement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>
              <a:defRPr/>
            </a:pPr>
            <a:fld id="{733122C9-A0B9-462F-8757-0847AD287B63}" type="slidenum">
              <a:rPr lang="fr-FR"/>
              <a:t>11</a:t>
            </a:fld>
            <a:endParaRPr lang="fr-F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pPr>
              <a:defRPr/>
            </a:pPr>
            <a:r>
              <a:rPr lang="fr-FR"/>
              <a:t>Sommaire</a:t>
            </a:r>
            <a:endParaRPr/>
          </a:p>
        </p:txBody>
      </p:sp>
      <p:sp>
        <p:nvSpPr>
          <p:cNvPr id="3" name="Date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>
              <a:defRPr/>
            </a:pPr>
            <a:fld id="{F84127B6-63B4-474B-BA31-393D5D880303}" type="datetime1">
              <a:rPr lang="fr-FR"/>
              <a:t>07/04/2026</a:t>
            </a:fld>
            <a:endParaRPr lang="fr-FR"/>
          </a:p>
        </p:txBody>
      </p:sp>
      <p:sp>
        <p:nvSpPr>
          <p:cNvPr id="4" name="Pied de page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pPr lvl="0" algn="r">
              <a:defRPr/>
            </a:pPr>
            <a:r>
              <a:rPr lang="fr-FR" sz="1100">
                <a:solidFill>
                  <a:srgbClr val="000091"/>
                </a:solidFill>
              </a:rPr>
              <a:t>Secrétariat général pour l'investissement</a:t>
            </a:r>
          </a:p>
        </p:txBody>
      </p:sp>
      <p:sp>
        <p:nvSpPr>
          <p:cNvPr id="5" name="Numéro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>
              <a:defRPr/>
            </a:pPr>
            <a:fld id="{733122C9-A0B9-462F-8757-0847AD287B63}" type="slidenum">
              <a:rPr lang="fr-FR"/>
              <a:t>2</a:t>
            </a:fld>
            <a:endParaRPr lang="fr-FR"/>
          </a:p>
        </p:txBody>
      </p:sp>
      <p:sp>
        <p:nvSpPr>
          <p:cNvPr id="6" name="Col1"/>
          <p:cNvSpPr>
            <a:spLocks noGrp="1"/>
          </p:cNvSpPr>
          <p:nvPr>
            <p:ph type="body" sz="quarter" idx="13"/>
          </p:nvPr>
        </p:nvSpPr>
        <p:spPr bwMode="gray">
          <a:xfrm>
            <a:off x="682772" y="1411199"/>
            <a:ext cx="2520000" cy="2913293"/>
          </a:xfrm>
        </p:spPr>
        <p:txBody>
          <a:bodyPr/>
          <a:lstStyle/>
          <a:p>
            <a:pPr lvl="0">
              <a:defRPr/>
            </a:pPr>
            <a:r>
              <a:rPr lang="fr-FR" b="1"/>
              <a:t>Contexte </a:t>
            </a:r>
          </a:p>
          <a:p>
            <a:pPr lvl="0">
              <a:defRPr/>
            </a:pPr>
            <a:r>
              <a:rPr lang="fr-FR"/>
              <a:t>Enjeux</a:t>
            </a:r>
            <a:endParaRPr lang="fr-FR" b="1"/>
          </a:p>
          <a:p>
            <a:pPr lvl="0">
              <a:defRPr/>
            </a:pPr>
            <a:r>
              <a:rPr lang="fr-FR"/>
              <a:t>Objectif T4MIND</a:t>
            </a:r>
          </a:p>
          <a:p>
            <a:pPr>
              <a:defRPr/>
            </a:pPr>
            <a:r>
              <a:rPr lang="fr-FR"/>
              <a:t>État d’avancement</a:t>
            </a:r>
          </a:p>
          <a:p>
            <a:pPr>
              <a:defRPr/>
            </a:pPr>
            <a:r>
              <a:rPr lang="fr-FR"/>
              <a:t>MonPsy&amp;Moi®</a:t>
            </a:r>
          </a:p>
          <a:p>
            <a:pPr lvl="0">
              <a:defRPr/>
            </a:pPr>
            <a:r>
              <a:rPr lang="fr-FR"/>
              <a:t>Résultats (focus TND)</a:t>
            </a:r>
          </a:p>
          <a:p>
            <a:pPr lvl="0">
              <a:defRPr/>
            </a:pPr>
            <a:r>
              <a:rPr lang="fr-FR"/>
              <a:t>Apport du TND</a:t>
            </a:r>
          </a:p>
          <a:p>
            <a:pPr lvl="0">
              <a:defRPr/>
            </a:pPr>
            <a:r>
              <a:rPr lang="fr-FR"/>
              <a:t>Prochaines étapes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 bwMode="gray">
          <a:xfrm>
            <a:off x="358776" y="760250"/>
            <a:ext cx="8424000" cy="540000"/>
          </a:xfrm>
        </p:spPr>
        <p:txBody>
          <a:bodyPr anchor="ctr" anchorCtr="0"/>
          <a:lstStyle/>
          <a:p>
            <a:pPr>
              <a:defRPr/>
            </a:pPr>
            <a:r>
              <a:rPr lang="fr-FR" dirty="0"/>
              <a:t>Contexte</a:t>
            </a:r>
            <a:endParaRPr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>
              <a:defRPr/>
            </a:pPr>
            <a:fld id="{CCEC7819-16B8-DF49-9AED-9AE05EC208C4}" type="datetime1">
              <a:rPr lang="fr-FR"/>
              <a:t>07/04/2026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pPr algn="r">
              <a:defRPr/>
            </a:pPr>
            <a:r>
              <a:rPr lang="fr-FR"/>
              <a:t>Secrétariat général pour l'investissement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>
              <a:defRPr/>
            </a:pPr>
            <a:fld id="{733122C9-A0B9-462F-8757-0847AD287B63}" type="slidenum">
              <a:rPr lang="fr-FR"/>
              <a:t>3</a:t>
            </a:fld>
            <a:endParaRPr lang="fr-FR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3"/>
          </p:nvPr>
        </p:nvSpPr>
        <p:spPr bwMode="gray">
          <a:xfrm>
            <a:off x="358776" y="1261990"/>
            <a:ext cx="8424000" cy="239309"/>
          </a:xfrm>
        </p:spPr>
        <p:txBody>
          <a:bodyPr/>
          <a:lstStyle/>
          <a:p>
            <a:pPr>
              <a:defRPr/>
            </a:pPr>
            <a:r>
              <a:rPr lang="fr-FR" dirty="0"/>
              <a:t>Intégrer la voix des patients dans le projet French </a:t>
            </a:r>
            <a:r>
              <a:rPr lang="fr-FR" dirty="0" err="1"/>
              <a:t>Minds</a:t>
            </a:r>
            <a:r>
              <a:rPr lang="fr-FR" dirty="0"/>
              <a:t> : enjeux des </a:t>
            </a:r>
            <a:r>
              <a:rPr lang="fr-FR" dirty="0" err="1"/>
              <a:t>PROMs</a:t>
            </a:r>
            <a:r>
              <a:rPr lang="fr-FR" dirty="0"/>
              <a:t> et </a:t>
            </a:r>
            <a:r>
              <a:rPr lang="fr-FR" dirty="0" err="1"/>
              <a:t>PREMs</a:t>
            </a:r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4"/>
          </p:nvPr>
        </p:nvSpPr>
        <p:spPr bwMode="gray">
          <a:xfrm>
            <a:off x="358776" y="1576989"/>
            <a:ext cx="8424000" cy="450001"/>
          </a:xfrm>
        </p:spPr>
        <p:txBody>
          <a:bodyPr/>
          <a:lstStyle/>
          <a:p>
            <a:pPr marL="285750" lvl="0" indent="-285750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1200" b="1" dirty="0"/>
              <a:t>Limites actuelles des cohortes </a:t>
            </a:r>
            <a:endParaRPr sz="1200" dirty="0"/>
          </a:p>
          <a:p>
            <a:pPr marL="523507" lv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000" dirty="0"/>
              <a:t>Approche médico-centrée → point de vue des patients peu standardisé, peu intégré, peu exploitable à grande échelle</a:t>
            </a:r>
          </a:p>
        </p:txBody>
      </p:sp>
      <p:pic>
        <p:nvPicPr>
          <p:cNvPr id="2083915187" name="Image 2083915186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7402059" y="4843053"/>
            <a:ext cx="1205117" cy="211344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F8829A29-BD9A-D333-354F-68E82809E933}"/>
              </a:ext>
            </a:extLst>
          </p:cNvPr>
          <p:cNvSpPr txBox="1"/>
          <p:nvPr/>
        </p:nvSpPr>
        <p:spPr>
          <a:xfrm>
            <a:off x="3641473" y="1998328"/>
            <a:ext cx="938148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b="1" dirty="0" err="1"/>
              <a:t>PROMs</a:t>
            </a:r>
            <a:endParaRPr lang="fr-FR" sz="1400" b="1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21192E22-ADE6-044C-587B-D9E018E017E7}"/>
              </a:ext>
            </a:extLst>
          </p:cNvPr>
          <p:cNvSpPr txBox="1"/>
          <p:nvPr/>
        </p:nvSpPr>
        <p:spPr>
          <a:xfrm>
            <a:off x="358776" y="2286658"/>
            <a:ext cx="4057776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b="1" dirty="0"/>
              <a:t>PROMIS</a:t>
            </a:r>
            <a:endParaRPr lang="fr-FR" sz="800" dirty="0"/>
          </a:p>
          <a:p>
            <a:pPr lvl="0"/>
            <a:r>
              <a:rPr lang="fr-FR" sz="1050" b="1" dirty="0"/>
              <a:t>Type</a:t>
            </a:r>
            <a:r>
              <a:rPr lang="fr-FR" sz="1050" dirty="0"/>
              <a:t> : PROM générique (multi-domaines)</a:t>
            </a:r>
          </a:p>
          <a:p>
            <a:pPr lvl="0"/>
            <a:r>
              <a:rPr lang="fr-FR" sz="1050" b="1" dirty="0"/>
              <a:t>Objet</a:t>
            </a:r>
            <a:r>
              <a:rPr lang="fr-FR" sz="1050" dirty="0"/>
              <a:t> : symptômes + fonctionnement</a:t>
            </a:r>
          </a:p>
          <a:p>
            <a:pPr lvl="0"/>
            <a:r>
              <a:rPr lang="fr-FR" sz="1050" dirty="0"/>
              <a:t>Domaines : Dépression, anxiété/Fatigue/Sommeil/Participation sociale</a:t>
            </a:r>
          </a:p>
          <a:p>
            <a:r>
              <a:rPr lang="fr-FR" sz="1050" dirty="0"/>
              <a:t>Il mesure </a:t>
            </a:r>
            <a:r>
              <a:rPr lang="fr-FR" sz="1050" b="1" dirty="0"/>
              <a:t>l’état de santé perçu</a:t>
            </a:r>
            <a:r>
              <a:rPr lang="fr-FR" sz="1050" dirty="0"/>
              <a:t>, pas directement la </a:t>
            </a:r>
            <a:r>
              <a:rPr lang="fr-FR" sz="1050" dirty="0" err="1"/>
              <a:t>QoL</a:t>
            </a:r>
            <a:r>
              <a:rPr lang="fr-FR" sz="1050" dirty="0"/>
              <a:t> globale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200E9AA-3ADE-2112-5A18-284378B3BAFE}"/>
              </a:ext>
            </a:extLst>
          </p:cNvPr>
          <p:cNvSpPr txBox="1"/>
          <p:nvPr/>
        </p:nvSpPr>
        <p:spPr>
          <a:xfrm>
            <a:off x="4709160" y="2279435"/>
            <a:ext cx="4270248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b="1" dirty="0"/>
              <a:t>S-</a:t>
            </a:r>
            <a:r>
              <a:rPr lang="fr-FR" sz="1050" b="1" dirty="0" err="1"/>
              <a:t>QoL</a:t>
            </a:r>
            <a:r>
              <a:rPr lang="fr-FR" sz="1050" b="1" dirty="0"/>
              <a:t> 18 (projet PREMIUM)</a:t>
            </a:r>
            <a:endParaRPr lang="fr-FR" sz="1050" dirty="0"/>
          </a:p>
          <a:p>
            <a:pPr lvl="0"/>
            <a:r>
              <a:rPr lang="fr-FR" sz="1050" b="1" dirty="0"/>
              <a:t>Type</a:t>
            </a:r>
            <a:r>
              <a:rPr lang="fr-FR" sz="1050" dirty="0"/>
              <a:t> : PROM spécifique psychiatrie</a:t>
            </a:r>
          </a:p>
          <a:p>
            <a:pPr lvl="0"/>
            <a:r>
              <a:rPr lang="fr-FR" sz="1050" b="1" dirty="0"/>
              <a:t>Objet</a:t>
            </a:r>
            <a:r>
              <a:rPr lang="fr-FR" sz="1050" dirty="0"/>
              <a:t> : </a:t>
            </a:r>
            <a:r>
              <a:rPr lang="fr-FR" sz="1050" b="1" dirty="0"/>
              <a:t>qualité de vie subjective (</a:t>
            </a:r>
            <a:r>
              <a:rPr lang="fr-FR" sz="1050" b="1" dirty="0" err="1"/>
              <a:t>QoL</a:t>
            </a:r>
            <a:r>
              <a:rPr lang="fr-FR" sz="1050" b="1" dirty="0"/>
              <a:t>)</a:t>
            </a:r>
            <a:endParaRPr lang="fr-FR" sz="1050" dirty="0"/>
          </a:p>
          <a:p>
            <a:pPr lvl="0"/>
            <a:r>
              <a:rPr lang="fr-FR" sz="1050" dirty="0"/>
              <a:t>Développé à partir d’</a:t>
            </a:r>
            <a:r>
              <a:rPr lang="fr-FR" sz="1050" b="1" dirty="0"/>
              <a:t>entretiens patients</a:t>
            </a:r>
            <a:r>
              <a:rPr lang="fr-FR" sz="1050" dirty="0"/>
              <a:t> (Validé dans SZ/TBP/</a:t>
            </a:r>
            <a:r>
              <a:rPr lang="fr-FR" sz="1050" dirty="0" err="1"/>
              <a:t>Dep</a:t>
            </a:r>
            <a:r>
              <a:rPr lang="fr-FR" sz="1050" dirty="0"/>
              <a:t>)</a:t>
            </a:r>
          </a:p>
          <a:p>
            <a:r>
              <a:rPr lang="fr-FR" sz="1050" dirty="0"/>
              <a:t>Il mesure comment la maladie impacte la </a:t>
            </a:r>
            <a:r>
              <a:rPr lang="fr-FR" sz="1050" b="1" dirty="0"/>
              <a:t>vie globale du patient</a:t>
            </a:r>
            <a:endParaRPr lang="fr-FR" sz="1050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C0CBF195-32D9-8FE1-613D-75F2503BAFEF}"/>
              </a:ext>
            </a:extLst>
          </p:cNvPr>
          <p:cNvSpPr txBox="1"/>
          <p:nvPr/>
        </p:nvSpPr>
        <p:spPr>
          <a:xfrm>
            <a:off x="523368" y="3464258"/>
            <a:ext cx="3115944" cy="415498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 wrap="square" numCol="1" rtlCol="0">
            <a:spAutoFit/>
          </a:bodyPr>
          <a:lstStyle/>
          <a:p>
            <a:pPr lvl="0" algn="ctr"/>
            <a:r>
              <a:rPr lang="fr-FR" sz="1050" dirty="0"/>
              <a:t>Approche </a:t>
            </a:r>
            <a:r>
              <a:rPr lang="fr-FR" sz="1050" b="1" dirty="0"/>
              <a:t>analytique, dimensionnelle, standardisée</a:t>
            </a:r>
          </a:p>
          <a:p>
            <a:pPr lvl="0" algn="ctr"/>
            <a:r>
              <a:rPr lang="fr-FR" sz="1050" dirty="0"/>
              <a:t>PROMIS → </a:t>
            </a:r>
            <a:r>
              <a:rPr lang="fr-FR" sz="1050" b="1" dirty="0"/>
              <a:t>mesure la maladie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7C1B8E1D-E691-CC7E-46CE-E00B4D9E704B}"/>
              </a:ext>
            </a:extLst>
          </p:cNvPr>
          <p:cNvSpPr txBox="1"/>
          <p:nvPr/>
        </p:nvSpPr>
        <p:spPr>
          <a:xfrm>
            <a:off x="5097728" y="3521408"/>
            <a:ext cx="3218688" cy="415498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3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050" dirty="0">
                <a:solidFill>
                  <a:prstClr val="black"/>
                </a:solidFill>
                <a:latin typeface="Marianne"/>
                <a:cs typeface="Arial"/>
              </a:rPr>
              <a:t>A</a:t>
            </a:r>
            <a:r>
              <a:rPr kumimoji="0" lang="fr-FR" sz="105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rianne"/>
                <a:cs typeface="Arial"/>
              </a:rPr>
              <a:t>pproche</a:t>
            </a:r>
            <a:r>
              <a:rPr kumimoji="0" lang="fr-FR" sz="10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rianne"/>
                <a:cs typeface="Arial"/>
              </a:rPr>
              <a:t> </a:t>
            </a:r>
            <a:r>
              <a:rPr kumimoji="0" lang="fr-FR" sz="105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rianne"/>
                <a:cs typeface="Arial"/>
              </a:rPr>
              <a:t>holistique, centrée sur le vécu psychiatrique</a:t>
            </a:r>
            <a:endParaRPr kumimoji="0" lang="fr-FR" sz="105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rianne"/>
              <a:cs typeface="Arial"/>
            </a:endParaRPr>
          </a:p>
          <a:p>
            <a:pPr marL="0" marR="0" lvl="0" indent="0" algn="ctr" defTabSz="9143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rianne"/>
                <a:cs typeface="Arial"/>
              </a:rPr>
              <a:t>S-</a:t>
            </a:r>
            <a:r>
              <a:rPr kumimoji="0" lang="fr-FR" sz="105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rianne"/>
                <a:cs typeface="Arial"/>
              </a:rPr>
              <a:t>QoL</a:t>
            </a:r>
            <a:r>
              <a:rPr kumimoji="0" lang="fr-FR" sz="10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rianne"/>
                <a:cs typeface="Arial"/>
              </a:rPr>
              <a:t> → </a:t>
            </a:r>
            <a:r>
              <a:rPr kumimoji="0" lang="fr-FR" sz="105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rianne"/>
                <a:cs typeface="Arial"/>
              </a:rPr>
              <a:t>mesure la vie avec la maladie</a:t>
            </a:r>
            <a:endParaRPr kumimoji="0" lang="fr-FR" sz="105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rianne"/>
              <a:cs typeface="Arial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CD6EB3F2-4835-CD5F-E8C1-D34BA475062D}"/>
              </a:ext>
            </a:extLst>
          </p:cNvPr>
          <p:cNvSpPr txBox="1"/>
          <p:nvPr/>
        </p:nvSpPr>
        <p:spPr>
          <a:xfrm>
            <a:off x="3639312" y="3728145"/>
            <a:ext cx="777240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err="1"/>
              <a:t>PREMs</a:t>
            </a:r>
            <a:endParaRPr lang="fr-FR" sz="1400" b="1" dirty="0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7C240BF8-59D5-03DA-4CC9-498461AFC69A}"/>
              </a:ext>
            </a:extLst>
          </p:cNvPr>
          <p:cNvSpPr txBox="1"/>
          <p:nvPr/>
        </p:nvSpPr>
        <p:spPr>
          <a:xfrm>
            <a:off x="50552" y="4028699"/>
            <a:ext cx="88858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4400" indent="-284400">
              <a:buFont typeface="Arial" panose="020B0604020202020204" pitchFamily="34" charset="0"/>
              <a:buChar char="•"/>
            </a:pPr>
            <a:r>
              <a:rPr lang="fr-FR" sz="1050" b="1" dirty="0"/>
              <a:t>Utilisation de PREMIUM pour </a:t>
            </a:r>
            <a:r>
              <a:rPr lang="fr-FR" sz="1050" dirty="0"/>
              <a:t>rendre visible des facteurs </a:t>
            </a:r>
            <a:r>
              <a:rPr lang="fr-FR" sz="1050" b="1" dirty="0"/>
              <a:t>influençant indirectement l’évolution clinique, mal captés par </a:t>
            </a:r>
            <a:r>
              <a:rPr lang="fr-FR" sz="1050" b="1" dirty="0" err="1"/>
              <a:t>PROMs</a:t>
            </a:r>
            <a:r>
              <a:rPr lang="fr-FR" sz="1050" b="1" dirty="0"/>
              <a:t> symptomatiques </a:t>
            </a:r>
          </a:p>
          <a:p>
            <a:pPr marL="815841" lvl="2" indent="-2844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050" dirty="0"/>
              <a:t>Appréhender la relation soignant-soigné ; </a:t>
            </a:r>
          </a:p>
          <a:p>
            <a:pPr marL="815841" lvl="2" indent="-2844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050" dirty="0"/>
              <a:t>Capter la manière dont le soin est délivré (respect, dignité) ; </a:t>
            </a:r>
          </a:p>
          <a:p>
            <a:pPr marL="815841" lvl="2" indent="-2844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050" dirty="0"/>
              <a:t>Documenter l’accès aux soins, la coordination, et la qualité de l’information ; </a:t>
            </a:r>
          </a:p>
        </p:txBody>
      </p:sp>
    </p:spTree>
    <p:extLst>
      <p:ext uri="{BB962C8B-B14F-4D97-AF65-F5344CB8AC3E}">
        <p14:creationId xmlns:p14="http://schemas.microsoft.com/office/powerpoint/2010/main" val="21221482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742BEC5D-80D6-BC95-900D-3C82E3E644DC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6C8BEBA0-6B3A-6D9B-7FE7-F23E7089CBD5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58776" y="760250"/>
            <a:ext cx="8424000" cy="540000"/>
          </a:xfrm>
        </p:spPr>
        <p:txBody>
          <a:bodyPr anchor="ctr" anchorCtr="0"/>
          <a:lstStyle/>
          <a:p>
            <a:pPr>
              <a:defRPr/>
            </a:pPr>
            <a:r>
              <a:rPr lang="fr-FR"/>
              <a:t>Enjeux</a:t>
            </a:r>
            <a:endParaRPr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30A48FF-75C2-D53A-05C4-E283D096B9E3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>
              <a:defRPr/>
            </a:pPr>
            <a:fld id="{CCEC7819-16B8-DF49-9AED-9AE05EC208C4}" type="datetime1">
              <a:rPr lang="fr-FR"/>
              <a:t>07/04/2026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A434CC6-6B92-2A12-6ADE-AB4CF78F6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pPr algn="r">
              <a:defRPr/>
            </a:pPr>
            <a:r>
              <a:rPr lang="fr-FR"/>
              <a:t>Secrétariat général pour l'investissement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ABB9FBE-601F-785C-8394-2C209F96A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>
              <a:defRPr/>
            </a:pPr>
            <a:fld id="{733122C9-A0B9-462F-8757-0847AD287B63}" type="slidenum">
              <a:rPr lang="fr-FR"/>
              <a:t>4</a:t>
            </a:fld>
            <a:endParaRPr lang="fr-FR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E78F6529-F8EB-583A-FD3E-CD38A20484B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358776" y="1413907"/>
            <a:ext cx="8424000" cy="263745"/>
          </a:xfrm>
        </p:spPr>
        <p:txBody>
          <a:bodyPr/>
          <a:lstStyle/>
          <a:p>
            <a:pPr>
              <a:defRPr/>
            </a:pPr>
            <a:r>
              <a:rPr lang="fr-FR" dirty="0"/>
              <a:t>Intégrer la voix des patients dans le projet French </a:t>
            </a:r>
            <a:r>
              <a:rPr lang="fr-FR" dirty="0" err="1"/>
              <a:t>Minds</a:t>
            </a:r>
            <a:r>
              <a:rPr lang="fr-FR" dirty="0"/>
              <a:t> : enjeux des </a:t>
            </a:r>
            <a:r>
              <a:rPr lang="fr-FR" dirty="0" err="1"/>
              <a:t>PROMs</a:t>
            </a:r>
            <a:r>
              <a:rPr lang="fr-FR" dirty="0"/>
              <a:t> et </a:t>
            </a:r>
            <a:r>
              <a:rPr lang="fr-FR" dirty="0" err="1"/>
              <a:t>PREMs</a:t>
            </a:r>
            <a:endParaRPr lang="fr-FR" dirty="0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257EBB23-6419-32AA-47B9-4A4EF201A5C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gray">
          <a:xfrm>
            <a:off x="358776" y="1788282"/>
            <a:ext cx="8424000" cy="2996118"/>
          </a:xfrm>
        </p:spPr>
        <p:txBody>
          <a:bodyPr/>
          <a:lstStyle/>
          <a:p>
            <a:r>
              <a:rPr lang="fr-FR" b="1" dirty="0"/>
              <a:t>1. Produire la mesure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err="1">
                <a:solidFill>
                  <a:prstClr val="black"/>
                </a:solidFill>
              </a:rPr>
              <a:t>PREMs</a:t>
            </a:r>
            <a:r>
              <a:rPr lang="fr-FR" sz="1200" dirty="0">
                <a:solidFill>
                  <a:prstClr val="black"/>
                </a:solidFill>
              </a:rPr>
              <a:t>/</a:t>
            </a:r>
            <a:r>
              <a:rPr lang="fr-FR" sz="1200" dirty="0" err="1">
                <a:solidFill>
                  <a:prstClr val="black"/>
                </a:solidFill>
              </a:rPr>
              <a:t>PROMs</a:t>
            </a:r>
            <a:r>
              <a:rPr lang="fr-FR" sz="1200" dirty="0">
                <a:solidFill>
                  <a:prstClr val="black"/>
                </a:solidFill>
              </a:rPr>
              <a:t> </a:t>
            </a:r>
            <a:r>
              <a:rPr lang="fr-FR" sz="1200" dirty="0" err="1">
                <a:solidFill>
                  <a:prstClr val="black"/>
                </a:solidFill>
              </a:rPr>
              <a:t>transnosographiques</a:t>
            </a:r>
            <a:r>
              <a:rPr lang="fr-FR" sz="1200" dirty="0">
                <a:solidFill>
                  <a:prstClr val="black"/>
                </a:solidFill>
              </a:rPr>
              <a:t> (4 pathologies)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prstClr val="black"/>
                </a:solidFill>
              </a:rPr>
              <a:t>valides, comparables</a:t>
            </a:r>
            <a:endParaRPr lang="fr-FR" sz="1200" dirty="0"/>
          </a:p>
          <a:p>
            <a:endParaRPr lang="fr-FR" b="1" dirty="0"/>
          </a:p>
          <a:p>
            <a:r>
              <a:rPr lang="fr-FR" b="1" dirty="0"/>
              <a:t>2. Les intégrer dans French </a:t>
            </a:r>
            <a:r>
              <a:rPr lang="fr-FR" b="1" dirty="0" err="1"/>
              <a:t>Minds</a:t>
            </a:r>
            <a:endParaRPr lang="fr-FR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prstClr val="black"/>
                </a:solidFill>
              </a:rPr>
              <a:t>enrichir l’analyse : trajectoires de soins (SNDS)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prstClr val="black"/>
                </a:solidFill>
              </a:rPr>
              <a:t>représentation multimodale du patient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sz="1200" dirty="0">
              <a:solidFill>
                <a:prstClr val="black"/>
              </a:solidFill>
            </a:endParaRPr>
          </a:p>
          <a:p>
            <a:r>
              <a:rPr lang="fr-FR" b="1" dirty="0"/>
              <a:t>3. Passer à l’échelle en documentant</a:t>
            </a:r>
            <a:r>
              <a:rPr lang="fr-FR" sz="1200" dirty="0">
                <a:solidFill>
                  <a:prstClr val="black"/>
                </a:solidFill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prstClr val="black"/>
                </a:solidFill>
              </a:rPr>
              <a:t>quelles données « patient » intégrer dans les SI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prstClr val="black"/>
                </a:solidFill>
              </a:rPr>
              <a:t>comment les collecter en routine,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prstClr val="black"/>
                </a:solidFill>
              </a:rPr>
              <a:t>quelles barrières à l’implémentation</a:t>
            </a:r>
          </a:p>
        </p:txBody>
      </p:sp>
      <p:pic>
        <p:nvPicPr>
          <p:cNvPr id="2083915187" name="Image 2083915186">
            <a:extLst>
              <a:ext uri="{FF2B5EF4-FFF2-40B4-BE49-F238E27FC236}">
                <a16:creationId xmlns:a16="http://schemas.microsoft.com/office/drawing/2014/main" id="{DA02AF71-7A32-FC55-55B3-CF6277229A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7402059" y="4843053"/>
            <a:ext cx="1205117" cy="21134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244859" y="2238282"/>
            <a:ext cx="295036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400" b="1"/>
              <a:t>Enjeu</a:t>
            </a:r>
          </a:p>
          <a:p>
            <a:pPr algn="ctr"/>
            <a:endParaRPr lang="fr-FR" sz="1400" b="1"/>
          </a:p>
          <a:p>
            <a:pPr algn="ctr"/>
            <a:r>
              <a:rPr lang="fr-FR" sz="1400" b="1"/>
              <a:t>Diffusion à grande échelle → impact populationnel pour la médecine de précision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5355771" y="2165684"/>
            <a:ext cx="2839453" cy="134747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23852990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pPr>
              <a:defRPr/>
            </a:pPr>
            <a:r>
              <a:rPr lang="fr-FR"/>
              <a:t>Objectifs</a:t>
            </a:r>
            <a:endParaRPr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>
              <a:defRPr/>
            </a:pPr>
            <a:fld id="{CCEC7819-16B8-DF49-9AED-9AE05EC208C4}" type="datetime1">
              <a:rPr lang="fr-FR"/>
              <a:t>07/04/2026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pPr algn="r">
              <a:defRPr/>
            </a:pPr>
            <a:r>
              <a:rPr lang="fr-FR"/>
              <a:t>Secrétariat général pour l'investissement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>
              <a:defRPr/>
            </a:pPr>
            <a:fld id="{733122C9-A0B9-462F-8757-0847AD287B63}" type="slidenum">
              <a:rPr lang="fr-FR"/>
              <a:t>5</a:t>
            </a:fld>
            <a:endParaRPr lang="fr-FR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4"/>
          </p:nvPr>
        </p:nvSpPr>
        <p:spPr bwMode="gray">
          <a:xfrm>
            <a:off x="360000" y="1313169"/>
            <a:ext cx="5578346" cy="3269341"/>
          </a:xfrm>
        </p:spPr>
        <p:txBody>
          <a:bodyPr/>
          <a:lstStyle/>
          <a:p>
            <a:pPr>
              <a:spcAft>
                <a:spcPts val="0"/>
              </a:spcAft>
              <a:defRPr/>
            </a:pPr>
            <a:r>
              <a:rPr lang="fr-FR" b="1" dirty="0"/>
              <a:t>Objectif 1</a:t>
            </a:r>
          </a:p>
          <a:p>
            <a:pPr>
              <a:spcAft>
                <a:spcPts val="0"/>
              </a:spcAft>
              <a:defRPr/>
            </a:pPr>
            <a:r>
              <a:rPr lang="fr-FR" sz="1200" dirty="0"/>
              <a:t>Développer et documenter des aspects de validité des </a:t>
            </a:r>
            <a:r>
              <a:rPr lang="fr-FR" sz="1200" dirty="0" err="1"/>
              <a:t>PROMs</a:t>
            </a:r>
            <a:r>
              <a:rPr lang="fr-FR" sz="1200" dirty="0"/>
              <a:t> et </a:t>
            </a:r>
            <a:r>
              <a:rPr lang="fr-FR" sz="1200" dirty="0" err="1"/>
              <a:t>PREMs</a:t>
            </a:r>
            <a:r>
              <a:rPr lang="fr-FR" sz="1200" dirty="0"/>
              <a:t> </a:t>
            </a:r>
            <a:r>
              <a:rPr lang="fr-FR" sz="1200" dirty="0" err="1"/>
              <a:t>transnosographiques</a:t>
            </a:r>
            <a:r>
              <a:rPr lang="fr-FR" sz="1200" dirty="0"/>
              <a:t> pour les 4 troubles mentaux sévères (schizophrénie, trouble bipolaire, dépression, TND)</a:t>
            </a:r>
          </a:p>
          <a:p>
            <a:pPr>
              <a:spcAft>
                <a:spcPts val="0"/>
              </a:spcAft>
              <a:defRPr/>
            </a:pPr>
            <a:endParaRPr lang="fr-FR" b="1" dirty="0"/>
          </a:p>
          <a:p>
            <a:pPr>
              <a:spcAft>
                <a:spcPts val="0"/>
              </a:spcAft>
              <a:defRPr/>
            </a:pPr>
            <a:r>
              <a:rPr lang="fr-FR" b="1" dirty="0"/>
              <a:t>Objectif 2</a:t>
            </a:r>
          </a:p>
          <a:p>
            <a:pPr>
              <a:spcAft>
                <a:spcPts val="0"/>
              </a:spcAft>
              <a:defRPr/>
            </a:pPr>
            <a:r>
              <a:rPr lang="fr-FR" sz="1200" dirty="0"/>
              <a:t>Acceptabilité / faisabilité de l’usage de tests adaptatifs informatisés (CAT) afin de réduire la charge de passation (acceptabilité) et améliorer la précision</a:t>
            </a:r>
          </a:p>
          <a:p>
            <a:pPr>
              <a:spcAft>
                <a:spcPts val="0"/>
              </a:spcAft>
              <a:defRPr/>
            </a:pPr>
            <a:endParaRPr lang="fr-FR" b="1" dirty="0"/>
          </a:p>
          <a:p>
            <a:pPr>
              <a:spcAft>
                <a:spcPts val="0"/>
              </a:spcAft>
              <a:defRPr/>
            </a:pPr>
            <a:r>
              <a:rPr lang="fr-FR" b="1" dirty="0"/>
              <a:t>Objectif 3</a:t>
            </a:r>
          </a:p>
          <a:p>
            <a:pPr>
              <a:spcAft>
                <a:spcPts val="0"/>
              </a:spcAft>
              <a:defRPr/>
            </a:pPr>
            <a:r>
              <a:rPr lang="fr-FR" sz="1200" dirty="0"/>
              <a:t>Définir des normes populationnelles (âge, sexe, comorbidités) pour les </a:t>
            </a:r>
            <a:r>
              <a:rPr lang="fr-FR" sz="1200" dirty="0" err="1"/>
              <a:t>PROMs</a:t>
            </a:r>
            <a:endParaRPr lang="fr-FR" sz="1200" dirty="0"/>
          </a:p>
          <a:p>
            <a:pPr>
              <a:spcAft>
                <a:spcPts val="0"/>
              </a:spcAft>
              <a:defRPr/>
            </a:pPr>
            <a:endParaRPr lang="fr-FR" b="1" dirty="0"/>
          </a:p>
          <a:p>
            <a:pPr>
              <a:spcAft>
                <a:spcPts val="0"/>
              </a:spcAft>
              <a:defRPr/>
            </a:pPr>
            <a:r>
              <a:rPr lang="fr-FR" b="1" dirty="0"/>
              <a:t>Objectif 4 </a:t>
            </a:r>
          </a:p>
          <a:p>
            <a:pPr>
              <a:spcAft>
                <a:spcPts val="0"/>
              </a:spcAft>
              <a:defRPr/>
            </a:pPr>
            <a:r>
              <a:rPr lang="fr-FR" sz="1200" dirty="0"/>
              <a:t>Intégrer </a:t>
            </a:r>
            <a:r>
              <a:rPr lang="fr-FR" sz="1200" dirty="0" err="1"/>
              <a:t>PREMs</a:t>
            </a:r>
            <a:r>
              <a:rPr lang="fr-FR" sz="1200" dirty="0"/>
              <a:t>/</a:t>
            </a:r>
            <a:r>
              <a:rPr lang="fr-FR" sz="1200" dirty="0" err="1"/>
              <a:t>PROMs</a:t>
            </a:r>
            <a:r>
              <a:rPr lang="fr-FR" sz="1200" dirty="0"/>
              <a:t> dans l’analyse des représentations multimodales et des </a:t>
            </a:r>
          </a:p>
          <a:p>
            <a:pPr>
              <a:spcAft>
                <a:spcPts val="0"/>
              </a:spcAft>
              <a:defRPr/>
            </a:pPr>
            <a:r>
              <a:rPr lang="fr-FR" sz="1200" dirty="0"/>
              <a:t>trajectoires avec lien avec SNDS</a:t>
            </a:r>
          </a:p>
        </p:txBody>
      </p:sp>
      <p:pic>
        <p:nvPicPr>
          <p:cNvPr id="2083915187" name="Image 2083915186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7402059" y="4843053"/>
            <a:ext cx="1205117" cy="211344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6211614" y="1892511"/>
            <a:ext cx="261944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fr-FR"/>
              <a:t>Validité, comparabilité et acceptabilité</a:t>
            </a:r>
          </a:p>
        </p:txBody>
      </p:sp>
      <p:sp>
        <p:nvSpPr>
          <p:cNvPr id="11" name="ZoneTexte 10"/>
          <p:cNvSpPr txBox="1"/>
          <p:nvPr/>
        </p:nvSpPr>
        <p:spPr bwMode="auto">
          <a:xfrm>
            <a:off x="6208768" y="3225530"/>
            <a:ext cx="261944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fr-FR" dirty="0"/>
              <a:t>Interprétabilité</a:t>
            </a:r>
          </a:p>
        </p:txBody>
      </p:sp>
      <p:sp>
        <p:nvSpPr>
          <p:cNvPr id="12" name="ZoneTexte 11"/>
          <p:cNvSpPr txBox="1"/>
          <p:nvPr/>
        </p:nvSpPr>
        <p:spPr bwMode="auto">
          <a:xfrm>
            <a:off x="6198258" y="3785441"/>
            <a:ext cx="261944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fr-FR"/>
              <a:t>Knowledge and Translational gap</a:t>
            </a:r>
          </a:p>
        </p:txBody>
      </p:sp>
      <p:sp>
        <p:nvSpPr>
          <p:cNvPr id="2" name="Accolade fermante 1">
            <a:extLst>
              <a:ext uri="{FF2B5EF4-FFF2-40B4-BE49-F238E27FC236}">
                <a16:creationId xmlns:a16="http://schemas.microsoft.com/office/drawing/2014/main" id="{73235B33-C5BD-5E25-93BD-062B9CD5F3E4}"/>
              </a:ext>
            </a:extLst>
          </p:cNvPr>
          <p:cNvSpPr/>
          <p:nvPr/>
        </p:nvSpPr>
        <p:spPr>
          <a:xfrm>
            <a:off x="5938346" y="1513490"/>
            <a:ext cx="273268" cy="143434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Accolade fermante 6">
            <a:extLst>
              <a:ext uri="{FF2B5EF4-FFF2-40B4-BE49-F238E27FC236}">
                <a16:creationId xmlns:a16="http://schemas.microsoft.com/office/drawing/2014/main" id="{7294D0A7-2CA0-6941-977A-782C9EF5A6D5}"/>
              </a:ext>
            </a:extLst>
          </p:cNvPr>
          <p:cNvSpPr/>
          <p:nvPr/>
        </p:nvSpPr>
        <p:spPr bwMode="auto">
          <a:xfrm>
            <a:off x="5927835" y="3131335"/>
            <a:ext cx="273268" cy="57077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Accolade fermante 9">
            <a:extLst>
              <a:ext uri="{FF2B5EF4-FFF2-40B4-BE49-F238E27FC236}">
                <a16:creationId xmlns:a16="http://schemas.microsoft.com/office/drawing/2014/main" id="{B5F61417-8B27-8DC2-105C-F3E02C5DEA11}"/>
              </a:ext>
            </a:extLst>
          </p:cNvPr>
          <p:cNvSpPr/>
          <p:nvPr/>
        </p:nvSpPr>
        <p:spPr bwMode="auto">
          <a:xfrm>
            <a:off x="5964621" y="3901063"/>
            <a:ext cx="199695" cy="43610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pPr>
              <a:defRPr/>
            </a:pPr>
            <a:r>
              <a:rPr lang="fr-FR"/>
              <a:t>Etat d’avancement</a:t>
            </a:r>
            <a:endParaRPr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>
              <a:defRPr/>
            </a:pPr>
            <a:fld id="{CCEC7819-16B8-DF49-9AED-9AE05EC208C4}" type="datetime1">
              <a:rPr lang="fr-FR"/>
              <a:t>07/04/2026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>
          <a:xfrm>
            <a:off x="1705718" y="137693"/>
            <a:ext cx="7078282" cy="360000"/>
          </a:xfrm>
        </p:spPr>
        <p:txBody>
          <a:bodyPr/>
          <a:lstStyle/>
          <a:p>
            <a:pPr algn="r">
              <a:defRPr/>
            </a:pPr>
            <a:r>
              <a:rPr lang="fr-FR"/>
              <a:t>Secrétariat général pour l'investissement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>
              <a:defRPr/>
            </a:pPr>
            <a:fld id="{733122C9-A0B9-462F-8757-0847AD287B63}" type="slidenum">
              <a:rPr lang="fr-FR"/>
              <a:t>6</a:t>
            </a:fld>
            <a:endParaRPr lang="fr-FR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4"/>
          </p:nvPr>
        </p:nvSpPr>
        <p:spPr bwMode="gray">
          <a:xfrm>
            <a:off x="358776" y="1377963"/>
            <a:ext cx="6681416" cy="3356818"/>
          </a:xfrm>
        </p:spPr>
        <p:txBody>
          <a:bodyPr/>
          <a:lstStyle/>
          <a:p>
            <a:r>
              <a:rPr lang="fr-FR" b="1"/>
              <a:t>Étape 1. Validation qualitative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/>
              <a:t>20 entretiens semi-structurés avec des patients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/>
              <a:t>Analyse qualitative pour affiner les items et MonPsy&amp;Moi</a:t>
            </a:r>
          </a:p>
          <a:p>
            <a:r>
              <a:rPr lang="fr-FR" b="1"/>
              <a:t>Étape 2. Documenter des éléments de validité psychométrique et acceptabilité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/>
              <a:t>Réalisée pour : schizophrénie, trouble bipolaire, dépression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/>
              <a:t>À réaliser pour le TSA, identification en cours de 300 à 500 participants</a:t>
            </a:r>
          </a:p>
          <a:p>
            <a:r>
              <a:rPr lang="fr-FR" b="1"/>
              <a:t>Étape 3. Normes pour la population générale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/>
              <a:t>Panel représentatif via enquête en ligne, contractualisation en cours avec une société de panel</a:t>
            </a:r>
          </a:p>
          <a:p>
            <a:r>
              <a:rPr lang="fr-FR" b="1"/>
              <a:t>Étape 4. Interopérabilité des données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/>
              <a:t>Intégration des PROMs / PREMs sur Mon Psy&amp;Moi, connexion avec French Minds et SNDS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/>
              <a:t>Autorisation CNIL obtenue pour l’appariement avec le SNDS</a:t>
            </a:r>
            <a:endParaRPr lang="en-US" sz="1200"/>
          </a:p>
          <a:p>
            <a:r>
              <a:rPr lang="fr-FR" b="1"/>
              <a:t>Étape 5. Mise en œuvre clinique et trajectoires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/>
              <a:t>Analyse des liens PREMs / PROMs / approche multimodale et trajectoires de soins</a:t>
            </a:r>
            <a:endParaRPr lang="en-US" sz="1200"/>
          </a:p>
        </p:txBody>
      </p:sp>
      <p:pic>
        <p:nvPicPr>
          <p:cNvPr id="2083915187" name="Image 2083915186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7402059" y="4843053"/>
            <a:ext cx="1205117" cy="211344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7278" y="2372943"/>
            <a:ext cx="962025" cy="295275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8425" y="3104209"/>
            <a:ext cx="1103472" cy="329213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27379" y="3628380"/>
            <a:ext cx="971550" cy="342900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3329" y="3909924"/>
            <a:ext cx="962025" cy="295275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43839" y="4400495"/>
            <a:ext cx="971550" cy="3429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7136299" y="1223176"/>
            <a:ext cx="1656184" cy="35116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3839" y="1516004"/>
            <a:ext cx="962025" cy="295275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3839" y="1804037"/>
            <a:ext cx="962025" cy="295275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1C4D2B2B-8386-8390-CEB4-9AAB0C0303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7343839" y="2627707"/>
            <a:ext cx="1103472" cy="32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4605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pPr>
              <a:defRPr/>
            </a:pPr>
            <a:r>
              <a:rPr lang="fr-FR"/>
              <a:t>MonPsy&amp;Moi®</a:t>
            </a:r>
            <a:endParaRPr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>
              <a:defRPr/>
            </a:pPr>
            <a:fld id="{CCEC7819-16B8-DF49-9AED-9AE05EC208C4}" type="datetime1">
              <a:rPr lang="fr-FR"/>
              <a:t>07/04/2026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pPr algn="r">
              <a:defRPr/>
            </a:pPr>
            <a:r>
              <a:rPr lang="fr-FR"/>
              <a:t>Secrétariat général pour l'investissement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>
              <a:defRPr/>
            </a:pPr>
            <a:fld id="{733122C9-A0B9-462F-8757-0847AD287B63}" type="slidenum">
              <a:rPr lang="fr-FR"/>
              <a:t>7</a:t>
            </a:fld>
            <a:endParaRPr lang="fr-FR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3"/>
          </p:nvPr>
        </p:nvSpPr>
        <p:spPr bwMode="gray">
          <a:xfrm>
            <a:off x="358776" y="1297029"/>
            <a:ext cx="8424000" cy="450000"/>
          </a:xfrm>
        </p:spPr>
        <p:txBody>
          <a:bodyPr/>
          <a:lstStyle/>
          <a:p>
            <a:pPr>
              <a:defRPr/>
            </a:pPr>
            <a:r>
              <a:rPr lang="fr-FR"/>
              <a:t>Première plateforme digitale française de recueil de l’expérience patient en psychiatrie</a:t>
            </a:r>
            <a:endParaRPr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4"/>
          </p:nvPr>
        </p:nvSpPr>
        <p:spPr bwMode="gray">
          <a:xfrm>
            <a:off x="358776" y="1646096"/>
            <a:ext cx="5292629" cy="3090910"/>
          </a:xfrm>
        </p:spPr>
        <p:txBody>
          <a:bodyPr/>
          <a:lstStyle/>
          <a:p>
            <a:pPr lvl="0">
              <a:defRPr/>
            </a:pPr>
            <a:r>
              <a:rPr lang="fr-FR" b="1" dirty="0"/>
              <a:t>Fonctionnalités clés</a:t>
            </a:r>
            <a:endParaRPr dirty="0"/>
          </a:p>
          <a:p>
            <a:pPr lvl="1">
              <a:defRPr/>
            </a:pPr>
            <a:r>
              <a:rPr lang="fr-FR" dirty="0" err="1"/>
              <a:t>PROMs</a:t>
            </a:r>
            <a:r>
              <a:rPr lang="fr-FR" dirty="0"/>
              <a:t> </a:t>
            </a:r>
            <a:r>
              <a:rPr lang="fr-FR"/>
              <a:t>: S-QOL (qualité de vie)</a:t>
            </a:r>
            <a:endParaRPr lang="fr-FR" dirty="0"/>
          </a:p>
          <a:p>
            <a:pPr lvl="1">
              <a:defRPr/>
            </a:pPr>
            <a:r>
              <a:rPr lang="fr-FR"/>
              <a:t>Questionnaires adaptatifs (CAT) </a:t>
            </a:r>
            <a:r>
              <a:rPr lang="fr-FR" dirty="0"/>
              <a:t>: 7 dimensions </a:t>
            </a:r>
            <a:r>
              <a:rPr lang="fr-FR" dirty="0" err="1"/>
              <a:t>PREMs</a:t>
            </a:r>
            <a:r>
              <a:rPr lang="fr-FR" dirty="0"/>
              <a:t> (respect, information, relation, environnement, accès, suivi psy, traitement)</a:t>
            </a:r>
            <a:endParaRPr dirty="0"/>
          </a:p>
          <a:p>
            <a:pPr lvl="1">
              <a:defRPr/>
            </a:pPr>
            <a:r>
              <a:rPr lang="fr-FR" dirty="0"/>
              <a:t>Restitution synthétique aux équipes soignantes — alertes automatiques</a:t>
            </a:r>
            <a:endParaRPr dirty="0"/>
          </a:p>
          <a:p>
            <a:pPr lvl="0">
              <a:defRPr/>
            </a:pPr>
            <a:r>
              <a:rPr lang="fr-FR" b="1" dirty="0"/>
              <a:t>Deux modalités d’usage</a:t>
            </a:r>
            <a:endParaRPr dirty="0"/>
          </a:p>
          <a:p>
            <a:pPr lvl="1">
              <a:defRPr/>
            </a:pPr>
            <a:r>
              <a:rPr lang="fr-FR"/>
              <a:t>Clinique : aide à la décision, personnalisation des soins, détection précoce</a:t>
            </a:r>
          </a:p>
          <a:p>
            <a:pPr lvl="1">
              <a:defRPr/>
            </a:pPr>
            <a:r>
              <a:rPr lang="fr-FR"/>
              <a:t>Populationnelle </a:t>
            </a:r>
            <a:r>
              <a:rPr lang="fr-FR" dirty="0"/>
              <a:t>: indicateurs qualité à l’échelle établissement ou territoire</a:t>
            </a:r>
            <a:endParaRPr dirty="0"/>
          </a:p>
          <a:p>
            <a:pPr lvl="0">
              <a:defRPr/>
            </a:pPr>
            <a:r>
              <a:rPr lang="fr-FR" b="1"/>
              <a:t>Caractéristiques </a:t>
            </a:r>
            <a:r>
              <a:rPr lang="fr-FR" b="1" dirty="0"/>
              <a:t>techniques</a:t>
            </a:r>
            <a:endParaRPr dirty="0"/>
          </a:p>
          <a:p>
            <a:pPr lvl="1">
              <a:defRPr/>
            </a:pPr>
            <a:r>
              <a:rPr lang="fr-FR" dirty="0"/>
              <a:t>Accessible à distance — hébergement HDS — conformité RGPD</a:t>
            </a:r>
            <a:endParaRPr dirty="0"/>
          </a:p>
        </p:txBody>
      </p:sp>
      <p:pic>
        <p:nvPicPr>
          <p:cNvPr id="2083915187" name="Image 2083915186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7402059" y="4843053"/>
            <a:ext cx="1205117" cy="211344"/>
          </a:xfrm>
          <a:prstGeom prst="rect">
            <a:avLst/>
          </a:prstGeom>
        </p:spPr>
      </p:pic>
      <p:pic>
        <p:nvPicPr>
          <p:cNvPr id="9" name="Image 8"/>
          <p:cNvPicPr/>
          <p:nvPr/>
        </p:nvPicPr>
        <p:blipFill>
          <a:blip r:embed="rId3"/>
          <a:stretch>
            <a:fillRect/>
          </a:stretch>
        </p:blipFill>
        <p:spPr>
          <a:xfrm>
            <a:off x="6823262" y="3103855"/>
            <a:ext cx="1437640" cy="1052830"/>
          </a:xfrm>
          <a:prstGeom prst="rect">
            <a:avLst/>
          </a:prstGeom>
        </p:spPr>
      </p:pic>
      <p:pic>
        <p:nvPicPr>
          <p:cNvPr id="10" name="Image 9"/>
          <p:cNvPicPr/>
          <p:nvPr/>
        </p:nvPicPr>
        <p:blipFill>
          <a:blip r:embed="rId4"/>
          <a:stretch>
            <a:fillRect/>
          </a:stretch>
        </p:blipFill>
        <p:spPr>
          <a:xfrm>
            <a:off x="6823262" y="2287997"/>
            <a:ext cx="1286510" cy="63754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pPr>
              <a:defRPr/>
            </a:pPr>
            <a:r>
              <a:rPr lang="fr-FR"/>
              <a:t>Résultats (focus TND)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>
              <a:defRPr/>
            </a:pPr>
            <a:fld id="{CCEC7819-16B8-DF49-9AED-9AE05EC208C4}" type="datetime1">
              <a:rPr lang="fr-FR"/>
              <a:t>07/04/2026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pPr algn="r">
              <a:defRPr/>
            </a:pPr>
            <a:r>
              <a:rPr lang="fr-FR"/>
              <a:t>Secrétariat général pour l'investissement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>
              <a:defRPr/>
            </a:pPr>
            <a:fld id="{733122C9-A0B9-462F-8757-0847AD287B63}" type="slidenum">
              <a:rPr lang="fr-FR"/>
              <a:t>8</a:t>
            </a:fld>
            <a:endParaRPr lang="fr-FR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3"/>
          </p:nvPr>
        </p:nvSpPr>
        <p:spPr bwMode="gray"/>
        <p:txBody>
          <a:bodyPr/>
          <a:lstStyle/>
          <a:p>
            <a:pPr>
              <a:defRPr/>
            </a:pPr>
            <a:r>
              <a:rPr lang="fr-FR"/>
              <a:t>Le TND = population “stress test” du dispositif</a:t>
            </a:r>
            <a:endParaRPr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4"/>
          </p:nvPr>
        </p:nvSpPr>
        <p:spPr bwMode="gray">
          <a:xfrm>
            <a:off x="358776" y="1747391"/>
            <a:ext cx="8424862" cy="1213985"/>
          </a:xfrm>
        </p:spPr>
        <p:txBody>
          <a:bodyPr/>
          <a:lstStyle/>
          <a:p>
            <a:pPr lvl="0">
              <a:defRPr/>
            </a:pPr>
            <a:r>
              <a:rPr lang="fr-FR" b="1" dirty="0"/>
              <a:t>Profil des participants</a:t>
            </a:r>
            <a:endParaRPr dirty="0"/>
          </a:p>
          <a:p>
            <a:pPr lvl="1">
              <a:defRPr/>
            </a:pPr>
            <a:r>
              <a:rPr lang="fr-FR" dirty="0"/>
              <a:t>20 participants (dont 12 TSA, 9 TDAH, 2 dyspraxies, 2 dyslexies, 2 dysgraphies ) — âge moyen 29,5 ans</a:t>
            </a:r>
          </a:p>
          <a:p>
            <a:pPr lvl="1">
              <a:defRPr/>
            </a:pPr>
            <a:r>
              <a:rPr lang="fr-FR" dirty="0"/>
              <a:t>12 femmes, 16 avec niveau Bac+, diagnostics cumulables</a:t>
            </a:r>
            <a:endParaRPr dirty="0"/>
          </a:p>
          <a:p>
            <a:pPr lvl="1">
              <a:defRPr/>
            </a:pPr>
            <a:r>
              <a:rPr lang="fr-FR" dirty="0"/>
              <a:t>Recrutement : psychiatre, associations, groupes d’entraide mutuelle</a:t>
            </a:r>
            <a:endParaRPr dirty="0"/>
          </a:p>
        </p:txBody>
      </p:sp>
      <p:pic>
        <p:nvPicPr>
          <p:cNvPr id="2083915187" name="Image 2083915186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7402059" y="4843053"/>
            <a:ext cx="1205117" cy="211344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430" y="2990703"/>
            <a:ext cx="3306966" cy="1144719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3249" y="3004456"/>
            <a:ext cx="3812628" cy="1522151"/>
          </a:xfrm>
          <a:prstGeom prst="rect">
            <a:avLst/>
          </a:prstGeom>
        </p:spPr>
      </p:pic>
      <p:sp>
        <p:nvSpPr>
          <p:cNvPr id="12" name="Espace réservé du texte 7"/>
          <p:cNvSpPr txBox="1">
            <a:spLocks/>
          </p:cNvSpPr>
          <p:nvPr/>
        </p:nvSpPr>
        <p:spPr bwMode="gray">
          <a:xfrm>
            <a:off x="666893" y="4524505"/>
            <a:ext cx="7878966" cy="231510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378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Arial"/>
              <a:buNone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2057" indent="-171450" algn="l" defTabSz="91437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1441" indent="-171450" algn="l" defTabSz="914378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Wingdings"/>
              <a:buChar char="§"/>
              <a:defRPr sz="1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1436" indent="-171450" algn="l" defTabSz="914378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/>
              <a:buChar char="•"/>
              <a:defRPr sz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1432" indent="-171450" algn="l" defTabSz="914378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Wingdings"/>
              <a:buChar char="§"/>
              <a:defRPr sz="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6" indent="-228594" algn="l" defTabSz="914378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8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5" indent="-228594" algn="l" defTabSz="914378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8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fr-FR" b="1">
                <a:latin typeface="Cambria" panose="02040503050406030204" pitchFamily="18" charset="0"/>
                <a:ea typeface="Cambria" panose="02040503050406030204" pitchFamily="18" charset="0"/>
              </a:rPr>
              <a:t>→ </a:t>
            </a:r>
            <a:r>
              <a:rPr lang="fr-FR" b="1"/>
              <a:t>Résultat majeur : Les difficultés portent sur l’usage, pas sur le contenu des questionnaires</a:t>
            </a:r>
            <a:endParaRPr lang="fr-FR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pPr>
              <a:defRPr/>
            </a:pPr>
            <a:r>
              <a:rPr lang="fr-FR"/>
              <a:t>Apport clé de cette première étape de l’étude</a:t>
            </a:r>
            <a:endParaRPr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>
              <a:defRPr/>
            </a:pPr>
            <a:fld id="{CCEC7819-16B8-DF49-9AED-9AE05EC208C4}" type="datetime1">
              <a:rPr lang="fr-FR"/>
              <a:t>07/04/2026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pPr algn="r">
              <a:defRPr/>
            </a:pPr>
            <a:r>
              <a:rPr lang="fr-FR"/>
              <a:t>Secrétariat général pour l'investissement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>
              <a:defRPr/>
            </a:pPr>
            <a:fld id="{733122C9-A0B9-462F-8757-0847AD287B63}" type="slidenum">
              <a:rPr lang="fr-FR"/>
              <a:t>9</a:t>
            </a:fld>
            <a:endParaRPr lang="fr-FR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4"/>
          </p:nvPr>
        </p:nvSpPr>
        <p:spPr bwMode="gray">
          <a:xfrm>
            <a:off x="358776" y="1371086"/>
            <a:ext cx="8424862" cy="3214664"/>
          </a:xfrm>
        </p:spPr>
        <p:txBody>
          <a:bodyPr/>
          <a:lstStyle/>
          <a:p>
            <a:pPr lvl="0">
              <a:defRPr/>
            </a:pPr>
            <a:r>
              <a:rPr lang="fr-FR" b="1" dirty="0"/>
              <a:t>Révèle les limites « invisibles » dans les autres populations</a:t>
            </a:r>
          </a:p>
          <a:p>
            <a:pPr lvl="0">
              <a:defRPr/>
            </a:pPr>
            <a:endParaRPr lang="fr-FR" b="1" dirty="0"/>
          </a:p>
          <a:p>
            <a:pPr lvl="0">
              <a:defRPr/>
            </a:pPr>
            <a:r>
              <a:rPr lang="fr-FR" b="1" dirty="0"/>
              <a:t>Permet d’ajuster :</a:t>
            </a:r>
          </a:p>
          <a:p>
            <a:pPr marL="171450" lvl="0" indent="-171450">
              <a:buFont typeface="Arial" panose="020B0604020202020204" pitchFamily="34" charset="0"/>
              <a:buChar char="•"/>
              <a:defRPr/>
            </a:pPr>
            <a:r>
              <a:rPr lang="fr-FR" sz="1200" dirty="0"/>
              <a:t>Niveau de langage</a:t>
            </a:r>
          </a:p>
          <a:p>
            <a:pPr marL="171450" lvl="0" indent="-171450">
              <a:buFont typeface="Arial" panose="020B0604020202020204" pitchFamily="34" charset="0"/>
              <a:buChar char="•"/>
              <a:defRPr/>
            </a:pPr>
            <a:r>
              <a:rPr lang="fr-FR" sz="1200" dirty="0"/>
              <a:t>Ergonomie</a:t>
            </a:r>
          </a:p>
          <a:p>
            <a:pPr marL="171450" lvl="0" indent="-171450">
              <a:buFont typeface="Arial" panose="020B0604020202020204" pitchFamily="34" charset="0"/>
              <a:buChar char="•"/>
              <a:defRPr/>
            </a:pPr>
            <a:r>
              <a:rPr lang="fr-FR" sz="1200" dirty="0"/>
              <a:t>Modalités de réponse</a:t>
            </a:r>
          </a:p>
          <a:p>
            <a:pPr lvl="0">
              <a:defRPr/>
            </a:pPr>
            <a:endParaRPr lang="fr-FR" b="1" dirty="0"/>
          </a:p>
          <a:p>
            <a:pPr lvl="0">
              <a:defRPr/>
            </a:pPr>
            <a:r>
              <a:rPr lang="fr-FR" b="1" dirty="0"/>
              <a:t>Teste la robustesse du recueil numérique</a:t>
            </a:r>
          </a:p>
          <a:p>
            <a:pPr lvl="0">
              <a:defRPr/>
            </a:pPr>
            <a:endParaRPr lang="fr-FR" b="1" dirty="0"/>
          </a:p>
          <a:p>
            <a:pPr lvl="0">
              <a:defRPr/>
            </a:pPr>
            <a:r>
              <a:rPr lang="fr-FR" b="1" dirty="0"/>
              <a:t>Validation par des personnes souffrant d’un TND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fr-FR" sz="1200" dirty="0"/>
              <a:t>Condition de passage </a:t>
            </a:r>
            <a:r>
              <a:rPr lang="fr-FR" sz="1200"/>
              <a:t>à l’échelle</a:t>
            </a:r>
            <a:endParaRPr lang="fr-FR" sz="1200" dirty="0"/>
          </a:p>
        </p:txBody>
      </p:sp>
      <p:pic>
        <p:nvPicPr>
          <p:cNvPr id="2083915187" name="Image 2083915186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7402059" y="4843053"/>
            <a:ext cx="1205117" cy="21134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FRANCE 2030">
  <a:themeElements>
    <a:clrScheme name="FRANCE 2030">
      <a:dk1>
        <a:sysClr val="windowText" lastClr="000000"/>
      </a:dk1>
      <a:lt1>
        <a:sysClr val="window" lastClr="FFFFFF"/>
      </a:lt1>
      <a:dk2>
        <a:srgbClr val="FFFFFF"/>
      </a:dk2>
      <a:lt2>
        <a:srgbClr val="FFFFFF"/>
      </a:lt2>
      <a:accent1>
        <a:srgbClr val="000091"/>
      </a:accent1>
      <a:accent2>
        <a:srgbClr val="E1000F"/>
      </a:accent2>
      <a:accent3>
        <a:srgbClr val="808080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000000"/>
      </a:folHlink>
    </a:clrScheme>
    <a:fontScheme name="Marianne - Marianne">
      <a:majorFont>
        <a:latin typeface="Marianne"/>
        <a:ea typeface="Arial"/>
        <a:cs typeface="Arial"/>
      </a:majorFont>
      <a:minorFont>
        <a:latin typeface="Marianne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FRANCE 2030</Template>
  <TotalTime>239</TotalTime>
  <Words>962</Words>
  <Application>Microsoft Office PowerPoint</Application>
  <PresentationFormat>On-screen Show (16:9)</PresentationFormat>
  <Paragraphs>163</Paragraphs>
  <Slides>11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FRANCE 2030</vt:lpstr>
      <vt:lpstr>T4MIND — Mesures transnosographiques de l’expérience patient en santé mentale</vt:lpstr>
      <vt:lpstr>Sommaire</vt:lpstr>
      <vt:lpstr>Contexte</vt:lpstr>
      <vt:lpstr>Enjeux</vt:lpstr>
      <vt:lpstr>Objectifs</vt:lpstr>
      <vt:lpstr>Etat d’avancement</vt:lpstr>
      <vt:lpstr>MonPsy&amp;Moi®</vt:lpstr>
      <vt:lpstr>Résultats (focus TND)</vt:lpstr>
      <vt:lpstr>Apport clé de cette première étape de l’étude</vt:lpstr>
      <vt:lpstr>Perspectives</vt:lpstr>
      <vt:lpstr>Retrouvez toutes nos actualités</vt:lpstr>
    </vt:vector>
  </TitlesOfParts>
  <Manager>FRANCE 2030</Manager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 la présentation sur 2 lignes maximum</dc:title>
  <dc:subject>FRANCE 2030</dc:subject>
  <dc:creator>Martial Kurtz</dc:creator>
  <cp:lastModifiedBy>Pierre-Michel LLORCA</cp:lastModifiedBy>
  <cp:revision>55</cp:revision>
  <dcterms:created xsi:type="dcterms:W3CDTF">2023-07-26T21:32:17Z</dcterms:created>
  <dcterms:modified xsi:type="dcterms:W3CDTF">2026-04-07T08:16:24Z</dcterms:modified>
</cp:coreProperties>
</file>